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76" r:id="rId4"/>
  </p:sldMasterIdLst>
  <p:notesMasterIdLst>
    <p:notesMasterId r:id="rId20"/>
  </p:notesMasterIdLst>
  <p:handoutMasterIdLst>
    <p:handoutMasterId r:id="rId21"/>
  </p:handoutMasterIdLst>
  <p:sldIdLst>
    <p:sldId id="256" r:id="rId5"/>
    <p:sldId id="258" r:id="rId6"/>
    <p:sldId id="261" r:id="rId7"/>
    <p:sldId id="262" r:id="rId8"/>
    <p:sldId id="264" r:id="rId9"/>
    <p:sldId id="265" r:id="rId10"/>
    <p:sldId id="266" r:id="rId11"/>
    <p:sldId id="267" r:id="rId12"/>
    <p:sldId id="268" r:id="rId13"/>
    <p:sldId id="269" r:id="rId14"/>
    <p:sldId id="272" r:id="rId15"/>
    <p:sldId id="270" r:id="rId16"/>
    <p:sldId id="273" r:id="rId17"/>
    <p:sldId id="260" r:id="rId18"/>
    <p:sldId id="259" r:id="rId19"/>
  </p:sldIdLst>
  <p:sldSz cx="12192000" cy="6858000"/>
  <p:notesSz cx="6794500" cy="9931400"/>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710" autoAdjust="0"/>
    <p:restoredTop sz="96201" autoAdjust="0"/>
  </p:normalViewPr>
  <p:slideViewPr>
    <p:cSldViewPr snapToGrid="0" snapToObjects="1" showGuides="1">
      <p:cViewPr varScale="1">
        <p:scale>
          <a:sx n="100" d="100"/>
          <a:sy n="100" d="100"/>
        </p:scale>
        <p:origin x="114" y="34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24.02.2026</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24.02.2026</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10055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42442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245595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96237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58384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1333935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416717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7308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1212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92002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3795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8565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5384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4051196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37403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a:t>Mastertitelformat bearbeiten</a:t>
            </a:r>
            <a:endParaRPr lang="de-DE" dirty="0"/>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39099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65814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4366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1229216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88259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9379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37051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287474262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p15:clr>
            <a:srgbClr val="F26B43"/>
          </p15:clr>
        </p15:guide>
        <p15:guide id="2" pos="325">
          <p15:clr>
            <a:srgbClr val="F26B43"/>
          </p15:clr>
        </p15:guide>
        <p15:guide id="3" pos="7353">
          <p15:clr>
            <a:srgbClr val="F26B43"/>
          </p15:clr>
        </p15:guide>
        <p15:guide id="11" orient="horz" pos="1003">
          <p15:clr>
            <a:srgbClr val="F26B43"/>
          </p15:clr>
        </p15:guide>
        <p15:guide id="16" orient="horz" pos="3838">
          <p15:clr>
            <a:srgbClr val="F26B43"/>
          </p15:clr>
        </p15:guide>
        <p15:guide id="18" pos="38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a:extLst>
              <a:ext uri="{FF2B5EF4-FFF2-40B4-BE49-F238E27FC236}">
                <a16:creationId xmlns:a16="http://schemas.microsoft.com/office/drawing/2014/main" id="{B1D012B7-D9C3-0810-48ED-73087C183F42}"/>
              </a:ext>
            </a:extLst>
          </p:cNvPr>
          <p:cNvPicPr>
            <a:picLocks noGrp="1" noChangeAspect="1"/>
          </p:cNvPicPr>
          <p:nvPr>
            <p:ph type="pic" sz="quarter" idx="23"/>
          </p:nvPr>
        </p:nvPicPr>
        <p:blipFill rotWithShape="1">
          <a:blip r:embed="rId2"/>
          <a:srcRect t="12989" b="7815"/>
          <a:stretch/>
        </p:blipFill>
        <p:spPr>
          <a:xfrm>
            <a:off x="6093402" y="1600199"/>
            <a:ext cx="6094411" cy="4826549"/>
          </a:xfrm>
        </p:spPr>
      </p:pic>
      <p:sp>
        <p:nvSpPr>
          <p:cNvPr id="2" name="Titel 1">
            <a:extLst>
              <a:ext uri="{FF2B5EF4-FFF2-40B4-BE49-F238E27FC236}">
                <a16:creationId xmlns:a16="http://schemas.microsoft.com/office/drawing/2014/main" id="{89ADA0E5-B71A-EFF3-6626-9DC27E0686D0}"/>
              </a:ext>
            </a:extLst>
          </p:cNvPr>
          <p:cNvSpPr>
            <a:spLocks noGrp="1"/>
          </p:cNvSpPr>
          <p:nvPr>
            <p:ph type="title"/>
          </p:nvPr>
        </p:nvSpPr>
        <p:spPr>
          <a:xfrm>
            <a:off x="4187" y="1600199"/>
            <a:ext cx="6094412" cy="4826549"/>
          </a:xfrm>
        </p:spPr>
        <p:txBody>
          <a:bodyPr/>
          <a:lstStyle/>
          <a:p>
            <a:r>
              <a:rPr lang="de-DE" dirty="0"/>
              <a:t>persönliche Schutzausrüstung</a:t>
            </a:r>
          </a:p>
        </p:txBody>
      </p:sp>
      <p:sp>
        <p:nvSpPr>
          <p:cNvPr id="5" name="Textplatzhalter 4">
            <a:extLst>
              <a:ext uri="{FF2B5EF4-FFF2-40B4-BE49-F238E27FC236}">
                <a16:creationId xmlns:a16="http://schemas.microsoft.com/office/drawing/2014/main" id="{B59E22BA-58B0-15BE-1F03-8A102FE66031}"/>
              </a:ext>
            </a:extLst>
          </p:cNvPr>
          <p:cNvSpPr>
            <a:spLocks noGrp="1"/>
          </p:cNvSpPr>
          <p:nvPr>
            <p:ph type="body" sz="quarter" idx="24"/>
          </p:nvPr>
        </p:nvSpPr>
        <p:spPr/>
        <p:txBody>
          <a:bodyPr/>
          <a:lstStyle/>
          <a:p>
            <a:endParaRPr lang="de-DE"/>
          </a:p>
        </p:txBody>
      </p:sp>
    </p:spTree>
    <p:extLst>
      <p:ext uri="{BB962C8B-B14F-4D97-AF65-F5344CB8AC3E}">
        <p14:creationId xmlns:p14="http://schemas.microsoft.com/office/powerpoint/2010/main" val="333638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PSA vor jeder Nutzung prüfen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Sichtprüfung auf Beschädigungen</a:t>
            </a:r>
          </a:p>
          <a:p>
            <a:pPr lvl="1">
              <a:buFont typeface="Wingdings" panose="05000000000000000000" pitchFamily="2" charset="2"/>
              <a:buChar char="§"/>
            </a:pPr>
            <a:r>
              <a:rPr lang="de-DE" dirty="0"/>
              <a:t>Funktionsfähigkeit von Verschlüssen und Filtern</a:t>
            </a:r>
          </a:p>
          <a:p>
            <a:pPr lvl="1">
              <a:buFont typeface="Wingdings" panose="05000000000000000000" pitchFamily="2" charset="2"/>
              <a:buChar char="§"/>
            </a:pPr>
            <a:r>
              <a:rPr lang="de-DE" dirty="0"/>
              <a:t>Haltbarkeitsdaten beachten</a:t>
            </a:r>
          </a:p>
          <a:p>
            <a:pPr lvl="1">
              <a:buFont typeface="Wingdings" panose="05000000000000000000" pitchFamily="2" charset="2"/>
              <a:buChar char="§"/>
            </a:pPr>
            <a:r>
              <a:rPr lang="de-DE" dirty="0"/>
              <a:t>Beschädigte PSA nicht verwenden</a:t>
            </a:r>
          </a:p>
          <a:p>
            <a:endParaRPr lang="de-DE" dirty="0"/>
          </a:p>
          <a:p>
            <a:r>
              <a:rPr lang="de-DE" dirty="0"/>
              <a:t>Defekte PSA bietet keinen zuverlässigen Schutz und vermittelt trügerische Sicherheit!</a:t>
            </a:r>
          </a:p>
          <a:p>
            <a:pPr lvl="1">
              <a:buFont typeface="Wingdings" panose="05000000000000000000" pitchFamily="2" charset="2"/>
              <a:buChar char="§"/>
            </a:pPr>
            <a:endParaRPr lang="de-DE" dirty="0"/>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10</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03533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Verantwortung im Team</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PSA korrekt und konsequent tragen</a:t>
            </a:r>
          </a:p>
          <a:p>
            <a:pPr lvl="1">
              <a:buFont typeface="Wingdings" panose="05000000000000000000" pitchFamily="2" charset="2"/>
              <a:buChar char="§"/>
            </a:pPr>
            <a:r>
              <a:rPr lang="de-DE" dirty="0"/>
              <a:t>Mängel sofort melden</a:t>
            </a:r>
          </a:p>
          <a:p>
            <a:pPr lvl="1">
              <a:buFont typeface="Wingdings" panose="05000000000000000000" pitchFamily="2" charset="2"/>
              <a:buChar char="§"/>
            </a:pPr>
            <a:r>
              <a:rPr lang="de-DE" dirty="0"/>
              <a:t>Kollegen sachlich ansprechen</a:t>
            </a:r>
          </a:p>
          <a:p>
            <a:pPr lvl="1">
              <a:buFont typeface="Wingdings" panose="05000000000000000000" pitchFamily="2" charset="2"/>
              <a:buChar char="§"/>
            </a:pPr>
            <a:r>
              <a:rPr lang="de-DE" dirty="0"/>
              <a:t>Vorbild sein</a:t>
            </a:r>
          </a:p>
          <a:p>
            <a:endParaRPr lang="de-DE" dirty="0"/>
          </a:p>
          <a:p>
            <a:r>
              <a:rPr lang="de-DE" dirty="0"/>
              <a:t>Sicherheit ist Teamaufgabe! </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11</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755745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Beteiligung stärkt Akzeptanz</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Passform und Tragekomfort beeinflussen die Nutzung</a:t>
            </a:r>
          </a:p>
          <a:p>
            <a:pPr lvl="1">
              <a:buFont typeface="Wingdings" panose="05000000000000000000" pitchFamily="2" charset="2"/>
              <a:buChar char="§"/>
            </a:pPr>
            <a:r>
              <a:rPr lang="de-DE" dirty="0"/>
              <a:t>Rückmeldungen verbessern die Auswahl</a:t>
            </a:r>
          </a:p>
          <a:p>
            <a:pPr lvl="1">
              <a:buFont typeface="Wingdings" panose="05000000000000000000" pitchFamily="2" charset="2"/>
              <a:buChar char="§"/>
            </a:pPr>
            <a:r>
              <a:rPr lang="de-DE" dirty="0"/>
              <a:t>Sicherheitsanforderungen bleiben verbindlich</a:t>
            </a:r>
          </a:p>
          <a:p>
            <a:endParaRPr lang="de-DE" dirty="0"/>
          </a:p>
          <a:p>
            <a:r>
              <a:rPr lang="de-DE" dirty="0"/>
              <a:t>Akzeptanz entsteht durch Beteiligung am Entscheidungsprozess!</a:t>
            </a:r>
          </a:p>
          <a:p>
            <a:pPr marL="0" lvl="1" indent="0">
              <a:buNone/>
            </a:pPr>
            <a:endParaRPr lang="de-DE" dirty="0"/>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12</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4902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Zusammenfassung</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PSA ist die letzte Stufe der Schutzmaßnahmen</a:t>
            </a:r>
          </a:p>
          <a:p>
            <a:pPr lvl="1">
              <a:buFont typeface="Wingdings" panose="05000000000000000000" pitchFamily="2" charset="2"/>
              <a:buChar char="§"/>
            </a:pPr>
            <a:r>
              <a:rPr lang="de-DE" dirty="0"/>
              <a:t>Sie wirkt nur korrekt angewendet</a:t>
            </a:r>
          </a:p>
          <a:p>
            <a:pPr lvl="1">
              <a:buFont typeface="Wingdings" panose="05000000000000000000" pitchFamily="2" charset="2"/>
              <a:buChar char="§"/>
            </a:pPr>
            <a:r>
              <a:rPr lang="de-DE" dirty="0"/>
              <a:t>Akzeptanz beeinflusst das Trageverhalten</a:t>
            </a:r>
          </a:p>
          <a:p>
            <a:pPr lvl="1">
              <a:buFont typeface="Wingdings" panose="05000000000000000000" pitchFamily="2" charset="2"/>
              <a:buChar char="§"/>
            </a:pPr>
            <a:r>
              <a:rPr lang="de-DE" dirty="0"/>
              <a:t>Mängel müssen erkannt und gemeldet werden</a:t>
            </a:r>
          </a:p>
          <a:p>
            <a:pPr lvl="1">
              <a:buFont typeface="Wingdings" panose="05000000000000000000" pitchFamily="2" charset="2"/>
              <a:buChar char="§"/>
            </a:pPr>
            <a:r>
              <a:rPr lang="de-DE" dirty="0"/>
              <a:t>Verantwortung beginnt bei jedem Einzelnen</a:t>
            </a:r>
          </a:p>
          <a:p>
            <a:pPr lvl="1">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13</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71895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D9FAD564-D287-E60E-7600-642C685522A8}"/>
              </a:ext>
            </a:extLst>
          </p:cNvPr>
          <p:cNvSpPr>
            <a:spLocks noGrp="1"/>
          </p:cNvSpPr>
          <p:nvPr>
            <p:ph type="sldNum" sz="quarter" idx="11"/>
          </p:nvPr>
        </p:nvSpPr>
        <p:spPr/>
        <p:txBody>
          <a:bodyPr/>
          <a:lstStyle/>
          <a:p>
            <a:fld id="{521AE3AC-DDCA-45D4-9B2A-A2DBEA872607}" type="slidenum">
              <a:rPr lang="de-DE" smtClean="0"/>
              <a:pPr/>
              <a:t>14</a:t>
            </a:fld>
            <a:endParaRPr lang="de-DE" dirty="0"/>
          </a:p>
        </p:txBody>
      </p:sp>
      <p:sp>
        <p:nvSpPr>
          <p:cNvPr id="7" name="Titel 6">
            <a:extLst>
              <a:ext uri="{FF2B5EF4-FFF2-40B4-BE49-F238E27FC236}">
                <a16:creationId xmlns:a16="http://schemas.microsoft.com/office/drawing/2014/main" id="{F8148914-6939-9243-C5C4-A887EB51DC56}"/>
              </a:ext>
            </a:extLst>
          </p:cNvPr>
          <p:cNvSpPr>
            <a:spLocks noGrp="1"/>
          </p:cNvSpPr>
          <p:nvPr>
            <p:ph type="title"/>
          </p:nvPr>
        </p:nvSpPr>
        <p:spPr/>
        <p:txBody>
          <a:bodyPr/>
          <a:lstStyle/>
          <a:p>
            <a:r>
              <a:rPr lang="de-DE" dirty="0"/>
              <a:t>vielen dank für ihre Aufmerksamkeit!</a:t>
            </a:r>
          </a:p>
        </p:txBody>
      </p:sp>
      <p:sp>
        <p:nvSpPr>
          <p:cNvPr id="2" name="Textplatzhalter 1">
            <a:extLst>
              <a:ext uri="{FF2B5EF4-FFF2-40B4-BE49-F238E27FC236}">
                <a16:creationId xmlns:a16="http://schemas.microsoft.com/office/drawing/2014/main" id="{3AD11520-D499-E446-57AE-646D4FE51564}"/>
              </a:ext>
            </a:extLst>
          </p:cNvPr>
          <p:cNvSpPr>
            <a:spLocks noGrp="1"/>
          </p:cNvSpPr>
          <p:nvPr>
            <p:ph type="body" sz="quarter" idx="14"/>
          </p:nvPr>
        </p:nvSpPr>
        <p:spPr/>
        <p:txBody>
          <a:bodyPr/>
          <a:lstStyle/>
          <a:p>
            <a:endParaRPr lang="de-DE"/>
          </a:p>
        </p:txBody>
      </p:sp>
      <p:sp>
        <p:nvSpPr>
          <p:cNvPr id="3" name="Textplatzhalter 2">
            <a:extLst>
              <a:ext uri="{FF2B5EF4-FFF2-40B4-BE49-F238E27FC236}">
                <a16:creationId xmlns:a16="http://schemas.microsoft.com/office/drawing/2014/main" id="{6C5F41E4-A4DA-89DE-ACA8-FFF18BCDEBE6}"/>
              </a:ext>
            </a:extLst>
          </p:cNvPr>
          <p:cNvSpPr>
            <a:spLocks noGrp="1"/>
          </p:cNvSpPr>
          <p:nvPr>
            <p:ph type="body" sz="quarter" idx="15"/>
          </p:nvPr>
        </p:nvSpPr>
        <p:spPr/>
        <p:txBody>
          <a:bodyPr/>
          <a:lstStyle/>
          <a:p>
            <a:endParaRPr lang="de-DE"/>
          </a:p>
        </p:txBody>
      </p:sp>
      <p:sp>
        <p:nvSpPr>
          <p:cNvPr id="6" name="Textplatzhalter 5">
            <a:extLst>
              <a:ext uri="{FF2B5EF4-FFF2-40B4-BE49-F238E27FC236}">
                <a16:creationId xmlns:a16="http://schemas.microsoft.com/office/drawing/2014/main" id="{E939EA4E-69C6-1E7E-B1F1-9662683B1837}"/>
              </a:ext>
            </a:extLst>
          </p:cNvPr>
          <p:cNvSpPr>
            <a:spLocks noGrp="1"/>
          </p:cNvSpPr>
          <p:nvPr>
            <p:ph type="body" sz="quarter" idx="16"/>
          </p:nvPr>
        </p:nvSpPr>
        <p:spPr/>
        <p:txBody>
          <a:bodyPr/>
          <a:lstStyle/>
          <a:p>
            <a:endParaRPr lang="de-DE"/>
          </a:p>
        </p:txBody>
      </p:sp>
      <p:sp>
        <p:nvSpPr>
          <p:cNvPr id="13" name="Textplatzhalter 12">
            <a:extLst>
              <a:ext uri="{FF2B5EF4-FFF2-40B4-BE49-F238E27FC236}">
                <a16:creationId xmlns:a16="http://schemas.microsoft.com/office/drawing/2014/main" id="{58140B91-CD84-BCEE-61FA-8C1ABFBED6E4}"/>
              </a:ext>
            </a:extLst>
          </p:cNvPr>
          <p:cNvSpPr>
            <a:spLocks noGrp="1"/>
          </p:cNvSpPr>
          <p:nvPr>
            <p:ph type="body" sz="quarter" idx="17"/>
          </p:nvPr>
        </p:nvSpPr>
        <p:spPr/>
        <p:txBody>
          <a:bodyPr/>
          <a:lstStyle/>
          <a:p>
            <a:endParaRPr lang="de-DE"/>
          </a:p>
        </p:txBody>
      </p:sp>
      <p:sp>
        <p:nvSpPr>
          <p:cNvPr id="14" name="Textplatzhalter 13">
            <a:extLst>
              <a:ext uri="{FF2B5EF4-FFF2-40B4-BE49-F238E27FC236}">
                <a16:creationId xmlns:a16="http://schemas.microsoft.com/office/drawing/2014/main" id="{5BA691A2-247F-FE08-BF6C-4FB276F8840C}"/>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10973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4655BD53-A3A5-A248-AC71-D064E801D39F}"/>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FA456910-3457-65AE-2ADB-F3B74EE7B67B}"/>
              </a:ext>
            </a:extLst>
          </p:cNvPr>
          <p:cNvSpPr>
            <a:spLocks noGrp="1"/>
          </p:cNvSpPr>
          <p:nvPr>
            <p:ph type="sldNum" sz="quarter" idx="11"/>
          </p:nvPr>
        </p:nvSpPr>
        <p:spPr/>
        <p:txBody>
          <a:bodyPr/>
          <a:lstStyle/>
          <a:p>
            <a:fld id="{521AE3AC-DDCA-45D4-9B2A-A2DBEA872607}" type="slidenum">
              <a:rPr lang="de-DE" smtClean="0"/>
              <a:pPr/>
              <a:t>15</a:t>
            </a:fld>
            <a:endParaRPr lang="de-DE" dirty="0"/>
          </a:p>
        </p:txBody>
      </p:sp>
    </p:spTree>
    <p:extLst>
      <p:ext uri="{BB962C8B-B14F-4D97-AF65-F5344CB8AC3E}">
        <p14:creationId xmlns:p14="http://schemas.microsoft.com/office/powerpoint/2010/main" val="187198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Wann ist PSA erforderlich?</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496809" cy="4495434"/>
          </a:xfrm>
        </p:spPr>
        <p:txBody>
          <a:bodyPr/>
          <a:lstStyle/>
          <a:p>
            <a:pPr marL="457200" lvl="1" indent="-457200">
              <a:buFont typeface="Wingdings" panose="05000000000000000000" pitchFamily="2" charset="2"/>
              <a:buChar char="§"/>
            </a:pPr>
            <a:r>
              <a:rPr lang="de-DE" dirty="0"/>
              <a:t>Wenn die Gefährdungsbeurteilung ein Restrisiko ergibt</a:t>
            </a:r>
          </a:p>
          <a:p>
            <a:pPr marL="457200" lvl="1" indent="-457200">
              <a:buFont typeface="Wingdings" panose="05000000000000000000" pitchFamily="2" charset="2"/>
              <a:buChar char="§"/>
            </a:pPr>
            <a:r>
              <a:rPr lang="de-DE" dirty="0"/>
              <a:t>Wenn technische Maßnahmen allein nicht ausreichen</a:t>
            </a:r>
          </a:p>
          <a:p>
            <a:pPr marL="457200" lvl="1" indent="-457200">
              <a:buFont typeface="Wingdings" panose="05000000000000000000" pitchFamily="2" charset="2"/>
              <a:buChar char="§"/>
            </a:pPr>
            <a:r>
              <a:rPr lang="de-DE" dirty="0"/>
              <a:t>Wenn organisatorische Maßnahmen keinen vollständigen Schutz bieten</a:t>
            </a:r>
          </a:p>
          <a:p>
            <a:pPr marL="457200" lvl="1" indent="-457200">
              <a:buFont typeface="Wingdings" panose="05000000000000000000" pitchFamily="2" charset="2"/>
              <a:buChar char="§"/>
            </a:pPr>
            <a:r>
              <a:rPr lang="de-DE" dirty="0"/>
              <a:t>Wenn sie verbindlich festgelegt wurde</a:t>
            </a:r>
          </a:p>
          <a:p>
            <a:endParaRPr lang="de-DE" dirty="0"/>
          </a:p>
          <a:p>
            <a:r>
              <a:rPr lang="de-DE" dirty="0"/>
              <a:t>PSA ist keine freiwillige Zusatzmaßnahme!</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2</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48964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PSA im </a:t>
            </a:r>
            <a:r>
              <a:rPr lang="de-DE" dirty="0" err="1"/>
              <a:t>STOP</a:t>
            </a:r>
            <a:r>
              <a:rPr lang="de-DE" dirty="0"/>
              <a:t>-Prinzip</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pPr marL="457200" lvl="1" indent="-457200">
              <a:buFont typeface="Wingdings" panose="05000000000000000000" pitchFamily="2" charset="2"/>
              <a:buChar char="§"/>
            </a:pPr>
            <a:r>
              <a:rPr lang="de-DE" dirty="0"/>
              <a:t>Substitution</a:t>
            </a:r>
          </a:p>
          <a:p>
            <a:pPr marL="457200" lvl="1" indent="-457200">
              <a:buFont typeface="Wingdings" panose="05000000000000000000" pitchFamily="2" charset="2"/>
              <a:buChar char="§"/>
            </a:pPr>
            <a:r>
              <a:rPr lang="de-DE" dirty="0"/>
              <a:t>Technische Maßnahmen</a:t>
            </a:r>
          </a:p>
          <a:p>
            <a:pPr marL="457200" lvl="1" indent="-457200">
              <a:buFont typeface="Wingdings" panose="05000000000000000000" pitchFamily="2" charset="2"/>
              <a:buChar char="§"/>
            </a:pPr>
            <a:r>
              <a:rPr lang="de-DE" dirty="0"/>
              <a:t>Organisatorische Maßnahmen</a:t>
            </a:r>
          </a:p>
          <a:p>
            <a:pPr marL="457200" lvl="1" indent="-457200">
              <a:buFont typeface="Wingdings" panose="05000000000000000000" pitchFamily="2" charset="2"/>
              <a:buChar char="§"/>
            </a:pPr>
            <a:r>
              <a:rPr lang="de-DE" dirty="0"/>
              <a:t>Persönliche Schutzausrüstung</a:t>
            </a:r>
          </a:p>
          <a:p>
            <a:endParaRPr lang="de-DE" dirty="0"/>
          </a:p>
          <a:p>
            <a:r>
              <a:rPr lang="de-DE" dirty="0"/>
              <a:t>PSA steht am Ende der Schutzmaßnahmenhierarchie.</a:t>
            </a:r>
          </a:p>
          <a:p>
            <a:r>
              <a:rPr lang="de-DE" dirty="0"/>
              <a:t>Sie schützt die Person –  die Gefahrenquelle wird nicht verändert!</a:t>
            </a:r>
          </a:p>
          <a:p>
            <a:pPr marL="0" lvl="1" indent="0">
              <a:buNone/>
            </a:pPr>
            <a:endParaRPr lang="de-DE" dirty="0"/>
          </a:p>
          <a:p>
            <a:pPr marL="342900" indent="-342900">
              <a:spcBef>
                <a:spcPts val="1800"/>
              </a:spcBef>
              <a:buClr>
                <a:schemeClr val="accent1"/>
              </a:buClr>
              <a:buFont typeface="Wingdings" panose="05000000000000000000" pitchFamily="2" charset="2"/>
              <a:buChar char="§"/>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3</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6883099" y="948341"/>
            <a:ext cx="5413676" cy="5042884"/>
          </a:xfrm>
          <a:prstGeom prst="rect">
            <a:avLst/>
          </a:prstGeom>
          <a:ln>
            <a:noFill/>
          </a:ln>
          <a:effectLst>
            <a:softEdge rad="112500"/>
          </a:effectLst>
        </p:spPr>
      </p:pic>
    </p:spTree>
    <p:extLst>
      <p:ext uri="{BB962C8B-B14F-4D97-AF65-F5344CB8AC3E}">
        <p14:creationId xmlns:p14="http://schemas.microsoft.com/office/powerpoint/2010/main" val="4119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Gegen welche Einflüsse schützt PSA?</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pPr marL="457200" lvl="1" indent="-457200">
              <a:buFont typeface="Wingdings" panose="05000000000000000000" pitchFamily="2" charset="2"/>
              <a:buChar char="§"/>
            </a:pPr>
            <a:r>
              <a:rPr lang="de-DE" dirty="0"/>
              <a:t>Mechanische Einwirkungen</a:t>
            </a:r>
          </a:p>
          <a:p>
            <a:pPr marL="457200" lvl="1" indent="-457200">
              <a:buFont typeface="Wingdings" panose="05000000000000000000" pitchFamily="2" charset="2"/>
              <a:buChar char="§"/>
            </a:pPr>
            <a:r>
              <a:rPr lang="de-DE" dirty="0"/>
              <a:t>Chemische Einwirkungen</a:t>
            </a:r>
          </a:p>
          <a:p>
            <a:pPr marL="457200" lvl="1" indent="-457200">
              <a:buFont typeface="Wingdings" panose="05000000000000000000" pitchFamily="2" charset="2"/>
              <a:buChar char="§"/>
            </a:pPr>
            <a:r>
              <a:rPr lang="de-DE" dirty="0"/>
              <a:t>Biologische Einwirkungen</a:t>
            </a:r>
          </a:p>
          <a:p>
            <a:pPr marL="457200" lvl="1" indent="-457200">
              <a:buFont typeface="Wingdings" panose="05000000000000000000" pitchFamily="2" charset="2"/>
              <a:buChar char="§"/>
            </a:pPr>
            <a:r>
              <a:rPr lang="de-DE" dirty="0"/>
              <a:t>Thermische Einwirkungen</a:t>
            </a:r>
          </a:p>
          <a:p>
            <a:pPr marL="457200" lvl="1" indent="-457200">
              <a:buFont typeface="Wingdings" panose="05000000000000000000" pitchFamily="2" charset="2"/>
              <a:buChar char="§"/>
            </a:pPr>
            <a:r>
              <a:rPr lang="de-DE" dirty="0"/>
              <a:t>Elektrische Gefährdungen</a:t>
            </a:r>
          </a:p>
          <a:p>
            <a:pPr marL="457200" lvl="1" indent="-457200">
              <a:buFont typeface="Wingdings" panose="05000000000000000000" pitchFamily="2" charset="2"/>
              <a:buChar char="§"/>
            </a:pPr>
            <a:r>
              <a:rPr lang="de-DE" dirty="0"/>
              <a:t>Lärm</a:t>
            </a:r>
          </a:p>
          <a:p>
            <a:pPr marL="457200" lvl="1" indent="-457200">
              <a:buFont typeface="Wingdings" panose="05000000000000000000" pitchFamily="2" charset="2"/>
              <a:buChar char="§"/>
            </a:pPr>
            <a:r>
              <a:rPr lang="de-DE" dirty="0"/>
              <a:t>Strahlung</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4</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14657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Arten von PSA</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062469" cy="4495434"/>
          </a:xfrm>
        </p:spPr>
        <p:txBody>
          <a:bodyPr/>
          <a:lstStyle/>
          <a:p>
            <a:pPr lvl="1">
              <a:buFont typeface="Wingdings" panose="05000000000000000000" pitchFamily="2" charset="2"/>
              <a:buChar char="§"/>
            </a:pPr>
            <a:r>
              <a:rPr lang="de-DE" dirty="0"/>
              <a:t>Kopf- und Gesichtsschutz</a:t>
            </a:r>
          </a:p>
          <a:p>
            <a:pPr lvl="1">
              <a:buFont typeface="Wingdings" panose="05000000000000000000" pitchFamily="2" charset="2"/>
              <a:buChar char="§"/>
            </a:pPr>
            <a:r>
              <a:rPr lang="de-DE" dirty="0"/>
              <a:t>Augen- und Gehörschutz</a:t>
            </a:r>
          </a:p>
          <a:p>
            <a:pPr lvl="1">
              <a:buFont typeface="Wingdings" panose="05000000000000000000" pitchFamily="2" charset="2"/>
              <a:buChar char="§"/>
            </a:pPr>
            <a:r>
              <a:rPr lang="de-DE" dirty="0"/>
              <a:t>Atemschutz</a:t>
            </a:r>
          </a:p>
          <a:p>
            <a:pPr lvl="1">
              <a:buFont typeface="Wingdings" panose="05000000000000000000" pitchFamily="2" charset="2"/>
              <a:buChar char="§"/>
            </a:pPr>
            <a:r>
              <a:rPr lang="de-DE" dirty="0"/>
              <a:t>Handschutz</a:t>
            </a:r>
          </a:p>
          <a:p>
            <a:pPr lvl="1">
              <a:buFont typeface="Wingdings" panose="05000000000000000000" pitchFamily="2" charset="2"/>
              <a:buChar char="§"/>
            </a:pPr>
            <a:r>
              <a:rPr lang="de-DE" dirty="0"/>
              <a:t>Fußschutz</a:t>
            </a:r>
          </a:p>
          <a:p>
            <a:pPr lvl="1">
              <a:buFont typeface="Wingdings" panose="05000000000000000000" pitchFamily="2" charset="2"/>
              <a:buChar char="§"/>
            </a:pPr>
            <a:r>
              <a:rPr lang="de-DE" dirty="0"/>
              <a:t>Schutzkleidung</a:t>
            </a:r>
          </a:p>
          <a:p>
            <a:pPr lvl="1">
              <a:buFont typeface="Wingdings" panose="05000000000000000000" pitchFamily="2" charset="2"/>
              <a:buChar char="§"/>
            </a:pPr>
            <a:r>
              <a:rPr lang="de-DE" dirty="0"/>
              <a:t>Absturzsicherung</a:t>
            </a:r>
          </a:p>
          <a:p>
            <a:pPr lvl="1">
              <a:buFont typeface="Wingdings" panose="05000000000000000000" pitchFamily="2" charset="2"/>
              <a:buChar char="§"/>
            </a:pPr>
            <a:endParaRPr lang="de-DE" dirty="0"/>
          </a:p>
          <a:p>
            <a:r>
              <a:rPr lang="de-DE" dirty="0"/>
              <a:t>Die Auswahl richtet sich nach Gefährdung und Tätigkeit.</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5</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38556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Wann wirkt PSA tatsächlich?</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6742429" cy="4495434"/>
          </a:xfrm>
        </p:spPr>
        <p:txBody>
          <a:bodyPr/>
          <a:lstStyle/>
          <a:p>
            <a:r>
              <a:rPr lang="de-DE" dirty="0"/>
              <a:t>Im Kontext der Gefährdung:</a:t>
            </a:r>
          </a:p>
          <a:p>
            <a:pPr lvl="1">
              <a:buFont typeface="Wingdings" panose="05000000000000000000" pitchFamily="2" charset="2"/>
              <a:buChar char="§"/>
            </a:pPr>
            <a:r>
              <a:rPr lang="de-DE" dirty="0"/>
              <a:t>richtige Auswahl</a:t>
            </a:r>
          </a:p>
          <a:p>
            <a:pPr lvl="1">
              <a:buFont typeface="Wingdings" panose="05000000000000000000" pitchFamily="2" charset="2"/>
              <a:buChar char="§"/>
            </a:pPr>
            <a:r>
              <a:rPr lang="de-DE" dirty="0"/>
              <a:t>passende Größe</a:t>
            </a:r>
          </a:p>
          <a:p>
            <a:pPr lvl="1">
              <a:buFont typeface="Wingdings" panose="05000000000000000000" pitchFamily="2" charset="2"/>
              <a:buChar char="§"/>
            </a:pPr>
            <a:r>
              <a:rPr lang="de-DE" dirty="0"/>
              <a:t>korrektes Anlegen</a:t>
            </a:r>
          </a:p>
          <a:p>
            <a:pPr lvl="1">
              <a:buFont typeface="Wingdings" panose="05000000000000000000" pitchFamily="2" charset="2"/>
              <a:buChar char="§"/>
            </a:pPr>
            <a:r>
              <a:rPr lang="de-DE" dirty="0"/>
              <a:t>konsequentes Tragen</a:t>
            </a:r>
          </a:p>
          <a:p>
            <a:pPr lvl="1">
              <a:buFont typeface="Wingdings" panose="05000000000000000000" pitchFamily="2" charset="2"/>
              <a:buChar char="§"/>
            </a:pPr>
            <a:r>
              <a:rPr lang="de-DE" dirty="0"/>
              <a:t>einwandfreie Funktion</a:t>
            </a:r>
          </a:p>
          <a:p>
            <a:pPr lvl="1">
              <a:buFont typeface="Wingdings" panose="05000000000000000000" pitchFamily="2" charset="2"/>
              <a:buChar char="§"/>
            </a:pPr>
            <a:r>
              <a:rPr lang="de-DE" dirty="0"/>
              <a:t>Schutzwirkung</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6</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87110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Warum wird PSA nicht immer getragen?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Unbequem oder störend</a:t>
            </a:r>
          </a:p>
          <a:p>
            <a:pPr lvl="1">
              <a:buFont typeface="Wingdings" panose="05000000000000000000" pitchFamily="2" charset="2"/>
              <a:buChar char="§"/>
            </a:pPr>
            <a:r>
              <a:rPr lang="de-DE" dirty="0"/>
              <a:t>Tätigkeit kann „mal eben“ erledigt werden</a:t>
            </a:r>
          </a:p>
          <a:p>
            <a:pPr lvl="1">
              <a:buFont typeface="Wingdings" panose="05000000000000000000" pitchFamily="2" charset="2"/>
              <a:buChar char="§"/>
            </a:pPr>
            <a:r>
              <a:rPr lang="de-DE" dirty="0"/>
              <a:t>Zeitdruck</a:t>
            </a:r>
          </a:p>
          <a:p>
            <a:pPr lvl="1">
              <a:buFont typeface="Wingdings" panose="05000000000000000000" pitchFamily="2" charset="2"/>
              <a:buChar char="§"/>
            </a:pPr>
            <a:r>
              <a:rPr lang="de-DE" dirty="0"/>
              <a:t>Gewöhnung an das Risiko</a:t>
            </a:r>
          </a:p>
          <a:p>
            <a:pPr lvl="1">
              <a:buFont typeface="Wingdings" panose="05000000000000000000" pitchFamily="2" charset="2"/>
              <a:buChar char="§"/>
            </a:pPr>
            <a:r>
              <a:rPr lang="de-DE" dirty="0"/>
              <a:t>Gruppendruck</a:t>
            </a:r>
          </a:p>
          <a:p>
            <a:pPr lvl="1">
              <a:buFont typeface="Wingdings" panose="05000000000000000000" pitchFamily="2" charset="2"/>
              <a:buChar char="§"/>
            </a:pPr>
            <a:r>
              <a:rPr lang="de-DE" dirty="0"/>
              <a:t>Außenwirkung</a:t>
            </a:r>
          </a:p>
          <a:p>
            <a:endParaRPr lang="de-DE" dirty="0"/>
          </a:p>
          <a:p>
            <a:r>
              <a:rPr lang="de-DE" dirty="0"/>
              <a:t>Wissen allein garantiert kein sicheres Verhalten.</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7</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24795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Akzeptanz beeinflusst Sicherheit</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2" y="1601093"/>
            <a:ext cx="6035674" cy="4495434"/>
          </a:xfrm>
        </p:spPr>
        <p:txBody>
          <a:bodyPr/>
          <a:lstStyle/>
          <a:p>
            <a:pPr lvl="1">
              <a:buFont typeface="Wingdings" panose="05000000000000000000" pitchFamily="2" charset="2"/>
              <a:buChar char="§"/>
            </a:pPr>
            <a:r>
              <a:rPr lang="de-DE" dirty="0"/>
              <a:t>Sicherheit ist oft abstrakt.</a:t>
            </a:r>
          </a:p>
          <a:p>
            <a:pPr lvl="1">
              <a:buFont typeface="Wingdings" panose="05000000000000000000" pitchFamily="2" charset="2"/>
              <a:buChar char="§"/>
            </a:pPr>
            <a:r>
              <a:rPr lang="de-DE" dirty="0"/>
              <a:t>Außenwirkung ist sofort sichtbar.</a:t>
            </a:r>
          </a:p>
          <a:p>
            <a:pPr lvl="1">
              <a:buFont typeface="Wingdings" panose="05000000000000000000" pitchFamily="2" charset="2"/>
              <a:buChar char="§"/>
            </a:pPr>
            <a:r>
              <a:rPr lang="de-DE" dirty="0"/>
              <a:t>Gruppennormen prägen das Verhalten.</a:t>
            </a:r>
          </a:p>
          <a:p>
            <a:pPr lvl="1">
              <a:buFont typeface="Wingdings" panose="05000000000000000000" pitchFamily="2" charset="2"/>
              <a:buChar char="§"/>
            </a:pPr>
            <a:r>
              <a:rPr lang="de-DE" dirty="0"/>
              <a:t>Einzelne können unter sozialen Druck geraten.</a:t>
            </a:r>
          </a:p>
          <a:p>
            <a:endParaRPr lang="de-DE" dirty="0"/>
          </a:p>
          <a:p>
            <a:r>
              <a:rPr lang="de-DE" dirty="0"/>
              <a:t>Akzeptanz ist ein Sicherheitsfaktor.</a:t>
            </a:r>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8</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330555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57E359-E902-2583-ABF8-750B9A31FF58}"/>
              </a:ext>
            </a:extLst>
          </p:cNvPr>
          <p:cNvSpPr>
            <a:spLocks noGrp="1"/>
          </p:cNvSpPr>
          <p:nvPr>
            <p:ph type="title"/>
          </p:nvPr>
        </p:nvSpPr>
        <p:spPr/>
        <p:txBody>
          <a:bodyPr/>
          <a:lstStyle/>
          <a:p>
            <a:r>
              <a:rPr lang="de-DE" dirty="0"/>
              <a:t>PSA richtig anlegen</a:t>
            </a:r>
          </a:p>
        </p:txBody>
      </p:sp>
      <p:sp>
        <p:nvSpPr>
          <p:cNvPr id="4" name="Inhaltsplatzhalter 3">
            <a:extLst>
              <a:ext uri="{FF2B5EF4-FFF2-40B4-BE49-F238E27FC236}">
                <a16:creationId xmlns:a16="http://schemas.microsoft.com/office/drawing/2014/main" id="{1BA4D0BA-8D19-7299-15D3-8394FF0E2F92}"/>
              </a:ext>
            </a:extLst>
          </p:cNvPr>
          <p:cNvSpPr>
            <a:spLocks noGrp="1"/>
          </p:cNvSpPr>
          <p:nvPr>
            <p:ph sz="quarter" idx="19"/>
          </p:nvPr>
        </p:nvSpPr>
        <p:spPr>
          <a:xfrm>
            <a:off x="527051" y="1601093"/>
            <a:ext cx="7595869" cy="4495434"/>
          </a:xfrm>
        </p:spPr>
        <p:txBody>
          <a:bodyPr/>
          <a:lstStyle/>
          <a:p>
            <a:pPr lvl="1">
              <a:buFont typeface="Wingdings" panose="05000000000000000000" pitchFamily="2" charset="2"/>
              <a:buChar char="§"/>
            </a:pPr>
            <a:r>
              <a:rPr lang="de-DE" dirty="0"/>
              <a:t>Vollständig anlegen</a:t>
            </a:r>
          </a:p>
          <a:p>
            <a:pPr lvl="1">
              <a:buFont typeface="Wingdings" panose="05000000000000000000" pitchFamily="2" charset="2"/>
              <a:buChar char="§"/>
            </a:pPr>
            <a:r>
              <a:rPr lang="de-DE" dirty="0"/>
              <a:t>Richtigen Sitz sicherstellen</a:t>
            </a:r>
          </a:p>
          <a:p>
            <a:pPr lvl="1">
              <a:buFont typeface="Wingdings" panose="05000000000000000000" pitchFamily="2" charset="2"/>
              <a:buChar char="§"/>
            </a:pPr>
            <a:r>
              <a:rPr lang="de-DE" dirty="0"/>
              <a:t>Verschlüsse korrekt einstellen</a:t>
            </a:r>
          </a:p>
          <a:p>
            <a:pPr lvl="1">
              <a:buFont typeface="Wingdings" panose="05000000000000000000" pitchFamily="2" charset="2"/>
              <a:buChar char="§"/>
            </a:pPr>
            <a:r>
              <a:rPr lang="de-DE" dirty="0"/>
              <a:t>Abdichtungen prüfen</a:t>
            </a:r>
          </a:p>
          <a:p>
            <a:pPr lvl="1">
              <a:buFont typeface="Wingdings" panose="05000000000000000000" pitchFamily="2" charset="2"/>
              <a:buChar char="§"/>
            </a:pPr>
            <a:r>
              <a:rPr lang="de-DE" dirty="0"/>
              <a:t>Kombination mit anderer PSA beachten</a:t>
            </a:r>
          </a:p>
          <a:p>
            <a:endParaRPr lang="de-DE" dirty="0"/>
          </a:p>
          <a:p>
            <a:r>
              <a:rPr lang="de-DE" dirty="0"/>
              <a:t>Falsch angelegte PSA kann Scheinsicherheit erzeugen.</a:t>
            </a:r>
          </a:p>
          <a:p>
            <a:pPr marL="0" lvl="1" indent="0">
              <a:buNone/>
            </a:pPr>
            <a:endParaRPr lang="de-DE" dirty="0"/>
          </a:p>
        </p:txBody>
      </p:sp>
      <p:sp>
        <p:nvSpPr>
          <p:cNvPr id="5" name="Fußzeilenplatzhalter 4">
            <a:extLst>
              <a:ext uri="{FF2B5EF4-FFF2-40B4-BE49-F238E27FC236}">
                <a16:creationId xmlns:a16="http://schemas.microsoft.com/office/drawing/2014/main" id="{F7496784-D11E-4DDF-EA7F-2D030F881F6E}"/>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1F65BCEE-7C35-63F0-25A8-9B960DCD982B}"/>
              </a:ext>
            </a:extLst>
          </p:cNvPr>
          <p:cNvSpPr>
            <a:spLocks noGrp="1"/>
          </p:cNvSpPr>
          <p:nvPr>
            <p:ph type="sldNum" sz="quarter" idx="21"/>
          </p:nvPr>
        </p:nvSpPr>
        <p:spPr/>
        <p:txBody>
          <a:bodyPr/>
          <a:lstStyle/>
          <a:p>
            <a:fld id="{521AE3AC-DDCA-45D4-9B2A-A2DBEA872607}" type="slidenum">
              <a:rPr lang="de-DE" smtClean="0"/>
              <a:pPr/>
              <a:t>9</a:t>
            </a:fld>
            <a:endParaRPr lang="de-DE" dirty="0"/>
          </a:p>
        </p:txBody>
      </p:sp>
      <p:pic>
        <p:nvPicPr>
          <p:cNvPr id="10" name="Grafik 9">
            <a:extLst>
              <a:ext uri="{FF2B5EF4-FFF2-40B4-BE49-F238E27FC236}">
                <a16:creationId xmlns:a16="http://schemas.microsoft.com/office/drawing/2014/main" id="{8251ADB3-AC0A-48A7-B14A-47B44D9F35D7}"/>
              </a:ext>
            </a:extLst>
          </p:cNvPr>
          <p:cNvPicPr>
            <a:picLocks noChangeAspect="1"/>
          </p:cNvPicPr>
          <p:nvPr/>
        </p:nvPicPr>
        <p:blipFill>
          <a:blip r:embed="rId2"/>
          <a:stretch>
            <a:fillRect/>
          </a:stretch>
        </p:blipFill>
        <p:spPr>
          <a:xfrm>
            <a:off x="8280000" y="1440000"/>
            <a:ext cx="3000000" cy="4500000"/>
          </a:xfrm>
          <a:prstGeom prst="rect">
            <a:avLst/>
          </a:prstGeom>
          <a:ln>
            <a:noFill/>
          </a:ln>
          <a:effectLst>
            <a:softEdge rad="112500"/>
          </a:effectLst>
        </p:spPr>
      </p:pic>
    </p:spTree>
    <p:extLst>
      <p:ext uri="{BB962C8B-B14F-4D97-AF65-F5344CB8AC3E}">
        <p14:creationId xmlns:p14="http://schemas.microsoft.com/office/powerpoint/2010/main" val="130838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CB2B41-5664-4C59-9600-B8E994170EF9}">
  <ds:schemaRefs>
    <ds:schemaRef ds:uri="http://schemas.openxmlformats.org/package/2006/metadata/core-properties"/>
    <ds:schemaRef ds:uri="http://purl.org/dc/terms/"/>
    <ds:schemaRef ds:uri="bbb3f655-f267-4a84-b742-532fbc77d0ab"/>
    <ds:schemaRef ds:uri="http://www.w3.org/XML/1998/namespace"/>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f5f3c0c8-cb47-4a26-91a1-a44bb4539247"/>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335</Words>
  <Application>Microsoft Office PowerPoint</Application>
  <PresentationFormat>Breitbild</PresentationFormat>
  <Paragraphs>107</Paragraphs>
  <Slides>15</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Arial</vt:lpstr>
      <vt:lpstr>Calibri</vt:lpstr>
      <vt:lpstr>Symbol</vt:lpstr>
      <vt:lpstr>Wingdings</vt:lpstr>
      <vt:lpstr>1_TeachToProtect Unterweisung</vt:lpstr>
      <vt:lpstr>persönliche Schutzausrüstung</vt:lpstr>
      <vt:lpstr>Wann ist PSA erforderlich?</vt:lpstr>
      <vt:lpstr>PSA im STOP-Prinzip</vt:lpstr>
      <vt:lpstr>Gegen welche Einflüsse schützt PSA?</vt:lpstr>
      <vt:lpstr>Arten von PSA</vt:lpstr>
      <vt:lpstr>Wann wirkt PSA tatsächlich?</vt:lpstr>
      <vt:lpstr>Warum wird PSA nicht immer getragen?</vt:lpstr>
      <vt:lpstr>Akzeptanz beeinflusst Sicherheit</vt:lpstr>
      <vt:lpstr>PSA richtig anlegen</vt:lpstr>
      <vt:lpstr>PSA vor jeder Nutzung prüfen</vt:lpstr>
      <vt:lpstr>Verantwortung im Team</vt:lpstr>
      <vt:lpstr>Beteiligung stärkt Akzeptanz</vt:lpstr>
      <vt:lpstr>Zusammenfassung</vt:lpstr>
      <vt:lpstr>vielen dank für ihre Aufmerksamkeit!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Online-Webinar  von TeachToProtect – Was bedeutet das Auslaufen der Bundes-Notbremse zum 19.03.22  für Ihren Betrieb?</dc:title>
  <dc:creator>haensch</dc:creator>
  <cp:lastModifiedBy>web</cp:lastModifiedBy>
  <cp:revision>72</cp:revision>
  <dcterms:created xsi:type="dcterms:W3CDTF">2022-10-23T09:49:27Z</dcterms:created>
  <dcterms:modified xsi:type="dcterms:W3CDTF">2026-02-24T15:18:01Z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