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9" r:id="rId5"/>
  </p:sldMasterIdLst>
  <p:notesMasterIdLst>
    <p:notesMasterId r:id="rId21"/>
  </p:notesMasterIdLst>
  <p:handoutMasterIdLst>
    <p:handoutMasterId r:id="rId22"/>
  </p:handoutMasterIdLst>
  <p:sldIdLst>
    <p:sldId id="365" r:id="rId6"/>
    <p:sldId id="398" r:id="rId7"/>
    <p:sldId id="412" r:id="rId8"/>
    <p:sldId id="407" r:id="rId9"/>
    <p:sldId id="414" r:id="rId10"/>
    <p:sldId id="413" r:id="rId11"/>
    <p:sldId id="416" r:id="rId12"/>
    <p:sldId id="411" r:id="rId13"/>
    <p:sldId id="415" r:id="rId14"/>
    <p:sldId id="418" r:id="rId15"/>
    <p:sldId id="419" r:id="rId16"/>
    <p:sldId id="420" r:id="rId17"/>
    <p:sldId id="421" r:id="rId18"/>
    <p:sldId id="422" r:id="rId19"/>
    <p:sldId id="41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5028" autoAdjust="0"/>
  </p:normalViewPr>
  <p:slideViewPr>
    <p:cSldViewPr>
      <p:cViewPr varScale="1">
        <p:scale>
          <a:sx n="100" d="100"/>
          <a:sy n="100" d="100"/>
        </p:scale>
        <p:origin x="84"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dirty="0">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13.01.2026</a:t>
            </a:fld>
            <a:endParaRPr lang="de-DE" dirty="0">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dirty="0"/>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13.01.2026</a:t>
            </a:fld>
            <a:endParaRPr lang="de-DE" dirty="0"/>
          </a:p>
        </p:txBody>
      </p:sp>
      <p:sp>
        <p:nvSpPr>
          <p:cNvPr id="4" name="Folienbildplatzhalter 3"/>
          <p:cNvSpPr>
            <a:spLocks noGrp="1" noRot="1" noChangeAspect="1"/>
          </p:cNvSpPr>
          <p:nvPr>
            <p:ph type="sldImg" idx="2"/>
          </p:nvPr>
        </p:nvSpPr>
        <p:spPr>
          <a:xfrm>
            <a:off x="-322263" y="812800"/>
            <a:ext cx="6918326" cy="3892550"/>
          </a:xfrm>
          <a:prstGeom prst="rect">
            <a:avLst/>
          </a:prstGeom>
          <a:noFill/>
          <a:ln w="6350">
            <a:solidFill>
              <a:schemeClr val="accent1"/>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dirty="0"/>
          </a:p>
        </p:txBody>
      </p:sp>
    </p:spTree>
    <p:extLst>
      <p:ext uri="{BB962C8B-B14F-4D97-AF65-F5344CB8AC3E}">
        <p14:creationId xmlns:p14="http://schemas.microsoft.com/office/powerpoint/2010/main" val="172473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dirty="0">
              <a:solidFill>
                <a:schemeClr val="accent1"/>
              </a:solidFill>
            </a:endParaRPr>
          </a:p>
        </p:txBody>
      </p:sp>
    </p:spTree>
    <p:extLst>
      <p:ext uri="{BB962C8B-B14F-4D97-AF65-F5344CB8AC3E}">
        <p14:creationId xmlns:p14="http://schemas.microsoft.com/office/powerpoint/2010/main" val="125503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dirty="0">
              <a:solidFill>
                <a:schemeClr val="accent1"/>
              </a:solidFill>
            </a:endParaRPr>
          </a:p>
        </p:txBody>
      </p:sp>
    </p:spTree>
    <p:extLst>
      <p:ext uri="{BB962C8B-B14F-4D97-AF65-F5344CB8AC3E}">
        <p14:creationId xmlns:p14="http://schemas.microsoft.com/office/powerpoint/2010/main" val="37394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dirty="0">
              <a:solidFill>
                <a:schemeClr val="accent1"/>
              </a:solidFill>
            </a:endParaRPr>
          </a:p>
        </p:txBody>
      </p:sp>
    </p:spTree>
    <p:extLst>
      <p:ext uri="{BB962C8B-B14F-4D97-AF65-F5344CB8AC3E}">
        <p14:creationId xmlns:p14="http://schemas.microsoft.com/office/powerpoint/2010/main" val="141132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dirty="0">
              <a:solidFill>
                <a:schemeClr val="accent1"/>
              </a:solidFill>
            </a:endParaRPr>
          </a:p>
        </p:txBody>
      </p:sp>
    </p:spTree>
    <p:extLst>
      <p:ext uri="{BB962C8B-B14F-4D97-AF65-F5344CB8AC3E}">
        <p14:creationId xmlns:p14="http://schemas.microsoft.com/office/powerpoint/2010/main" val="3212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dirty="0">
              <a:solidFill>
                <a:schemeClr val="accent1"/>
              </a:solidFill>
            </a:endParaRPr>
          </a:p>
        </p:txBody>
      </p:sp>
    </p:spTree>
    <p:extLst>
      <p:ext uri="{BB962C8B-B14F-4D97-AF65-F5344CB8AC3E}">
        <p14:creationId xmlns:p14="http://schemas.microsoft.com/office/powerpoint/2010/main" val="180650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dirty="0">
              <a:solidFill>
                <a:schemeClr val="accent1"/>
              </a:solidFill>
            </a:endParaRPr>
          </a:p>
        </p:txBody>
      </p:sp>
    </p:spTree>
    <p:extLst>
      <p:ext uri="{BB962C8B-B14F-4D97-AF65-F5344CB8AC3E}">
        <p14:creationId xmlns:p14="http://schemas.microsoft.com/office/powerpoint/2010/main" val="110840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14</a:t>
            </a:fld>
            <a:endParaRPr lang="de-DE" dirty="0"/>
          </a:p>
        </p:txBody>
      </p:sp>
    </p:spTree>
    <p:extLst>
      <p:ext uri="{BB962C8B-B14F-4D97-AF65-F5344CB8AC3E}">
        <p14:creationId xmlns:p14="http://schemas.microsoft.com/office/powerpoint/2010/main" val="389489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15</a:t>
            </a:fld>
            <a:endParaRPr lang="de-DE" dirty="0"/>
          </a:p>
        </p:txBody>
      </p:sp>
    </p:spTree>
    <p:extLst>
      <p:ext uri="{BB962C8B-B14F-4D97-AF65-F5344CB8AC3E}">
        <p14:creationId xmlns:p14="http://schemas.microsoft.com/office/powerpoint/2010/main" val="1087905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2000" cy="44371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1103445" y="2708921"/>
            <a:ext cx="10368888"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103445" y="4528136"/>
            <a:ext cx="10368888" cy="413033"/>
          </a:xfrm>
        </p:spPr>
        <p:txBody>
          <a:bodyPr>
            <a:noAutofit/>
          </a:bodyPr>
          <a:lstStyle>
            <a:lvl1pPr marL="0" indent="0" algn="l">
              <a:buNone/>
              <a:defRPr sz="1600" cap="all" baseline="0">
                <a:solidFill>
                  <a:srgbClr val="4A4A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5" name="Grafik 4">
            <a:extLst>
              <a:ext uri="{FF2B5EF4-FFF2-40B4-BE49-F238E27FC236}">
                <a16:creationId xmlns:a16="http://schemas.microsoft.com/office/drawing/2014/main" id="{A2E54B2C-4599-48D4-8EC9-A863332DE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733256"/>
            <a:ext cx="4234071" cy="1008112"/>
          </a:xfrm>
          <a:prstGeom prst="rect">
            <a:avLst/>
          </a:prstGeom>
        </p:spPr>
      </p:pic>
    </p:spTree>
    <p:extLst>
      <p:ext uri="{BB962C8B-B14F-4D97-AF65-F5344CB8AC3E}">
        <p14:creationId xmlns:p14="http://schemas.microsoft.com/office/powerpoint/2010/main" val="358304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3" name="Fußzeilenplatzhalter 2"/>
          <p:cNvSpPr>
            <a:spLocks noGrp="1"/>
          </p:cNvSpPr>
          <p:nvPr>
            <p:ph type="ftr" sz="quarter" idx="13"/>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3707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11472597" cy="404664"/>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userDrawn="1"/>
        </p:nvSpPr>
        <p:spPr>
          <a:xfrm>
            <a:off x="11568608" y="6453336"/>
            <a:ext cx="618456" cy="4046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2" name="Fußzeilenplatzhalter 1"/>
          <p:cNvSpPr>
            <a:spLocks noGrp="1"/>
          </p:cNvSpPr>
          <p:nvPr>
            <p:ph type="ftr" sz="quarter" idx="13"/>
          </p:nvPr>
        </p:nvSpPr>
        <p:spPr/>
        <p:txBody>
          <a:bodyPr/>
          <a:lstStyle>
            <a:lvl1pPr>
              <a:defRPr/>
            </a:lvl1pPr>
          </a:lstStyle>
          <a:p>
            <a:pPr>
              <a:defRPr/>
            </a:pPr>
            <a:r>
              <a:rPr lang="de-DE">
                <a:solidFill>
                  <a:prstClr val="white"/>
                </a:solidFill>
              </a:rPr>
              <a:t>© 2020 – Safety Xperts</a:t>
            </a:r>
            <a:endParaRPr lang="de-DE" dirty="0">
              <a:solidFill>
                <a:prstClr val="white"/>
              </a:solidFill>
            </a:endParaRPr>
          </a:p>
        </p:txBody>
      </p:sp>
    </p:spTree>
    <p:extLst>
      <p:ext uri="{BB962C8B-B14F-4D97-AF65-F5344CB8AC3E}">
        <p14:creationId xmlns:p14="http://schemas.microsoft.com/office/powerpoint/2010/main" val="367012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7" name="Agenda-Tabelle"/>
          <p:cNvSpPr>
            <a:spLocks noGrp="1"/>
          </p:cNvSpPr>
          <p:nvPr>
            <p:ph type="tbl" sz="quarter" idx="13"/>
          </p:nvPr>
        </p:nvSpPr>
        <p:spPr>
          <a:xfrm>
            <a:off x="624001" y="1628775"/>
            <a:ext cx="10847916" cy="4508500"/>
          </a:xfrm>
        </p:spPr>
        <p:txBody>
          <a:bodyPr/>
          <a:lstStyle/>
          <a:p>
            <a:r>
              <a:rPr lang="de-DE"/>
              <a:t>Tabelle durch Klicken auf Symbol hinzufügen</a:t>
            </a:r>
          </a:p>
        </p:txBody>
      </p:sp>
      <p:sp>
        <p:nvSpPr>
          <p:cNvPr id="3" name="Fußzeilenplatzhalter 2"/>
          <p:cNvSpPr>
            <a:spLocks noGrp="1"/>
          </p:cNvSpPr>
          <p:nvPr>
            <p:ph type="ftr" sz="quarter" idx="14"/>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149742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2020 – Safety Xperts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98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2020 – Safety Xperts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4102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pPr/>
              <a:t>‹Nr.›</a:t>
            </a:fld>
            <a:endParaRPr lang="de-DE" dirty="0"/>
          </a:p>
        </p:txBody>
      </p:sp>
      <p:sp>
        <p:nvSpPr>
          <p:cNvPr id="8" name="Inhaltsplatzhalter 7"/>
          <p:cNvSpPr>
            <a:spLocks noGrp="1"/>
          </p:cNvSpPr>
          <p:nvPr>
            <p:ph sz="quarter" idx="13"/>
          </p:nvPr>
        </p:nvSpPr>
        <p:spPr>
          <a:xfrm>
            <a:off x="624417" y="1628775"/>
            <a:ext cx="5184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6288021" y="1628775"/>
            <a:ext cx="5184312"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2020 – Safety Xperts</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60351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3" name="Fußzeilenplatzhalter 2"/>
          <p:cNvSpPr>
            <a:spLocks noGrp="1"/>
          </p:cNvSpPr>
          <p:nvPr>
            <p:ph type="ftr" sz="quarter" idx="13"/>
          </p:nvPr>
        </p:nvSpPr>
        <p:spPr>
          <a:xfrm>
            <a:off x="624000" y="6525344"/>
            <a:ext cx="10670400" cy="252000"/>
          </a:xfrm>
        </p:spPr>
        <p:txBody>
          <a:bodyPr/>
          <a:lstStyle/>
          <a:p>
            <a:r>
              <a:rPr lang="de-DE"/>
              <a:t>© 2020 – Safety Xperts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1387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Agenda-Tabelle"/>
          <p:cNvSpPr>
            <a:spLocks noGrp="1"/>
          </p:cNvSpPr>
          <p:nvPr>
            <p:ph type="tbl" sz="quarter" idx="13"/>
          </p:nvPr>
        </p:nvSpPr>
        <p:spPr>
          <a:xfrm>
            <a:off x="624001" y="1628775"/>
            <a:ext cx="10847916" cy="4508500"/>
          </a:xfrm>
        </p:spPr>
        <p:txBody>
          <a:bodyPr/>
          <a:lstStyle/>
          <a:p>
            <a:r>
              <a:rPr lang="de-DE" dirty="0"/>
              <a:t>Tabelle durch Klicken auf Symbol hinzufügen</a:t>
            </a:r>
          </a:p>
        </p:txBody>
      </p:sp>
      <p:sp>
        <p:nvSpPr>
          <p:cNvPr id="3" name="Fußzeilenplatzhalter 2"/>
          <p:cNvSpPr>
            <a:spLocks noGrp="1"/>
          </p:cNvSpPr>
          <p:nvPr>
            <p:ph type="ftr" sz="quarter" idx="14"/>
          </p:nvPr>
        </p:nvSpPr>
        <p:spPr>
          <a:xfrm>
            <a:off x="624000" y="6525344"/>
            <a:ext cx="10670400" cy="252000"/>
          </a:xfrm>
        </p:spPr>
        <p:txBody>
          <a:bodyPr/>
          <a:lstStyle/>
          <a:p>
            <a:r>
              <a:rPr lang="de-DE"/>
              <a:t>© 2020 – Safety Xperts</a:t>
            </a:r>
            <a:endParaRPr lang="de-DE" dirty="0"/>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31431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2020 – Safety Xperts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982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2020 – Safety Xperts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6644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rgbClr val="4A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a:extLst>
              <a:ext uri="{FF2B5EF4-FFF2-40B4-BE49-F238E27FC236}">
                <a16:creationId xmlns:a16="http://schemas.microsoft.com/office/drawing/2014/main" id="{E7FEF447-A282-4930-9D74-0EA86A56E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8128" y="5661248"/>
            <a:ext cx="4800619" cy="1143004"/>
          </a:xfrm>
          <a:prstGeom prst="rect">
            <a:avLst/>
          </a:prstGeom>
        </p:spPr>
      </p:pic>
    </p:spTree>
    <p:extLst>
      <p:ext uri="{BB962C8B-B14F-4D97-AF65-F5344CB8AC3E}">
        <p14:creationId xmlns:p14="http://schemas.microsoft.com/office/powerpoint/2010/main" val="393760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pPr/>
              <a:t>‹Nr.›</a:t>
            </a:fld>
            <a:endParaRPr lang="de-DE" dirty="0"/>
          </a:p>
        </p:txBody>
      </p:sp>
      <p:sp>
        <p:nvSpPr>
          <p:cNvPr id="8" name="Inhaltsplatzhalter 7"/>
          <p:cNvSpPr>
            <a:spLocks noGrp="1"/>
          </p:cNvSpPr>
          <p:nvPr>
            <p:ph sz="quarter" idx="13"/>
          </p:nvPr>
        </p:nvSpPr>
        <p:spPr>
          <a:xfrm>
            <a:off x="624417" y="1628775"/>
            <a:ext cx="5184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6288021" y="1628775"/>
            <a:ext cx="5184312"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r>
              <a:rPr lang="de-DE"/>
              <a:t>© 2020 – Safety Xperts</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5289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3" name="Fußzeilenplatzhalter 2"/>
          <p:cNvSpPr>
            <a:spLocks noGrp="1"/>
          </p:cNvSpPr>
          <p:nvPr>
            <p:ph type="ftr" sz="quarter" idx="13"/>
          </p:nvPr>
        </p:nvSpPr>
        <p:spPr>
          <a:xfrm>
            <a:off x="624000" y="6525344"/>
            <a:ext cx="10670400" cy="252000"/>
          </a:xfrm>
        </p:spPr>
        <p:txBody>
          <a:bodyPr/>
          <a:lstStyle/>
          <a:p>
            <a:r>
              <a:rPr lang="de-DE"/>
              <a:t>© 2020 – Safety Xperts</a:t>
            </a:r>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86131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Agenda-Tabelle"/>
          <p:cNvSpPr>
            <a:spLocks noGrp="1"/>
          </p:cNvSpPr>
          <p:nvPr>
            <p:ph type="tbl" sz="quarter" idx="13"/>
          </p:nvPr>
        </p:nvSpPr>
        <p:spPr>
          <a:xfrm>
            <a:off x="624001" y="1628775"/>
            <a:ext cx="10847916" cy="4508500"/>
          </a:xfrm>
        </p:spPr>
        <p:txBody>
          <a:bodyPr/>
          <a:lstStyle/>
          <a:p>
            <a:r>
              <a:rPr lang="de-DE" dirty="0"/>
              <a:t>Tabelle durch Klicken auf Symbol hinzufügen</a:t>
            </a:r>
          </a:p>
        </p:txBody>
      </p:sp>
      <p:sp>
        <p:nvSpPr>
          <p:cNvPr id="3" name="Fußzeilenplatzhalter 2"/>
          <p:cNvSpPr>
            <a:spLocks noGrp="1"/>
          </p:cNvSpPr>
          <p:nvPr>
            <p:ph type="ftr" sz="quarter" idx="14"/>
          </p:nvPr>
        </p:nvSpPr>
        <p:spPr>
          <a:xfrm>
            <a:off x="624000" y="6525344"/>
            <a:ext cx="10670400" cy="252000"/>
          </a:xfrm>
        </p:spPr>
        <p:txBody>
          <a:bodyPr/>
          <a:lstStyle/>
          <a:p>
            <a:r>
              <a:rPr lang="de-DE"/>
              <a:t>© 2020 – Safety Xperts</a:t>
            </a:r>
            <a:endParaRPr lang="de-DE" dirty="0"/>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930233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Abschluss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323FCAB-7F2A-4280-BF81-130DA602C2E0}"/>
              </a:ext>
            </a:extLst>
          </p:cNvPr>
          <p:cNvSpPr/>
          <p:nvPr userDrawn="1"/>
        </p:nvSpPr>
        <p:spPr>
          <a:xfrm>
            <a:off x="9840416" y="6484103"/>
            <a:ext cx="1394934" cy="246221"/>
          </a:xfrm>
          <a:prstGeom prst="rect">
            <a:avLst/>
          </a:prstGeom>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2020 –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Safety</a:t>
            </a: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Xperts</a:t>
            </a:r>
            <a:endPar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1" name="Textfeld 12">
            <a:extLst>
              <a:ext uri="{FF2B5EF4-FFF2-40B4-BE49-F238E27FC236}">
                <a16:creationId xmlns:a16="http://schemas.microsoft.com/office/drawing/2014/main" id="{3633EFF8-F39B-4A1E-BC3F-60EF962FEB5B}"/>
              </a:ext>
            </a:extLst>
          </p:cNvPr>
          <p:cNvSpPr txBox="1"/>
          <p:nvPr userDrawn="1"/>
        </p:nvSpPr>
        <p:spPr>
          <a:xfrm>
            <a:off x="807770" y="5152156"/>
            <a:ext cx="3936053" cy="12618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Unternehmen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Straße / Hausnummer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PLZ / Stadt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4A4A4B"/>
              </a:solidFill>
              <a:effectLst/>
              <a:uLnTx/>
              <a:uFillTx/>
              <a:latin typeface="Calibri"/>
              <a:ea typeface="+mn-ea"/>
              <a:cs typeface="+mn-cs"/>
            </a:endParaRPr>
          </a:p>
        </p:txBody>
      </p:sp>
      <p:sp>
        <p:nvSpPr>
          <p:cNvPr id="12" name="Untertitel 6">
            <a:extLst>
              <a:ext uri="{FF2B5EF4-FFF2-40B4-BE49-F238E27FC236}">
                <a16:creationId xmlns:a16="http://schemas.microsoft.com/office/drawing/2014/main" id="{EC4E5731-7747-4126-8A8C-480AD56AA9FC}"/>
              </a:ext>
            </a:extLst>
          </p:cNvPr>
          <p:cNvSpPr>
            <a:spLocks noGrp="1"/>
          </p:cNvSpPr>
          <p:nvPr userDrawn="1"/>
        </p:nvSpPr>
        <p:spPr>
          <a:xfrm>
            <a:off x="815413" y="4797152"/>
            <a:ext cx="5664629" cy="360040"/>
          </a:xfrm>
          <a:prstGeom prst="rect">
            <a:avLst/>
          </a:prstGeom>
        </p:spPr>
        <p:txBody>
          <a:bodyPr vert="horz" lIns="91440" tIns="45720" rIns="91440" bIns="45720" rtlCol="0">
            <a:noAutofit/>
          </a:bodyPr>
          <a:lstStyle>
            <a:lvl1pPr marL="0" indent="0" algn="l" defTabSz="914400" rtl="0" eaLnBrk="1" latinLnBrk="0" hangingPunct="1">
              <a:spcBef>
                <a:spcPts val="600"/>
              </a:spcBef>
              <a:buFont typeface="Wingdings" panose="05000000000000000000" pitchFamily="2" charset="2"/>
              <a:buNone/>
              <a:tabLst/>
              <a:defRPr sz="1400" b="1" kern="1200" cap="all" baseline="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0"/>
              </a:spcBef>
              <a:buFont typeface="Symbol" panose="050501020107060205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anose="05050102010706020507"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de-DE" sz="1800" b="1" i="0" u="none" strike="noStrike" kern="1200" cap="all" spc="0" normalizeH="0" baseline="0" noProof="0" dirty="0">
                <a:ln>
                  <a:noFill/>
                </a:ln>
                <a:solidFill>
                  <a:srgbClr val="4A4A4B"/>
                </a:solidFill>
                <a:effectLst/>
                <a:uLnTx/>
                <a:uFillTx/>
                <a:latin typeface="Calibri"/>
                <a:ea typeface="+mn-ea"/>
                <a:cs typeface="+mn-cs"/>
              </a:rPr>
              <a:t>Trage hier deinen namen ein</a:t>
            </a:r>
          </a:p>
        </p:txBody>
      </p:sp>
      <p:sp>
        <p:nvSpPr>
          <p:cNvPr id="13" name="Rechteck 12">
            <a:extLst>
              <a:ext uri="{FF2B5EF4-FFF2-40B4-BE49-F238E27FC236}">
                <a16:creationId xmlns:a16="http://schemas.microsoft.com/office/drawing/2014/main" id="{73844D99-2D2B-4CB7-9149-4079253E46B2}"/>
              </a:ext>
            </a:extLst>
          </p:cNvPr>
          <p:cNvSpPr/>
          <p:nvPr userDrawn="1"/>
        </p:nvSpPr>
        <p:spPr>
          <a:xfrm>
            <a:off x="0" y="0"/>
            <a:ext cx="12192000" cy="44371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el 1">
            <a:extLst>
              <a:ext uri="{FF2B5EF4-FFF2-40B4-BE49-F238E27FC236}">
                <a16:creationId xmlns:a16="http://schemas.microsoft.com/office/drawing/2014/main" id="{CA6B7E7E-62A3-4700-9BC5-4D4BBA16A962}"/>
              </a:ext>
            </a:extLst>
          </p:cNvPr>
          <p:cNvSpPr>
            <a:spLocks noGrp="1"/>
          </p:cNvSpPr>
          <p:nvPr>
            <p:ph type="ctrTitle" hasCustomPrompt="1"/>
          </p:nvPr>
        </p:nvSpPr>
        <p:spPr>
          <a:xfrm>
            <a:off x="1007435" y="1412777"/>
            <a:ext cx="10657184" cy="1189373"/>
          </a:xfrm>
        </p:spPr>
        <p:txBody>
          <a:bodyPr/>
          <a:lstStyle>
            <a:lvl1pPr>
              <a:defRPr sz="4000" b="0">
                <a:solidFill>
                  <a:schemeClr val="bg1"/>
                </a:solidFill>
              </a:defRPr>
            </a:lvl1pPr>
          </a:lstStyle>
          <a:p>
            <a:r>
              <a:rPr lang="de-DE"/>
              <a:t>Vielen Dank für Ihre Aufmerksamkeit</a:t>
            </a:r>
          </a:p>
        </p:txBody>
      </p:sp>
    </p:spTree>
    <p:extLst>
      <p:ext uri="{BB962C8B-B14F-4D97-AF65-F5344CB8AC3E}">
        <p14:creationId xmlns:p14="http://schemas.microsoft.com/office/powerpoint/2010/main" val="173148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0348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83309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6796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Tree>
    <p:custDataLst>
      <p:tags r:id="rId1"/>
    </p:custDataLst>
    <p:extLst>
      <p:ext uri="{BB962C8B-B14F-4D97-AF65-F5344CB8AC3E}">
        <p14:creationId xmlns:p14="http://schemas.microsoft.com/office/powerpoint/2010/main" val="25483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a:xfrm>
            <a:off x="525601" y="6597352"/>
            <a:ext cx="9469452" cy="109350"/>
          </a:xfrm>
        </p:spPr>
        <p:txBody>
          <a:body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Tree>
    <p:custDataLst>
      <p:tags r:id="rId1"/>
    </p:custDataLst>
    <p:extLst>
      <p:ext uri="{BB962C8B-B14F-4D97-AF65-F5344CB8AC3E}">
        <p14:creationId xmlns:p14="http://schemas.microsoft.com/office/powerpoint/2010/main" val="27719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pPr>
              <a:defRPr/>
            </a:pPr>
            <a:r>
              <a:rPr lang="de-DE">
                <a:solidFill>
                  <a:prstClr val="white"/>
                </a:solidFill>
              </a:rPr>
              <a:t>© 2020 – Safety Xperts</a:t>
            </a:r>
            <a:endParaRPr lang="de-DE" dirty="0">
              <a:solidFill>
                <a:prstClr val="white"/>
              </a:solidFill>
            </a:endParaRPr>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ustDataLst>
      <p:tags r:id="rId1"/>
    </p:custDataLst>
    <p:extLst>
      <p:ext uri="{BB962C8B-B14F-4D97-AF65-F5344CB8AC3E}">
        <p14:creationId xmlns:p14="http://schemas.microsoft.com/office/powerpoint/2010/main" val="14127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12192000" cy="5301208"/>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Gerade Verbindung 6"/>
          <p:cNvCxnSpPr/>
          <p:nvPr userDrawn="1"/>
        </p:nvCxnSpPr>
        <p:spPr>
          <a:xfrm>
            <a:off x="2159563"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2261525" y="2924944"/>
            <a:ext cx="9210808"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2261525" y="4293097"/>
            <a:ext cx="9210808"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Tree>
    <p:extLst>
      <p:ext uri="{BB962C8B-B14F-4D97-AF65-F5344CB8AC3E}">
        <p14:creationId xmlns:p14="http://schemas.microsoft.com/office/powerpoint/2010/main" val="1162834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pPr>
              <a:defRPr/>
            </a:pPr>
            <a:r>
              <a:rPr lang="de-DE">
                <a:solidFill>
                  <a:prstClr val="white"/>
                </a:solidFill>
              </a:rPr>
              <a:t>© 2020 – Safety Xperts</a:t>
            </a:r>
            <a:endParaRPr lang="de-DE" dirty="0">
              <a:solidFill>
                <a:prstClr val="white"/>
              </a:solidFill>
            </a:endParaRPr>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5332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pPr>
              <a:defRPr/>
            </a:pPr>
            <a:r>
              <a:rPr lang="de-DE">
                <a:solidFill>
                  <a:prstClr val="white"/>
                </a:solidFill>
              </a:rPr>
              <a:t>© 2020 – Safety Xperts</a:t>
            </a:r>
            <a:endParaRPr lang="de-DE" dirty="0">
              <a:solidFill>
                <a:prstClr val="white"/>
              </a:solidFill>
            </a:endParaRPr>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509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pPr>
              <a:defRPr/>
            </a:pPr>
            <a:r>
              <a:rPr lang="de-DE">
                <a:solidFill>
                  <a:prstClr val="white"/>
                </a:solidFill>
              </a:rPr>
              <a:t>© 2020 – Safety Xperts</a:t>
            </a:r>
            <a:endParaRPr lang="de-DE" dirty="0">
              <a:solidFill>
                <a:prstClr val="white"/>
              </a:solidFill>
            </a:endParaRPr>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23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pPr>
              <a:defRPr/>
            </a:pPr>
            <a:r>
              <a:rPr lang="de-DE">
                <a:solidFill>
                  <a:prstClr val="white"/>
                </a:solidFill>
              </a:rPr>
              <a:t>© 2020 – Safety Xperts</a:t>
            </a:r>
            <a:endParaRPr lang="de-DE" dirty="0">
              <a:solidFill>
                <a:prstClr val="white"/>
              </a:solidFill>
            </a:endParaRPr>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616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4" name="Rechteck 3">
            <a:extLst>
              <a:ext uri="{FF2B5EF4-FFF2-40B4-BE49-F238E27FC236}">
                <a16:creationId xmlns:a16="http://schemas.microsoft.com/office/drawing/2014/main" id="{FD961B9B-23C5-4B7F-896C-0AAE25341181}"/>
              </a:ext>
            </a:extLst>
          </p:cNvPr>
          <p:cNvSpPr/>
          <p:nvPr userDrawn="1"/>
        </p:nvSpPr>
        <p:spPr>
          <a:xfrm>
            <a:off x="0" y="6453336"/>
            <a:ext cx="11472597" cy="404664"/>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eck 4">
            <a:extLst>
              <a:ext uri="{FF2B5EF4-FFF2-40B4-BE49-F238E27FC236}">
                <a16:creationId xmlns:a16="http://schemas.microsoft.com/office/drawing/2014/main" id="{46BEF9EA-F7AB-4848-A702-66C5D3AA24CB}"/>
              </a:ext>
            </a:extLst>
          </p:cNvPr>
          <p:cNvSpPr/>
          <p:nvPr userDrawn="1"/>
        </p:nvSpPr>
        <p:spPr>
          <a:xfrm>
            <a:off x="11568608" y="6453336"/>
            <a:ext cx="618456" cy="4046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64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16729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00623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pPr>
              <a:defRPr/>
            </a:pPr>
            <a:r>
              <a:rPr lang="de-DE">
                <a:solidFill>
                  <a:prstClr val="white"/>
                </a:solidFill>
              </a:rPr>
              <a:t>© 2020 – Safety Xperts</a:t>
            </a:r>
            <a:endParaRPr lang="de-DE" dirty="0">
              <a:solidFill>
                <a:prstClr val="white"/>
              </a:solidFill>
            </a:endParaRPr>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3913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0836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293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74406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pPr>
              <a:defRPr/>
            </a:pPr>
            <a:r>
              <a:rPr lang="de-DE">
                <a:solidFill>
                  <a:prstClr val="white"/>
                </a:solidFill>
              </a:rPr>
              <a:t>© 2020 – Safety Xperts</a:t>
            </a:r>
            <a:endParaRPr lang="de-DE" dirty="0">
              <a:solidFill>
                <a:prstClr val="white"/>
              </a:solidFill>
            </a:endParaRPr>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321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pPr>
              <a:defRPr/>
            </a:pPr>
            <a:r>
              <a:rPr lang="de-DE">
                <a:solidFill>
                  <a:prstClr val="white"/>
                </a:solidFill>
              </a:rPr>
              <a:t>© 2020 – Safety Xperts</a:t>
            </a:r>
            <a:endParaRPr lang="de-DE" dirty="0">
              <a:solidFill>
                <a:prstClr val="white"/>
              </a:solidFill>
            </a:endParaRPr>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7964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pPr>
              <a:defRPr/>
            </a:pPr>
            <a:r>
              <a:rPr lang="de-DE">
                <a:solidFill>
                  <a:prstClr val="white"/>
                </a:solidFill>
              </a:rPr>
              <a:t>© 2020 – Safety Xperts</a:t>
            </a:r>
            <a:endParaRPr lang="de-DE" dirty="0">
              <a:solidFill>
                <a:prstClr val="white"/>
              </a:solidFill>
            </a:endParaRPr>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1496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pPr>
              <a:defRPr/>
            </a:pPr>
            <a:r>
              <a:rPr lang="de-DE">
                <a:solidFill>
                  <a:prstClr val="white"/>
                </a:solidFill>
              </a:rPr>
              <a:t>© 2020 – Safety Xperts</a:t>
            </a:r>
            <a:endParaRPr lang="de-DE" dirty="0">
              <a:solidFill>
                <a:prstClr val="white"/>
              </a:solidFill>
            </a:endParaRPr>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8918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09514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pPr>
              <a:defRPr/>
            </a:pPr>
            <a:r>
              <a:rPr lang="de-DE">
                <a:solidFill>
                  <a:prstClr val="white"/>
                </a:solidFill>
              </a:rPr>
              <a:t>© 2020 – Safety Xperts</a:t>
            </a:r>
            <a:endParaRPr lang="de-DE" dirty="0">
              <a:solidFill>
                <a:prstClr val="white"/>
              </a:solidFill>
            </a:endParaRPr>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2" name="Textfeld 1">
            <a:extLst>
              <a:ext uri="{FF2B5EF4-FFF2-40B4-BE49-F238E27FC236}">
                <a16:creationId xmlns:a16="http://schemas.microsoft.com/office/drawing/2014/main" id="{FCCD0E53-2E3C-83A3-332C-A1EE033105EF}"/>
              </a:ext>
            </a:extLst>
          </p:cNvPr>
          <p:cNvSpPr txBox="1"/>
          <p:nvPr/>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11032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elfolie ohne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rgbClr val="4A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a:extLst>
              <a:ext uri="{FF2B5EF4-FFF2-40B4-BE49-F238E27FC236}">
                <a16:creationId xmlns:a16="http://schemas.microsoft.com/office/drawing/2014/main" id="{E7FEF447-A282-4930-9D74-0EA86A56E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8128" y="5661248"/>
            <a:ext cx="4800619" cy="1143004"/>
          </a:xfrm>
          <a:prstGeom prst="rect">
            <a:avLst/>
          </a:prstGeom>
        </p:spPr>
      </p:pic>
    </p:spTree>
    <p:extLst>
      <p:ext uri="{BB962C8B-B14F-4D97-AF65-F5344CB8AC3E}">
        <p14:creationId xmlns:p14="http://schemas.microsoft.com/office/powerpoint/2010/main" val="4012741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09355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62128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0185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2899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62425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53263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0485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66909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bg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lvl1pPr>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554407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Abschluss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323FCAB-7F2A-4280-BF81-130DA602C2E0}"/>
              </a:ext>
            </a:extLst>
          </p:cNvPr>
          <p:cNvSpPr/>
          <p:nvPr userDrawn="1"/>
        </p:nvSpPr>
        <p:spPr>
          <a:xfrm>
            <a:off x="9840416" y="6484103"/>
            <a:ext cx="1394934" cy="246221"/>
          </a:xfrm>
          <a:prstGeom prst="rect">
            <a:avLst/>
          </a:prstGeom>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2026 –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Safety</a:t>
            </a:r>
            <a:r>
              <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000" b="0" i="0" u="none" strike="noStrike" kern="1200" cap="none" spc="0" normalizeH="0" baseline="0" noProof="0" dirty="0" err="1">
                <a:ln>
                  <a:noFill/>
                </a:ln>
                <a:solidFill>
                  <a:prstClr val="white">
                    <a:lumMod val="65000"/>
                  </a:prstClr>
                </a:solidFill>
                <a:effectLst/>
                <a:uLnTx/>
                <a:uFillTx/>
                <a:latin typeface="Calibri"/>
                <a:ea typeface="+mn-ea"/>
                <a:cs typeface="+mn-cs"/>
              </a:rPr>
              <a:t>Xperts</a:t>
            </a:r>
            <a:endParaRPr kumimoji="0" lang="de-DE" sz="10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1" name="Textfeld 12">
            <a:extLst>
              <a:ext uri="{FF2B5EF4-FFF2-40B4-BE49-F238E27FC236}">
                <a16:creationId xmlns:a16="http://schemas.microsoft.com/office/drawing/2014/main" id="{3633EFF8-F39B-4A1E-BC3F-60EF962FEB5B}"/>
              </a:ext>
            </a:extLst>
          </p:cNvPr>
          <p:cNvSpPr txBox="1"/>
          <p:nvPr userDrawn="1"/>
        </p:nvSpPr>
        <p:spPr>
          <a:xfrm>
            <a:off x="807770" y="5152156"/>
            <a:ext cx="3936053" cy="12618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Unternehmen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Straße / Hausnummer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PLZ / Stadt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A4A4B"/>
                </a:solidFill>
                <a:effectLst/>
                <a:uLnTx/>
                <a:uFillTx/>
                <a:latin typeface="Calibri"/>
                <a:ea typeface="+mn-ea"/>
                <a:cs typeface="Arial" charset="0"/>
              </a:rPr>
              <a:t>Telefon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4A4A4B"/>
              </a:solidFill>
              <a:effectLst/>
              <a:uLnTx/>
              <a:uFillTx/>
              <a:latin typeface="Calibri"/>
              <a:ea typeface="+mn-ea"/>
              <a:cs typeface="+mn-cs"/>
            </a:endParaRPr>
          </a:p>
        </p:txBody>
      </p:sp>
      <p:sp>
        <p:nvSpPr>
          <p:cNvPr id="12" name="Untertitel 6">
            <a:extLst>
              <a:ext uri="{FF2B5EF4-FFF2-40B4-BE49-F238E27FC236}">
                <a16:creationId xmlns:a16="http://schemas.microsoft.com/office/drawing/2014/main" id="{EC4E5731-7747-4126-8A8C-480AD56AA9FC}"/>
              </a:ext>
            </a:extLst>
          </p:cNvPr>
          <p:cNvSpPr>
            <a:spLocks noGrp="1"/>
          </p:cNvSpPr>
          <p:nvPr userDrawn="1"/>
        </p:nvSpPr>
        <p:spPr>
          <a:xfrm>
            <a:off x="815413" y="4797152"/>
            <a:ext cx="5664629" cy="360040"/>
          </a:xfrm>
          <a:prstGeom prst="rect">
            <a:avLst/>
          </a:prstGeom>
        </p:spPr>
        <p:txBody>
          <a:bodyPr vert="horz" lIns="91440" tIns="45720" rIns="91440" bIns="45720" rtlCol="0">
            <a:noAutofit/>
          </a:bodyPr>
          <a:lstStyle>
            <a:lvl1pPr marL="0" indent="0" algn="l" defTabSz="914400" rtl="0" eaLnBrk="1" latinLnBrk="0" hangingPunct="1">
              <a:spcBef>
                <a:spcPts val="600"/>
              </a:spcBef>
              <a:buFont typeface="Wingdings" panose="05000000000000000000" pitchFamily="2" charset="2"/>
              <a:buNone/>
              <a:tabLst/>
              <a:defRPr sz="1400" b="1" kern="1200" cap="all" baseline="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0"/>
              </a:spcBef>
              <a:buFont typeface="Symbol" panose="050501020107060205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anose="05050102010706020507"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de-DE" sz="1800" b="1" i="0" u="none" strike="noStrike" kern="1200" cap="all" spc="0" normalizeH="0" baseline="0" noProof="0" dirty="0">
                <a:ln>
                  <a:noFill/>
                </a:ln>
                <a:solidFill>
                  <a:srgbClr val="4A4A4B"/>
                </a:solidFill>
                <a:effectLst/>
                <a:uLnTx/>
                <a:uFillTx/>
                <a:latin typeface="Calibri"/>
                <a:ea typeface="+mn-ea"/>
                <a:cs typeface="+mn-cs"/>
              </a:rPr>
              <a:t>Trage hier deinen namen ein</a:t>
            </a:r>
          </a:p>
        </p:txBody>
      </p:sp>
      <p:sp>
        <p:nvSpPr>
          <p:cNvPr id="13" name="Rechteck 12">
            <a:extLst>
              <a:ext uri="{FF2B5EF4-FFF2-40B4-BE49-F238E27FC236}">
                <a16:creationId xmlns:a16="http://schemas.microsoft.com/office/drawing/2014/main" id="{73844D99-2D2B-4CB7-9149-4079253E46B2}"/>
              </a:ext>
            </a:extLst>
          </p:cNvPr>
          <p:cNvSpPr/>
          <p:nvPr userDrawn="1"/>
        </p:nvSpPr>
        <p:spPr>
          <a:xfrm>
            <a:off x="0" y="0"/>
            <a:ext cx="12192000" cy="4437112"/>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el 1">
            <a:extLst>
              <a:ext uri="{FF2B5EF4-FFF2-40B4-BE49-F238E27FC236}">
                <a16:creationId xmlns:a16="http://schemas.microsoft.com/office/drawing/2014/main" id="{CA6B7E7E-62A3-4700-9BC5-4D4BBA16A962}"/>
              </a:ext>
            </a:extLst>
          </p:cNvPr>
          <p:cNvSpPr>
            <a:spLocks noGrp="1"/>
          </p:cNvSpPr>
          <p:nvPr>
            <p:ph type="ctrTitle" hasCustomPrompt="1"/>
          </p:nvPr>
        </p:nvSpPr>
        <p:spPr>
          <a:xfrm>
            <a:off x="1007435" y="1412777"/>
            <a:ext cx="10657184" cy="1189373"/>
          </a:xfrm>
        </p:spPr>
        <p:txBody>
          <a:bodyPr/>
          <a:lstStyle>
            <a:lvl1pPr>
              <a:defRPr sz="4000" b="0">
                <a:solidFill>
                  <a:schemeClr val="bg1"/>
                </a:solidFill>
              </a:defRPr>
            </a:lvl1pPr>
          </a:lstStyle>
          <a:p>
            <a:r>
              <a:rPr lang="de-DE"/>
              <a:t>Vielen Dank für Ihre Aufmerksamkeit</a:t>
            </a:r>
          </a:p>
        </p:txBody>
      </p:sp>
    </p:spTree>
    <p:extLst>
      <p:ext uri="{BB962C8B-B14F-4D97-AF65-F5344CB8AC3E}">
        <p14:creationId xmlns:p14="http://schemas.microsoft.com/office/powerpoint/2010/main" val="301749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8" name="Inhaltsplatzhalter 7"/>
          <p:cNvSpPr>
            <a:spLocks noGrp="1"/>
          </p:cNvSpPr>
          <p:nvPr>
            <p:ph sz="quarter" idx="13"/>
          </p:nvPr>
        </p:nvSpPr>
        <p:spPr>
          <a:xfrm>
            <a:off x="624417" y="1628775"/>
            <a:ext cx="5184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6288021" y="1628775"/>
            <a:ext cx="5184312"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4060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24000" y="1628775"/>
            <a:ext cx="5184000" cy="496800"/>
          </a:xfrm>
          <a:solidFill>
            <a:srgbClr val="4A4A4B"/>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Überschrift</a:t>
            </a:r>
          </a:p>
        </p:txBody>
      </p:sp>
      <p:sp>
        <p:nvSpPr>
          <p:cNvPr id="5" name="Textplatzhalter 4"/>
          <p:cNvSpPr>
            <a:spLocks noGrp="1"/>
          </p:cNvSpPr>
          <p:nvPr>
            <p:ph type="body" sz="quarter" idx="3" hasCustomPrompt="1"/>
          </p:nvPr>
        </p:nvSpPr>
        <p:spPr>
          <a:xfrm>
            <a:off x="6288333" y="1628775"/>
            <a:ext cx="5184000" cy="496800"/>
          </a:xfrm>
          <a:solidFill>
            <a:srgbClr val="009FE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10" name="Inhaltsplatzhalter 7"/>
          <p:cNvSpPr>
            <a:spLocks noGrp="1"/>
          </p:cNvSpPr>
          <p:nvPr>
            <p:ph sz="quarter" idx="13"/>
          </p:nvPr>
        </p:nvSpPr>
        <p:spPr>
          <a:xfrm>
            <a:off x="624418" y="2141275"/>
            <a:ext cx="5183551" cy="3996000"/>
          </a:xfrm>
          <a:no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6288021" y="2141275"/>
            <a:ext cx="5184312" cy="3996000"/>
          </a:xfrm>
          <a:no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144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5" name="Fußzeilenplatzhalter 4"/>
          <p:cNvSpPr>
            <a:spLocks noGrp="1"/>
          </p:cNvSpPr>
          <p:nvPr>
            <p:ph type="ftr" sz="quarter" idx="16"/>
          </p:nvPr>
        </p:nvSpPr>
        <p:spPr>
          <a:xfrm>
            <a:off x="624000" y="6525344"/>
            <a:ext cx="10670400" cy="252000"/>
          </a:xfrm>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7" name="Titel 6"/>
          <p:cNvSpPr>
            <a:spLocks noGrp="1"/>
          </p:cNvSpPr>
          <p:nvPr>
            <p:ph type="title"/>
          </p:nvPr>
        </p:nvSpPr>
        <p:spPr/>
        <p:txBody>
          <a:bodyPr/>
          <a:lstStyle/>
          <a:p>
            <a:r>
              <a:rPr lang="de-DE"/>
              <a:t>Titelmasterformat durch Klicken bearbeiten</a:t>
            </a:r>
          </a:p>
        </p:txBody>
      </p:sp>
      <p:sp>
        <p:nvSpPr>
          <p:cNvPr id="14" name="Inhaltsplatzhalter 5">
            <a:extLst>
              <a:ext uri="{FF2B5EF4-FFF2-40B4-BE49-F238E27FC236}">
                <a16:creationId xmlns:a16="http://schemas.microsoft.com/office/drawing/2014/main" id="{0EC5C99E-DD28-47B8-B817-7DEB19C797D8}"/>
              </a:ext>
            </a:extLst>
          </p:cNvPr>
          <p:cNvSpPr>
            <a:spLocks noGrp="1"/>
          </p:cNvSpPr>
          <p:nvPr>
            <p:ph sz="quarter" idx="12"/>
          </p:nvPr>
        </p:nvSpPr>
        <p:spPr>
          <a:xfrm>
            <a:off x="624000" y="1628775"/>
            <a:ext cx="4896000" cy="4508500"/>
          </a:xfrm>
          <a:solidFill>
            <a:srgbClr val="009FE4"/>
          </a:solid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5" name="Inhaltsplatzhalter 5">
            <a:extLst>
              <a:ext uri="{FF2B5EF4-FFF2-40B4-BE49-F238E27FC236}">
                <a16:creationId xmlns:a16="http://schemas.microsoft.com/office/drawing/2014/main" id="{0B2286DB-A162-4E22-A7F2-0240E20DD202}"/>
              </a:ext>
            </a:extLst>
          </p:cNvPr>
          <p:cNvSpPr>
            <a:spLocks noGrp="1"/>
          </p:cNvSpPr>
          <p:nvPr>
            <p:ph sz="quarter" idx="17"/>
          </p:nvPr>
        </p:nvSpPr>
        <p:spPr>
          <a:xfrm>
            <a:off x="5683200" y="1628776"/>
            <a:ext cx="5789133" cy="2339999"/>
          </a:xfrm>
          <a:solidFill>
            <a:srgbClr val="4A4A4B"/>
          </a:solid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8" name="Inhaltsplatzhalter 15">
            <a:extLst>
              <a:ext uri="{FF2B5EF4-FFF2-40B4-BE49-F238E27FC236}">
                <a16:creationId xmlns:a16="http://schemas.microsoft.com/office/drawing/2014/main" id="{DCB00A76-0864-47EE-B05D-9540831A20A5}"/>
              </a:ext>
            </a:extLst>
          </p:cNvPr>
          <p:cNvSpPr>
            <a:spLocks noGrp="1"/>
          </p:cNvSpPr>
          <p:nvPr>
            <p:ph sz="quarter" idx="18"/>
          </p:nvPr>
        </p:nvSpPr>
        <p:spPr>
          <a:xfrm>
            <a:off x="5683200" y="4121275"/>
            <a:ext cx="2784000" cy="2016000"/>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
        <p:nvSpPr>
          <p:cNvPr id="19" name="Inhaltsplatzhalter 15">
            <a:extLst>
              <a:ext uri="{FF2B5EF4-FFF2-40B4-BE49-F238E27FC236}">
                <a16:creationId xmlns:a16="http://schemas.microsoft.com/office/drawing/2014/main" id="{9AC95AA3-45D9-4196-96FC-247067FB404C}"/>
              </a:ext>
            </a:extLst>
          </p:cNvPr>
          <p:cNvSpPr>
            <a:spLocks noGrp="1"/>
          </p:cNvSpPr>
          <p:nvPr>
            <p:ph sz="quarter" idx="19"/>
          </p:nvPr>
        </p:nvSpPr>
        <p:spPr>
          <a:xfrm>
            <a:off x="8640333" y="4121275"/>
            <a:ext cx="2832000" cy="2016000"/>
          </a:xfrm>
          <a:solidFill>
            <a:schemeClr val="bg2"/>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43274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735627" y="4697275"/>
            <a:ext cx="8736791"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p:cNvSpPr/>
          <p:nvPr userDrawn="1"/>
        </p:nvSpPr>
        <p:spPr>
          <a:xfrm>
            <a:off x="624418" y="4697275"/>
            <a:ext cx="1919188"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hteck 1"/>
          <p:cNvSpPr/>
          <p:nvPr userDrawn="1"/>
        </p:nvSpPr>
        <p:spPr>
          <a:xfrm>
            <a:off x="624417" y="1628775"/>
            <a:ext cx="10848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a:ea typeface="+mn-ea"/>
              <a:cs typeface="+mn-cs"/>
            </a:endParaRPr>
          </a:p>
        </p:txBody>
      </p:sp>
      <p:sp>
        <p:nvSpPr>
          <p:cNvPr id="4" name="Foliennummernplatzhalter 3"/>
          <p:cNvSpPr>
            <a:spLocks noGrp="1"/>
          </p:cNvSpPr>
          <p:nvPr>
            <p:ph type="sldNum" sz="quarter" idx="11"/>
          </p:nvPr>
        </p:nvSpPr>
        <p:spPr/>
        <p:txBody>
          <a:bodyPr/>
          <a:lstStyle/>
          <a:p>
            <a:pPr>
              <a:defRPr/>
            </a:pPr>
            <a:fld id="{9564BF1B-7A00-4FDB-9ACC-13A0BEC11AB6}" type="slidenum">
              <a:rPr lang="de-DE" smtClean="0">
                <a:solidFill>
                  <a:prstClr val="white"/>
                </a:solidFill>
              </a:rPr>
              <a:pPr>
                <a:defRPr/>
              </a:pPr>
              <a:t>‹Nr.›</a:t>
            </a:fld>
            <a:endParaRPr lang="de-DE">
              <a:solidFill>
                <a:prstClr val="white"/>
              </a:solidFill>
            </a:endParaRPr>
          </a:p>
        </p:txBody>
      </p:sp>
      <p:sp>
        <p:nvSpPr>
          <p:cNvPr id="5" name="Fußzeilenplatzhalter 4"/>
          <p:cNvSpPr>
            <a:spLocks noGrp="1"/>
          </p:cNvSpPr>
          <p:nvPr>
            <p:ph type="ftr" sz="quarter" idx="17"/>
          </p:nvPr>
        </p:nvSpPr>
        <p:spPr/>
        <p:txBody>
          <a:bodyPr/>
          <a:lstStyle>
            <a:lvl1pPr>
              <a:defRPr/>
            </a:lvl1pPr>
          </a:lstStyle>
          <a:p>
            <a:pPr>
              <a:defRPr/>
            </a:pPr>
            <a:r>
              <a:rPr lang="de-DE">
                <a:solidFill>
                  <a:prstClr val="white"/>
                </a:solidFill>
              </a:rPr>
              <a:t>© 2020 – Safety Xperts</a:t>
            </a:r>
            <a:endParaRPr lang="de-DE" dirty="0">
              <a:solidFill>
                <a:prstClr val="white"/>
              </a:solidFill>
            </a:endParaRPr>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624502" y="1628775"/>
            <a:ext cx="10847916" cy="2922588"/>
          </a:xfrm>
          <a:solidFill>
            <a:srgbClr val="009FE4"/>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624418" y="4697275"/>
            <a:ext cx="1919188" cy="1440000"/>
          </a:xfrm>
          <a:solidFill>
            <a:srgbClr val="4A4A4B"/>
          </a:solidFill>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dirty="0"/>
              <a:t>Textmasterformat bearbeiten</a:t>
            </a:r>
          </a:p>
        </p:txBody>
      </p:sp>
      <p:sp>
        <p:nvSpPr>
          <p:cNvPr id="16" name="Inhaltsplatzhalter 15"/>
          <p:cNvSpPr>
            <a:spLocks noGrp="1"/>
          </p:cNvSpPr>
          <p:nvPr>
            <p:ph sz="quarter" idx="20"/>
          </p:nvPr>
        </p:nvSpPr>
        <p:spPr>
          <a:xfrm>
            <a:off x="2734733" y="4697413"/>
            <a:ext cx="87376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7468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tags" Target="../tags/tag1.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image" Target="../media/image3.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ags" Target="../tags/tag2.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11472597" cy="404664"/>
          </a:xfrm>
          <a:prstGeom prst="rect">
            <a:avLst/>
          </a:prstGeom>
          <a:solidFill>
            <a:srgbClr val="009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eck 7"/>
          <p:cNvSpPr/>
          <p:nvPr/>
        </p:nvSpPr>
        <p:spPr>
          <a:xfrm>
            <a:off x="11568608" y="6453336"/>
            <a:ext cx="618456" cy="404664"/>
          </a:xfrm>
          <a:prstGeom prst="rect">
            <a:avLst/>
          </a:prstGeom>
          <a:solidFill>
            <a:srgbClr val="4A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platzhalter 1"/>
          <p:cNvSpPr>
            <a:spLocks noGrp="1"/>
          </p:cNvSpPr>
          <p:nvPr>
            <p:ph type="title"/>
          </p:nvPr>
        </p:nvSpPr>
        <p:spPr>
          <a:xfrm>
            <a:off x="624000" y="90000"/>
            <a:ext cx="10848000" cy="907200"/>
          </a:xfrm>
          <a:prstGeom prst="rect">
            <a:avLst/>
          </a:prstGeom>
        </p:spPr>
        <p:txBody>
          <a:bodyPr vert="horz" lIns="91440" tIns="45720" rIns="91440" bIns="4572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624001" y="1628775"/>
            <a:ext cx="10847916" cy="45085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p:txBody>
      </p:sp>
      <p:sp>
        <p:nvSpPr>
          <p:cNvPr id="5" name="Fußzeilenplatzhalter 4"/>
          <p:cNvSpPr>
            <a:spLocks noGrp="1"/>
          </p:cNvSpPr>
          <p:nvPr>
            <p:ph type="ftr" sz="quarter" idx="3"/>
          </p:nvPr>
        </p:nvSpPr>
        <p:spPr>
          <a:xfrm>
            <a:off x="624000" y="6525344"/>
            <a:ext cx="10670400" cy="252000"/>
          </a:xfrm>
          <a:prstGeom prst="rect">
            <a:avLst/>
          </a:prstGeom>
        </p:spPr>
        <p:txBody>
          <a:bodyPr vert="horz" lIns="91440" tIns="45720" rIns="91440" bIns="45720" rtlCol="0" anchor="ctr"/>
          <a:lstStyle>
            <a:lvl1pPr algn="l">
              <a:defRPr sz="1050">
                <a:solidFill>
                  <a:schemeClr val="bg1"/>
                </a:solidFill>
              </a:defRPr>
            </a:lvl1pPr>
          </a:lstStyle>
          <a:p>
            <a:pPr>
              <a:defRPr/>
            </a:pPr>
            <a:r>
              <a:rPr lang="de-DE" dirty="0">
                <a:solidFill>
                  <a:prstClr val="white"/>
                </a:solidFill>
              </a:rPr>
              <a:t>© 2026 – </a:t>
            </a:r>
            <a:r>
              <a:rPr lang="de-DE" dirty="0" err="1">
                <a:solidFill>
                  <a:prstClr val="white"/>
                </a:solidFill>
              </a:rPr>
              <a:t>Safety</a:t>
            </a:r>
            <a:r>
              <a:rPr lang="de-DE" dirty="0">
                <a:solidFill>
                  <a:prstClr val="white"/>
                </a:solidFill>
              </a:rPr>
              <a:t> </a:t>
            </a:r>
            <a:r>
              <a:rPr lang="de-DE" dirty="0" err="1">
                <a:solidFill>
                  <a:prstClr val="white"/>
                </a:solidFill>
              </a:rPr>
              <a:t>Xperts</a:t>
            </a:r>
            <a:endParaRPr lang="de-DE" dirty="0">
              <a:solidFill>
                <a:prstClr val="white"/>
              </a:solidFill>
            </a:endParaRPr>
          </a:p>
        </p:txBody>
      </p:sp>
      <p:sp>
        <p:nvSpPr>
          <p:cNvPr id="6" name="Foliennummernplatzhalter 5"/>
          <p:cNvSpPr>
            <a:spLocks noGrp="1"/>
          </p:cNvSpPr>
          <p:nvPr>
            <p:ph type="sldNum" sz="quarter" idx="4"/>
          </p:nvPr>
        </p:nvSpPr>
        <p:spPr>
          <a:xfrm>
            <a:off x="11568000" y="6525344"/>
            <a:ext cx="624000" cy="252000"/>
          </a:xfrm>
          <a:prstGeom prst="rect">
            <a:avLst/>
          </a:prstGeom>
        </p:spPr>
        <p:txBody>
          <a:bodyPr vert="horz" lIns="91440" tIns="45720" rIns="91440" bIns="45720" rtlCol="0" anchor="ctr"/>
          <a:lstStyle>
            <a:lvl1pPr algn="ctr">
              <a:defRPr sz="1050">
                <a:solidFill>
                  <a:schemeClr val="bg1"/>
                </a:solidFill>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cxnSp>
        <p:nvCxnSpPr>
          <p:cNvPr id="9" name="Gerade Verbindung 8"/>
          <p:cNvCxnSpPr/>
          <p:nvPr/>
        </p:nvCxnSpPr>
        <p:spPr>
          <a:xfrm>
            <a:off x="0" y="1007623"/>
            <a:ext cx="12192000" cy="0"/>
          </a:xfrm>
          <a:prstGeom prst="line">
            <a:avLst/>
          </a:prstGeom>
          <a:ln>
            <a:solidFill>
              <a:srgbClr val="009F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98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8" r:id="rId23"/>
  </p:sldLayoutIdLst>
  <p:hf hdr="0" dt="0"/>
  <p:txStyles>
    <p:titleStyle>
      <a:lvl1pPr algn="l" defTabSz="914400" rtl="0" eaLnBrk="1" latinLnBrk="0" hangingPunct="1">
        <a:lnSpc>
          <a:spcPts val="3200"/>
        </a:lnSpc>
        <a:spcBef>
          <a:spcPct val="0"/>
        </a:spcBef>
        <a:buNone/>
        <a:defRPr sz="3000" kern="1200">
          <a:solidFill>
            <a:srgbClr val="009FE4"/>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p:nvPicPr>
        <p:blipFill>
          <a:blip r:embed="rId3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pPr>
              <a:defRPr/>
            </a:pPr>
            <a:r>
              <a:rPr lang="de-DE">
                <a:solidFill>
                  <a:prstClr val="white"/>
                </a:solidFill>
              </a:rPr>
              <a:t>© 2020 – Safety Xperts</a:t>
            </a:r>
            <a:endParaRPr lang="de-DE" dirty="0">
              <a:solidFill>
                <a:prstClr val="white"/>
              </a:solidFill>
            </a:endParaRPr>
          </a:p>
        </p:txBody>
      </p:sp>
      <p:sp>
        <p:nvSpPr>
          <p:cNvPr id="12" name="Freihandform: Form 11">
            <a:extLst>
              <a:ext uri="{FF2B5EF4-FFF2-40B4-BE49-F238E27FC236}">
                <a16:creationId xmlns:a16="http://schemas.microsoft.com/office/drawing/2014/main" id="{3276C4E7-2150-9115-C80C-C154CE7C98F4}"/>
              </a:ext>
            </a:extLst>
          </p:cNvPr>
          <p:cNvSpPr/>
          <p:nvPr/>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pPr>
              <a:defRPr/>
            </a:pPr>
            <a:fld id="{9564BF1B-7A00-4FDB-9ACC-13A0BEC11AB6}" type="slidenum">
              <a:rPr lang="de-DE" smtClean="0">
                <a:solidFill>
                  <a:prstClr val="white"/>
                </a:solidFill>
              </a:rPr>
              <a:pPr>
                <a:defRPr/>
              </a:pPr>
              <a:t>‹Nr.›</a:t>
            </a:fld>
            <a:endParaRPr lang="de-DE" dirty="0">
              <a:solidFill>
                <a:prstClr val="white"/>
              </a:solidFill>
            </a:endParaRPr>
          </a:p>
        </p:txBody>
      </p:sp>
      <p:sp>
        <p:nvSpPr>
          <p:cNvPr id="10" name="empower - DO NOT DELETE!!!" hidden="1">
            <a:extLst>
              <a:ext uri="{FF2B5EF4-FFF2-40B4-BE49-F238E27FC236}">
                <a16:creationId xmlns:a16="http://schemas.microsoft.com/office/drawing/2014/main" id="{07F6F746-2D84-BA82-F1D5-8408966C1429}"/>
              </a:ext>
            </a:extLst>
          </p:cNvPr>
          <p:cNvSpPr/>
          <p:nvPr>
            <p:custDataLst>
              <p:tags r:id="rId3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p:nvPicPr>
        <p:blipFill>
          <a:blip r:embed="rId37"/>
          <a:stretch>
            <a:fillRect/>
          </a:stretch>
        </p:blipFill>
        <p:spPr>
          <a:xfrm>
            <a:off x="9809018" y="565599"/>
            <a:ext cx="1978556" cy="562183"/>
          </a:xfrm>
          <a:prstGeom prst="rect">
            <a:avLst/>
          </a:prstGeom>
        </p:spPr>
      </p:pic>
    </p:spTree>
    <p:custDataLst>
      <p:tags r:id="rId34"/>
    </p:custDataLst>
    <p:extLst>
      <p:ext uri="{BB962C8B-B14F-4D97-AF65-F5344CB8AC3E}">
        <p14:creationId xmlns:p14="http://schemas.microsoft.com/office/powerpoint/2010/main" val="13036271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AF346F6-7766-4C89-8827-E06BC8E6090E}"/>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10458" b="10458"/>
          <a:stretch>
            <a:fillRect/>
          </a:stretch>
        </p:blipFill>
        <p:spPr/>
      </p:pic>
      <p:sp>
        <p:nvSpPr>
          <p:cNvPr id="3" name="Titel 2"/>
          <p:cNvSpPr>
            <a:spLocks noGrp="1"/>
          </p:cNvSpPr>
          <p:nvPr>
            <p:ph type="title"/>
          </p:nvPr>
        </p:nvSpPr>
        <p:spPr/>
        <p:txBody>
          <a:bodyPr/>
          <a:lstStyle/>
          <a:p>
            <a:r>
              <a:rPr lang="de-DE" dirty="0"/>
              <a:t>Schweißen &amp; Schneiden</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Persönliche Schutzausrüstung beim Schweißen</a:t>
            </a:r>
          </a:p>
        </p:txBody>
      </p:sp>
      <p:sp>
        <p:nvSpPr>
          <p:cNvPr id="2" name="Inhaltsplatzhalter 1"/>
          <p:cNvSpPr>
            <a:spLocks noGrp="1"/>
          </p:cNvSpPr>
          <p:nvPr>
            <p:ph sz="quarter" idx="19"/>
          </p:nvPr>
        </p:nvSpPr>
        <p:spPr>
          <a:xfrm>
            <a:off x="540000" y="1620000"/>
            <a:ext cx="7297141" cy="4557585"/>
          </a:xfrm>
        </p:spPr>
        <p:txBody>
          <a:bodyPr/>
          <a:lstStyle/>
          <a:p>
            <a:pPr marL="342900" indent="-342900">
              <a:buFont typeface="Arial" panose="020B0604020202020204" pitchFamily="34" charset="0"/>
              <a:buChar char="•"/>
            </a:pPr>
            <a:r>
              <a:rPr lang="de-DE" sz="2800" dirty="0" err="1"/>
              <a:t>Schweißerschutzkleidung</a:t>
            </a:r>
            <a:endParaRPr lang="de-DE" sz="2800" dirty="0"/>
          </a:p>
          <a:p>
            <a:pPr marL="342900" indent="-342900">
              <a:buFont typeface="Arial" panose="020B0604020202020204" pitchFamily="34" charset="0"/>
              <a:buChar char="•"/>
            </a:pPr>
            <a:r>
              <a:rPr lang="de-DE" sz="2800" dirty="0"/>
              <a:t>Schweißhelm / Schutzschild</a:t>
            </a:r>
          </a:p>
          <a:p>
            <a:pPr marL="342900" indent="-342900">
              <a:buFont typeface="Arial" panose="020B0604020202020204" pitchFamily="34" charset="0"/>
              <a:buChar char="•"/>
            </a:pPr>
            <a:r>
              <a:rPr lang="de-DE" sz="2800" dirty="0"/>
              <a:t>Schweißerbrille</a:t>
            </a:r>
          </a:p>
          <a:p>
            <a:pPr marL="342900" indent="-342900">
              <a:buFont typeface="Arial" panose="020B0604020202020204" pitchFamily="34" charset="0"/>
              <a:buChar char="•"/>
            </a:pPr>
            <a:r>
              <a:rPr lang="de-DE" sz="2800" dirty="0"/>
              <a:t>Schutzhandschuhe</a:t>
            </a:r>
          </a:p>
          <a:p>
            <a:pPr marL="342900" indent="-342900">
              <a:buFont typeface="Arial" panose="020B0604020202020204" pitchFamily="34" charset="0"/>
              <a:buChar char="•"/>
            </a:pPr>
            <a:r>
              <a:rPr lang="de-DE" sz="2800" dirty="0"/>
              <a:t>Sicherheitsschuhe</a:t>
            </a:r>
          </a:p>
          <a:p>
            <a:pPr marL="342900" indent="-342900">
              <a:buFont typeface="Arial" panose="020B0604020202020204" pitchFamily="34" charset="0"/>
              <a:buChar char="•"/>
            </a:pPr>
            <a:r>
              <a:rPr lang="de-DE" sz="2800" dirty="0"/>
              <a:t>Evtl. Gehörschutz</a:t>
            </a:r>
          </a:p>
          <a:p>
            <a:pPr marL="342900" indent="-342900">
              <a:buFont typeface="Arial" panose="020B0604020202020204" pitchFamily="34" charset="0"/>
              <a:buChar char="•"/>
            </a:pPr>
            <a:r>
              <a:rPr lang="de-DE" sz="2800" dirty="0"/>
              <a:t>Atemschutz</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dirty="0"/>
          </a:p>
        </p:txBody>
      </p:sp>
      <p:pic>
        <p:nvPicPr>
          <p:cNvPr id="6" name="Bild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76075"/>
          </a:xfrm>
          <a:prstGeom prst="rect">
            <a:avLst/>
          </a:prstGeom>
          <a:effectLst>
            <a:softEdge rad="112522"/>
          </a:effectLst>
        </p:spPr>
      </p:pic>
      <p:sp>
        <p:nvSpPr>
          <p:cNvPr id="7" name="Rechteck 6">
            <a:extLst>
              <a:ext uri="{FF2B5EF4-FFF2-40B4-BE49-F238E27FC236}">
                <a16:creationId xmlns:a16="http://schemas.microsoft.com/office/drawing/2014/main" id="{1996250D-8769-4413-9B1F-98630BCC9729}"/>
              </a:ext>
            </a:extLst>
          </p:cNvPr>
          <p:cNvSpPr/>
          <p:nvPr/>
        </p:nvSpPr>
        <p:spPr>
          <a:xfrm>
            <a:off x="9984432" y="5229780"/>
            <a:ext cx="1184940" cy="215444"/>
          </a:xfrm>
          <a:prstGeom prst="rect">
            <a:avLst/>
          </a:prstGeom>
        </p:spPr>
        <p:txBody>
          <a:bodyPr wrap="none">
            <a:spAutoFit/>
          </a:bodyPr>
          <a:lstStyle/>
          <a:p>
            <a:pPr lvl="0"/>
            <a:r>
              <a:rPr lang="de-DE" sz="800" dirty="0">
                <a:solidFill>
                  <a:srgbClr val="5F5F5F"/>
                </a:solidFill>
              </a:rPr>
              <a:t>© Fotolia - 124454943   </a:t>
            </a:r>
          </a:p>
        </p:txBody>
      </p:sp>
    </p:spTree>
    <p:extLst>
      <p:ext uri="{BB962C8B-B14F-4D97-AF65-F5344CB8AC3E}">
        <p14:creationId xmlns:p14="http://schemas.microsoft.com/office/powerpoint/2010/main" val="141517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Verhalten für Personen im Umfeld</a:t>
            </a:r>
          </a:p>
        </p:txBody>
      </p:sp>
      <p:sp>
        <p:nvSpPr>
          <p:cNvPr id="2" name="Inhaltsplatzhalter 1"/>
          <p:cNvSpPr>
            <a:spLocks noGrp="1"/>
          </p:cNvSpPr>
          <p:nvPr>
            <p:ph sz="quarter" idx="19"/>
          </p:nvPr>
        </p:nvSpPr>
        <p:spPr>
          <a:xfrm>
            <a:off x="540000" y="1620000"/>
            <a:ext cx="7297141" cy="4557585"/>
          </a:xfrm>
        </p:spPr>
        <p:txBody>
          <a:bodyPr/>
          <a:lstStyle/>
          <a:p>
            <a:pPr marL="342900" indent="-342900">
              <a:buFont typeface="Arial" panose="020B0604020202020204" pitchFamily="34" charset="0"/>
              <a:buChar char="•"/>
            </a:pPr>
            <a:r>
              <a:rPr lang="de-DE" dirty="0"/>
              <a:t>Nicht in Richtung Lichtbogen schauen</a:t>
            </a:r>
          </a:p>
          <a:p>
            <a:pPr marL="342900" indent="-342900">
              <a:buFont typeface="Arial" panose="020B0604020202020204" pitchFamily="34" charset="0"/>
              <a:buChar char="•"/>
            </a:pPr>
            <a:r>
              <a:rPr lang="de-DE" dirty="0"/>
              <a:t>Abstand halten</a:t>
            </a:r>
          </a:p>
          <a:p>
            <a:pPr marL="342900" indent="-342900">
              <a:buFont typeface="Arial" panose="020B0604020202020204" pitchFamily="34" charset="0"/>
              <a:buChar char="•"/>
            </a:pPr>
            <a:r>
              <a:rPr lang="de-DE" dirty="0"/>
              <a:t>Absperrungen beachten</a:t>
            </a:r>
          </a:p>
          <a:p>
            <a:pPr marL="342900" indent="-342900">
              <a:buFont typeface="Arial" panose="020B0604020202020204" pitchFamily="34" charset="0"/>
              <a:buChar char="•"/>
            </a:pPr>
            <a:r>
              <a:rPr lang="de-DE" dirty="0"/>
              <a:t>Arbeitsbereich nicht durchqueren</a:t>
            </a:r>
          </a:p>
          <a:p>
            <a:pPr marL="342900" indent="-342900">
              <a:buFont typeface="Arial" panose="020B0604020202020204" pitchFamily="34" charset="0"/>
              <a:buChar char="•"/>
            </a:pPr>
            <a:r>
              <a:rPr lang="de-DE" dirty="0"/>
              <a:t>Schweißer nicht ablenken oder ansprechen (außer Notfällen)</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11</a:t>
            </a:fld>
            <a:endParaRPr lang="de-DE" dirty="0"/>
          </a:p>
        </p:txBody>
      </p:sp>
      <p:pic>
        <p:nvPicPr>
          <p:cNvPr id="9" name="Grafik 8">
            <a:extLst>
              <a:ext uri="{FF2B5EF4-FFF2-40B4-BE49-F238E27FC236}">
                <a16:creationId xmlns:a16="http://schemas.microsoft.com/office/drawing/2014/main" id="{0DE87895-B1FC-4BC6-BA29-4519A441B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ln>
            <a:noFill/>
          </a:ln>
          <a:effectLst>
            <a:softEdge rad="112500"/>
          </a:effectLst>
        </p:spPr>
      </p:pic>
    </p:spTree>
    <p:extLst>
      <p:ext uri="{BB962C8B-B14F-4D97-AF65-F5344CB8AC3E}">
        <p14:creationId xmlns:p14="http://schemas.microsoft.com/office/powerpoint/2010/main" val="4656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Umgang mit Gasflaschen</a:t>
            </a:r>
          </a:p>
        </p:txBody>
      </p:sp>
      <p:sp>
        <p:nvSpPr>
          <p:cNvPr id="2" name="Inhaltsplatzhalter 1"/>
          <p:cNvSpPr>
            <a:spLocks noGrp="1"/>
          </p:cNvSpPr>
          <p:nvPr>
            <p:ph sz="quarter" idx="19"/>
          </p:nvPr>
        </p:nvSpPr>
        <p:spPr>
          <a:xfrm>
            <a:off x="540000" y="1620000"/>
            <a:ext cx="7297141" cy="4557585"/>
          </a:xfrm>
        </p:spPr>
        <p:txBody>
          <a:bodyPr/>
          <a:lstStyle/>
          <a:p>
            <a:pPr marL="342900" indent="-342900">
              <a:buFont typeface="Arial" panose="020B0604020202020204" pitchFamily="34" charset="0"/>
              <a:buChar char="•"/>
            </a:pPr>
            <a:r>
              <a:rPr lang="de-DE" dirty="0"/>
              <a:t>Gegen Umfallen sichern</a:t>
            </a:r>
          </a:p>
          <a:p>
            <a:pPr marL="342900" indent="-342900">
              <a:buFont typeface="Arial" panose="020B0604020202020204" pitchFamily="34" charset="0"/>
              <a:buChar char="•"/>
            </a:pPr>
            <a:r>
              <a:rPr lang="de-DE" dirty="0"/>
              <a:t>Nur mit geeigneten Flaschenwagen transportieren</a:t>
            </a:r>
          </a:p>
          <a:p>
            <a:pPr marL="342900" indent="-342900">
              <a:buFont typeface="Arial" panose="020B0604020202020204" pitchFamily="34" charset="0"/>
              <a:buChar char="•"/>
            </a:pPr>
            <a:r>
              <a:rPr lang="de-DE" dirty="0"/>
              <a:t>Schutzkappen verwenden</a:t>
            </a:r>
          </a:p>
          <a:p>
            <a:pPr marL="342900" indent="-342900">
              <a:buFont typeface="Arial" panose="020B0604020202020204" pitchFamily="34" charset="0"/>
              <a:buChar char="•"/>
            </a:pPr>
            <a:r>
              <a:rPr lang="de-DE" dirty="0"/>
              <a:t>Keine Wärmequellen</a:t>
            </a:r>
          </a:p>
          <a:p>
            <a:pPr marL="342900" indent="-342900">
              <a:buFont typeface="Arial" panose="020B0604020202020204" pitchFamily="34" charset="0"/>
              <a:buChar char="•"/>
            </a:pPr>
            <a:r>
              <a:rPr lang="de-DE" dirty="0"/>
              <a:t>Nicht liegend einsetzen</a:t>
            </a:r>
          </a:p>
          <a:p>
            <a:pPr marL="342900" indent="-342900">
              <a:buFont typeface="Arial" panose="020B0604020202020204" pitchFamily="34" charset="0"/>
              <a:buChar char="•"/>
            </a:pPr>
            <a:r>
              <a:rPr lang="de-DE" dirty="0"/>
              <a:t>Sauerstoff: Fett und Öl kann zur Selbstentzündung führen!</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12</a:t>
            </a:fld>
            <a:endParaRPr lang="de-DE" dirty="0"/>
          </a:p>
        </p:txBody>
      </p:sp>
      <p:pic>
        <p:nvPicPr>
          <p:cNvPr id="8" name="Bild 5">
            <a:extLst>
              <a:ext uri="{FF2B5EF4-FFF2-40B4-BE49-F238E27FC236}">
                <a16:creationId xmlns:a16="http://schemas.microsoft.com/office/drawing/2014/main" id="{97099A2A-6A98-4255-AD44-A5F2B0BE4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79551"/>
          </a:xfrm>
          <a:prstGeom prst="rect">
            <a:avLst/>
          </a:prstGeom>
          <a:effectLst>
            <a:softEdge rad="112522"/>
          </a:effectLst>
        </p:spPr>
      </p:pic>
      <p:sp>
        <p:nvSpPr>
          <p:cNvPr id="9" name="Rechteck 8">
            <a:extLst>
              <a:ext uri="{FF2B5EF4-FFF2-40B4-BE49-F238E27FC236}">
                <a16:creationId xmlns:a16="http://schemas.microsoft.com/office/drawing/2014/main" id="{98BAB065-9F74-418B-B93F-0B1FF06AAA1D}"/>
              </a:ext>
            </a:extLst>
          </p:cNvPr>
          <p:cNvSpPr/>
          <p:nvPr/>
        </p:nvSpPr>
        <p:spPr>
          <a:xfrm>
            <a:off x="10105655" y="5219829"/>
            <a:ext cx="1222322" cy="215444"/>
          </a:xfrm>
          <a:prstGeom prst="rect">
            <a:avLst/>
          </a:prstGeom>
        </p:spPr>
        <p:txBody>
          <a:bodyPr wrap="none">
            <a:spAutoFit/>
          </a:bodyPr>
          <a:lstStyle/>
          <a:p>
            <a:pPr lvl="0"/>
            <a:r>
              <a:rPr lang="de-DE" sz="800" dirty="0">
                <a:solidFill>
                  <a:srgbClr val="5F5F5F"/>
                </a:solidFill>
              </a:rPr>
              <a:t>© Fotolia - 85691744  </a:t>
            </a:r>
          </a:p>
        </p:txBody>
      </p:sp>
    </p:spTree>
    <p:extLst>
      <p:ext uri="{BB962C8B-B14F-4D97-AF65-F5344CB8AC3E}">
        <p14:creationId xmlns:p14="http://schemas.microsoft.com/office/powerpoint/2010/main" val="2058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Zusammenfassung und Fazit</a:t>
            </a:r>
          </a:p>
        </p:txBody>
      </p:sp>
      <p:sp>
        <p:nvSpPr>
          <p:cNvPr id="2" name="Inhaltsplatzhalter 1"/>
          <p:cNvSpPr>
            <a:spLocks noGrp="1"/>
          </p:cNvSpPr>
          <p:nvPr>
            <p:ph sz="quarter" idx="19"/>
          </p:nvPr>
        </p:nvSpPr>
        <p:spPr>
          <a:xfrm>
            <a:off x="540000" y="1620000"/>
            <a:ext cx="7297141" cy="4557585"/>
          </a:xfrm>
        </p:spPr>
        <p:txBody>
          <a:bodyPr/>
          <a:lstStyle/>
          <a:p>
            <a:pPr marL="342900" indent="-342900">
              <a:buFont typeface="Arial" panose="020B0604020202020204" pitchFamily="34" charset="0"/>
              <a:buChar char="•"/>
            </a:pPr>
            <a:r>
              <a:rPr lang="de-DE" dirty="0"/>
              <a:t>Schweißen betrifft mehrere Personengruppen</a:t>
            </a:r>
          </a:p>
          <a:p>
            <a:pPr marL="342900" indent="-342900">
              <a:buFont typeface="Arial" panose="020B0604020202020204" pitchFamily="34" charset="0"/>
              <a:buChar char="•"/>
            </a:pPr>
            <a:r>
              <a:rPr lang="de-DE" dirty="0"/>
              <a:t>Schweißarbeiten dürfen nur von qualifizierten Personen durchgeführt werden</a:t>
            </a:r>
          </a:p>
          <a:p>
            <a:pPr marL="342900" indent="-342900">
              <a:buFont typeface="Arial" panose="020B0604020202020204" pitchFamily="34" charset="0"/>
              <a:buChar char="•"/>
            </a:pPr>
            <a:r>
              <a:rPr lang="de-DE" dirty="0"/>
              <a:t>Schweißarbeiten müssen immer gut geplant werden</a:t>
            </a:r>
          </a:p>
          <a:p>
            <a:pPr marL="342900" indent="-342900">
              <a:buFont typeface="Arial" panose="020B0604020202020204" pitchFamily="34" charset="0"/>
              <a:buChar char="•"/>
            </a:pPr>
            <a:r>
              <a:rPr lang="de-DE" dirty="0"/>
              <a:t>PSA allein reicht nicht als Schutz</a:t>
            </a:r>
          </a:p>
          <a:p>
            <a:pPr marL="342900" indent="-342900">
              <a:buFont typeface="Arial" panose="020B0604020202020204" pitchFamily="34" charset="0"/>
              <a:buChar char="•"/>
            </a:pPr>
            <a:r>
              <a:rPr lang="de-DE" dirty="0"/>
              <a:t>Verantwortung endet nicht an der Schweißnaht</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13</a:t>
            </a:fld>
            <a:endParaRPr lang="de-DE" dirty="0"/>
          </a:p>
        </p:txBody>
      </p:sp>
      <p:pic>
        <p:nvPicPr>
          <p:cNvPr id="8" name="Bild 6">
            <a:extLst>
              <a:ext uri="{FF2B5EF4-FFF2-40B4-BE49-F238E27FC236}">
                <a16:creationId xmlns:a16="http://schemas.microsoft.com/office/drawing/2014/main" id="{B80A7770-066E-4BFC-81B9-9F79851170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effectLst>
            <a:softEdge rad="112522"/>
          </a:effectLst>
        </p:spPr>
      </p:pic>
      <p:sp>
        <p:nvSpPr>
          <p:cNvPr id="9" name="Rechteck 8">
            <a:extLst>
              <a:ext uri="{FF2B5EF4-FFF2-40B4-BE49-F238E27FC236}">
                <a16:creationId xmlns:a16="http://schemas.microsoft.com/office/drawing/2014/main" id="{9A258BFD-771A-47E5-8100-30E98FC60556}"/>
              </a:ext>
            </a:extLst>
          </p:cNvPr>
          <p:cNvSpPr/>
          <p:nvPr/>
        </p:nvSpPr>
        <p:spPr>
          <a:xfrm>
            <a:off x="10128448" y="5229200"/>
            <a:ext cx="1111202" cy="215444"/>
          </a:xfrm>
          <a:prstGeom prst="rect">
            <a:avLst/>
          </a:prstGeom>
        </p:spPr>
        <p:txBody>
          <a:bodyPr wrap="none">
            <a:spAutoFit/>
          </a:bodyPr>
          <a:lstStyle/>
          <a:p>
            <a:pPr lvl="0"/>
            <a:r>
              <a:rPr lang="de-DE" sz="800" dirty="0">
                <a:solidFill>
                  <a:srgbClr val="5F5F5F"/>
                </a:solidFill>
              </a:rPr>
              <a:t>© Fotolia - 91953120  </a:t>
            </a:r>
          </a:p>
        </p:txBody>
      </p:sp>
    </p:spTree>
    <p:extLst>
      <p:ext uri="{BB962C8B-B14F-4D97-AF65-F5344CB8AC3E}">
        <p14:creationId xmlns:p14="http://schemas.microsoft.com/office/powerpoint/2010/main" val="19181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2351584" y="2708921"/>
            <a:ext cx="7992888" cy="1189373"/>
          </a:xfrm>
        </p:spPr>
        <p:txBody>
          <a:bodyPr/>
          <a:lstStyle/>
          <a:p>
            <a:endParaRPr lang="de-DE" dirty="0"/>
          </a:p>
        </p:txBody>
      </p:sp>
    </p:spTree>
    <p:extLst>
      <p:ext uri="{BB962C8B-B14F-4D97-AF65-F5344CB8AC3E}">
        <p14:creationId xmlns:p14="http://schemas.microsoft.com/office/powerpoint/2010/main" val="275594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Warum Schweißen so gefährlich ist</a:t>
            </a:r>
          </a:p>
        </p:txBody>
      </p:sp>
      <p:sp>
        <p:nvSpPr>
          <p:cNvPr id="2" name="Inhaltsplatzhalter 1"/>
          <p:cNvSpPr>
            <a:spLocks noGrp="1"/>
          </p:cNvSpPr>
          <p:nvPr>
            <p:ph type="body" sz="quarter" idx="18"/>
          </p:nvPr>
        </p:nvSpPr>
        <p:spPr>
          <a:xfrm>
            <a:off x="540000" y="1620000"/>
            <a:ext cx="7153125" cy="3961173"/>
          </a:xfrm>
        </p:spPr>
        <p:txBody>
          <a:bodyPr/>
          <a:lstStyle/>
          <a:p>
            <a:pPr marL="360000" indent="-360000">
              <a:spcBef>
                <a:spcPts val="400"/>
              </a:spcBef>
              <a:spcAft>
                <a:spcPts val="400"/>
              </a:spcAft>
              <a:buClr>
                <a:schemeClr val="accent1"/>
              </a:buClr>
              <a:buSzPct val="110000"/>
              <a:buFont typeface="Wingdings" panose="05000000000000000000" pitchFamily="2" charset="2"/>
              <a:buChar char="§"/>
            </a:pPr>
            <a:r>
              <a:rPr lang="de-DE" sz="2800" dirty="0">
                <a:latin typeface="+mj-lt"/>
              </a:rPr>
              <a:t>Hoher Energieeintrag und gefährliche Stoffe</a:t>
            </a:r>
          </a:p>
          <a:p>
            <a:pPr marL="360000" indent="-360000">
              <a:spcBef>
                <a:spcPts val="400"/>
              </a:spcBef>
              <a:spcAft>
                <a:spcPts val="400"/>
              </a:spcAft>
              <a:buClr>
                <a:schemeClr val="accent1"/>
              </a:buClr>
              <a:buSzPct val="110000"/>
              <a:buFont typeface="Wingdings" panose="05000000000000000000" pitchFamily="2" charset="2"/>
              <a:buChar char="§"/>
            </a:pPr>
            <a:r>
              <a:rPr lang="de-DE" sz="2800" dirty="0">
                <a:latin typeface="+mj-lt"/>
              </a:rPr>
              <a:t>Gefährdungen wirken über den Arbeitsplatz hinaus</a:t>
            </a:r>
          </a:p>
          <a:p>
            <a:pPr marL="360000" indent="-360000">
              <a:spcBef>
                <a:spcPts val="400"/>
              </a:spcBef>
              <a:spcAft>
                <a:spcPts val="400"/>
              </a:spcAft>
              <a:buClr>
                <a:schemeClr val="accent1"/>
              </a:buClr>
              <a:buSzPct val="110000"/>
              <a:buFont typeface="Wingdings" panose="05000000000000000000" pitchFamily="2" charset="2"/>
              <a:buChar char="§"/>
            </a:pPr>
            <a:r>
              <a:rPr lang="de-DE" sz="2800" dirty="0">
                <a:latin typeface="+mj-lt"/>
              </a:rPr>
              <a:t>Mehrere Personen können betroffen sein</a:t>
            </a:r>
          </a:p>
          <a:p>
            <a:pPr marL="360000" indent="-360000">
              <a:spcBef>
                <a:spcPts val="400"/>
              </a:spcBef>
              <a:spcAft>
                <a:spcPts val="400"/>
              </a:spcAft>
              <a:buClr>
                <a:schemeClr val="accent1"/>
              </a:buClr>
              <a:buSzPct val="110000"/>
              <a:buFont typeface="Wingdings" panose="05000000000000000000" pitchFamily="2" charset="2"/>
              <a:buChar char="§"/>
            </a:pPr>
            <a:r>
              <a:rPr lang="de-DE" sz="2800" dirty="0">
                <a:latin typeface="+mj-lt"/>
              </a:rPr>
              <a:t>Sicherheit entsteht durch Planung und Organisation</a:t>
            </a:r>
          </a:p>
          <a:p>
            <a:pPr marL="360000" indent="-360000">
              <a:spcBef>
                <a:spcPts val="400"/>
              </a:spcBef>
              <a:spcAft>
                <a:spcPts val="400"/>
              </a:spcAft>
              <a:buClr>
                <a:schemeClr val="accent1"/>
              </a:buClr>
              <a:buSzPct val="110000"/>
              <a:buFont typeface="Wingdings" panose="05000000000000000000" pitchFamily="2" charset="2"/>
              <a:buChar char="§"/>
            </a:pPr>
            <a:endParaRPr lang="de-DE" dirty="0">
              <a:latin typeface="+mj-lt"/>
            </a:endParaRPr>
          </a:p>
          <a:p>
            <a:pPr marL="360000" indent="-360000">
              <a:spcBef>
                <a:spcPts val="400"/>
              </a:spcBef>
              <a:spcAft>
                <a:spcPts val="400"/>
              </a:spcAft>
              <a:buClr>
                <a:schemeClr val="accent1"/>
              </a:buClr>
              <a:buSzPct val="110000"/>
              <a:buFont typeface="Wingdings" panose="05000000000000000000" pitchFamily="2" charset="2"/>
              <a:buChar char="§"/>
            </a:pPr>
            <a:endParaRPr lang="de-DE" altLang="de-DE" dirty="0">
              <a:latin typeface="+mj-lt"/>
            </a:endParaRPr>
          </a:p>
          <a:p>
            <a:pPr>
              <a:buFontTx/>
              <a:buChar char="-"/>
            </a:pPr>
            <a:endParaRPr lang="de-DE" altLang="de-DE" sz="1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2</a:t>
            </a:fld>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0369"/>
          </a:xfrm>
          <a:prstGeom prst="rect">
            <a:avLst/>
          </a:prstGeom>
          <a:effectLst>
            <a:softEdge rad="112522"/>
          </a:effectLst>
        </p:spPr>
      </p:pic>
      <p:sp>
        <p:nvSpPr>
          <p:cNvPr id="8" name="Rechteck 7">
            <a:extLst>
              <a:ext uri="{FF2B5EF4-FFF2-40B4-BE49-F238E27FC236}">
                <a16:creationId xmlns:a16="http://schemas.microsoft.com/office/drawing/2014/main" id="{93D2E1A9-3641-491D-98D0-8C7637706E30}"/>
              </a:ext>
            </a:extLst>
          </p:cNvPr>
          <p:cNvSpPr/>
          <p:nvPr/>
        </p:nvSpPr>
        <p:spPr>
          <a:xfrm>
            <a:off x="9984432" y="5301208"/>
            <a:ext cx="1111202" cy="215444"/>
          </a:xfrm>
          <a:prstGeom prst="rect">
            <a:avLst/>
          </a:prstGeom>
        </p:spPr>
        <p:txBody>
          <a:bodyPr wrap="none">
            <a:spAutoFit/>
          </a:bodyPr>
          <a:lstStyle/>
          <a:p>
            <a:pPr lvl="0"/>
            <a:r>
              <a:rPr lang="de-DE" sz="800" dirty="0">
                <a:solidFill>
                  <a:srgbClr val="5F5F5F"/>
                </a:solidFill>
              </a:rPr>
              <a:t>© Fotolia - 35657416  </a:t>
            </a:r>
          </a:p>
        </p:txBody>
      </p:sp>
    </p:spTree>
    <p:extLst>
      <p:ext uri="{BB962C8B-B14F-4D97-AF65-F5344CB8AC3E}">
        <p14:creationId xmlns:p14="http://schemas.microsoft.com/office/powerpoint/2010/main" val="8213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Typische Gefährdungen beim Schweißen</a:t>
            </a:r>
          </a:p>
        </p:txBody>
      </p:sp>
      <p:sp>
        <p:nvSpPr>
          <p:cNvPr id="2" name="Inhaltsplatzhalter 1"/>
          <p:cNvSpPr>
            <a:spLocks noGrp="1"/>
          </p:cNvSpPr>
          <p:nvPr>
            <p:ph sz="quarter" idx="19"/>
          </p:nvPr>
        </p:nvSpPr>
        <p:spPr>
          <a:xfrm>
            <a:off x="540000" y="1620000"/>
            <a:ext cx="7225133" cy="4495434"/>
          </a:xfrm>
        </p:spPr>
        <p:txBody>
          <a:bodyPr/>
          <a:lstStyle/>
          <a:p>
            <a:pPr>
              <a:buFont typeface="Wingdings" panose="05000000000000000000" pitchFamily="2" charset="2"/>
              <a:buChar char="§"/>
            </a:pPr>
            <a:r>
              <a:rPr lang="de-DE" sz="2800" dirty="0"/>
              <a:t>Elektrischer Strom</a:t>
            </a:r>
          </a:p>
          <a:p>
            <a:pPr>
              <a:buFont typeface="Wingdings" panose="05000000000000000000" pitchFamily="2" charset="2"/>
              <a:buChar char="§"/>
            </a:pPr>
            <a:r>
              <a:rPr lang="de-DE" sz="2800" dirty="0"/>
              <a:t>Offene Flamme</a:t>
            </a:r>
          </a:p>
          <a:p>
            <a:pPr>
              <a:buFont typeface="Wingdings" panose="05000000000000000000" pitchFamily="2" charset="2"/>
              <a:buChar char="§"/>
            </a:pPr>
            <a:r>
              <a:rPr lang="de-DE" sz="2800" dirty="0"/>
              <a:t>Hitze, Funken, Metallspritzer</a:t>
            </a:r>
          </a:p>
          <a:p>
            <a:pPr>
              <a:buFont typeface="Wingdings" panose="05000000000000000000" pitchFamily="2" charset="2"/>
              <a:buChar char="§"/>
            </a:pPr>
            <a:r>
              <a:rPr lang="de-DE" sz="2800" dirty="0"/>
              <a:t>Optische Strahlung (UV/IR)</a:t>
            </a:r>
          </a:p>
          <a:p>
            <a:pPr>
              <a:buFont typeface="Wingdings" panose="05000000000000000000" pitchFamily="2" charset="2"/>
              <a:buChar char="§"/>
            </a:pPr>
            <a:r>
              <a:rPr lang="de-DE" sz="2800" dirty="0"/>
              <a:t>Schweißrauch und Gase</a:t>
            </a:r>
          </a:p>
          <a:p>
            <a:pPr>
              <a:buFont typeface="Wingdings" panose="05000000000000000000" pitchFamily="2" charset="2"/>
              <a:buChar char="§"/>
            </a:pPr>
            <a:r>
              <a:rPr lang="de-DE" sz="2800" dirty="0"/>
              <a:t>Brand- und Explosionsgefahr</a:t>
            </a:r>
          </a:p>
          <a:p>
            <a:pPr marL="0" indent="0">
              <a:buNone/>
            </a:pPr>
            <a:endParaRPr lang="de-DE" altLang="de-DE" sz="1800" dirty="0"/>
          </a:p>
          <a:p>
            <a:pPr>
              <a:buFontTx/>
              <a:buChar char="-"/>
            </a:pPr>
            <a:endParaRPr lang="de-DE" altLang="de-DE" sz="1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3</a:t>
            </a:fld>
            <a:endParaRPr lang="de-DE" dirty="0"/>
          </a:p>
        </p:txBody>
      </p: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7120"/>
          </a:xfrm>
          <a:prstGeom prst="rect">
            <a:avLst/>
          </a:prstGeom>
          <a:effectLst>
            <a:softEdge rad="112522"/>
          </a:effectLst>
        </p:spPr>
      </p:pic>
      <p:sp>
        <p:nvSpPr>
          <p:cNvPr id="6" name="Rechteck 5">
            <a:extLst>
              <a:ext uri="{FF2B5EF4-FFF2-40B4-BE49-F238E27FC236}">
                <a16:creationId xmlns:a16="http://schemas.microsoft.com/office/drawing/2014/main" id="{4D203759-DED5-45FB-8A8C-B4DC6D0F6E8E}"/>
              </a:ext>
            </a:extLst>
          </p:cNvPr>
          <p:cNvSpPr/>
          <p:nvPr/>
        </p:nvSpPr>
        <p:spPr>
          <a:xfrm>
            <a:off x="9984432" y="5301208"/>
            <a:ext cx="1133644" cy="215444"/>
          </a:xfrm>
          <a:prstGeom prst="rect">
            <a:avLst/>
          </a:prstGeom>
        </p:spPr>
        <p:txBody>
          <a:bodyPr wrap="none">
            <a:spAutoFit/>
          </a:bodyPr>
          <a:lstStyle/>
          <a:p>
            <a:pPr lvl="0"/>
            <a:r>
              <a:rPr lang="de-DE" sz="800" dirty="0">
                <a:solidFill>
                  <a:srgbClr val="5F5F5F"/>
                </a:solidFill>
              </a:rPr>
              <a:t>© Fotolia - </a:t>
            </a:r>
            <a:r>
              <a:rPr lang="de-DE" sz="800" dirty="0">
                <a:solidFill>
                  <a:srgbClr val="686868"/>
                </a:solidFill>
                <a:latin typeface="+mj-lt"/>
              </a:rPr>
              <a:t>54 723981</a:t>
            </a:r>
            <a:r>
              <a:rPr lang="de-DE" sz="800" dirty="0">
                <a:solidFill>
                  <a:srgbClr val="5F5F5F"/>
                </a:solidFill>
              </a:rPr>
              <a:t>  </a:t>
            </a:r>
          </a:p>
        </p:txBody>
      </p:sp>
    </p:spTree>
    <p:extLst>
      <p:ext uri="{BB962C8B-B14F-4D97-AF65-F5344CB8AC3E}">
        <p14:creationId xmlns:p14="http://schemas.microsoft.com/office/powerpoint/2010/main" val="21230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ltLang="de-DE" sz="3200" dirty="0"/>
              <a:t>Verantwortung des </a:t>
            </a:r>
            <a:r>
              <a:rPr lang="de-DE" altLang="de-DE" sz="3200" dirty="0" err="1"/>
              <a:t>Schweissers</a:t>
            </a:r>
            <a:endParaRPr lang="de-DE" sz="3200" dirty="0"/>
          </a:p>
        </p:txBody>
      </p:sp>
      <p:sp>
        <p:nvSpPr>
          <p:cNvPr id="2" name="Inhaltsplatzhalter 1"/>
          <p:cNvSpPr>
            <a:spLocks noGrp="1"/>
          </p:cNvSpPr>
          <p:nvPr>
            <p:ph sz="quarter" idx="19"/>
          </p:nvPr>
        </p:nvSpPr>
        <p:spPr>
          <a:xfrm>
            <a:off x="540000" y="1620000"/>
            <a:ext cx="7297141" cy="4495434"/>
          </a:xfrm>
        </p:spPr>
        <p:txBody>
          <a:bodyPr/>
          <a:lstStyle/>
          <a:p>
            <a:pPr>
              <a:buFont typeface="Arial" panose="020B0604020202020204" pitchFamily="34" charset="0"/>
              <a:buChar char="•"/>
            </a:pPr>
            <a:r>
              <a:rPr lang="de-DE" sz="2800" dirty="0"/>
              <a:t>Gefahrenbereich festlegen und überwachen</a:t>
            </a:r>
          </a:p>
          <a:p>
            <a:pPr>
              <a:buFont typeface="Arial" panose="020B0604020202020204" pitchFamily="34" charset="0"/>
              <a:buChar char="•"/>
            </a:pPr>
            <a:r>
              <a:rPr lang="de-DE" sz="2800" dirty="0"/>
              <a:t>Schutzmaßnahmen vor Beginn prüfen</a:t>
            </a:r>
          </a:p>
          <a:p>
            <a:pPr>
              <a:buFont typeface="Arial" panose="020B0604020202020204" pitchFamily="34" charset="0"/>
              <a:buChar char="•"/>
            </a:pPr>
            <a:r>
              <a:rPr lang="de-DE" sz="2800" dirty="0"/>
              <a:t>Schutzmaßnahmen während der Arbeit kontrollieren</a:t>
            </a:r>
          </a:p>
          <a:p>
            <a:pPr>
              <a:buFont typeface="Arial" panose="020B0604020202020204" pitchFamily="34" charset="0"/>
              <a:buChar char="•"/>
            </a:pPr>
            <a:r>
              <a:rPr lang="de-DE" sz="2800" dirty="0"/>
              <a:t>Arbeit unterbrechen bei Gefahr</a:t>
            </a:r>
          </a:p>
          <a:p>
            <a:pPr>
              <a:buFont typeface="Arial" panose="020B0604020202020204" pitchFamily="34" charset="0"/>
              <a:buChar char="•"/>
            </a:pPr>
            <a:r>
              <a:rPr lang="de-DE" sz="2800" dirty="0"/>
              <a:t>Verantwortung für alle Personen im Umfeld</a:t>
            </a:r>
            <a:endParaRPr lang="de-DE" altLang="de-DE" sz="2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4</a:t>
            </a:fld>
            <a:endParaRPr lang="de-DE" dirty="0"/>
          </a:p>
        </p:txBody>
      </p:sp>
      <p:pic>
        <p:nvPicPr>
          <p:cNvPr id="9" name="Bild 7">
            <a:extLst>
              <a:ext uri="{FF2B5EF4-FFF2-40B4-BE49-F238E27FC236}">
                <a16:creationId xmlns:a16="http://schemas.microsoft.com/office/drawing/2014/main" id="{82BA4E31-3261-42ED-A7A4-9933DE43C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0401"/>
          </a:xfrm>
          <a:prstGeom prst="rect">
            <a:avLst/>
          </a:prstGeom>
          <a:effectLst>
            <a:softEdge rad="112522"/>
          </a:effectLst>
        </p:spPr>
      </p:pic>
      <p:sp>
        <p:nvSpPr>
          <p:cNvPr id="10" name="Rechteck 9">
            <a:extLst>
              <a:ext uri="{FF2B5EF4-FFF2-40B4-BE49-F238E27FC236}">
                <a16:creationId xmlns:a16="http://schemas.microsoft.com/office/drawing/2014/main" id="{B69188C6-8441-43DB-8379-7E154E6231F9}"/>
              </a:ext>
            </a:extLst>
          </p:cNvPr>
          <p:cNvSpPr/>
          <p:nvPr/>
        </p:nvSpPr>
        <p:spPr>
          <a:xfrm>
            <a:off x="10097366" y="5229780"/>
            <a:ext cx="1111202" cy="215444"/>
          </a:xfrm>
          <a:prstGeom prst="rect">
            <a:avLst/>
          </a:prstGeom>
        </p:spPr>
        <p:txBody>
          <a:bodyPr wrap="none">
            <a:spAutoFit/>
          </a:bodyPr>
          <a:lstStyle/>
          <a:p>
            <a:pPr lvl="0"/>
            <a:r>
              <a:rPr lang="de-DE" sz="800" dirty="0">
                <a:solidFill>
                  <a:srgbClr val="5F5F5F"/>
                </a:solidFill>
              </a:rPr>
              <a:t>© Fotolia - 65505034  </a:t>
            </a:r>
          </a:p>
        </p:txBody>
      </p:sp>
    </p:spTree>
    <p:extLst>
      <p:ext uri="{BB962C8B-B14F-4D97-AF65-F5344CB8AC3E}">
        <p14:creationId xmlns:p14="http://schemas.microsoft.com/office/powerpoint/2010/main" val="12766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Schutzmaßnahmen nach dem </a:t>
            </a:r>
            <a:r>
              <a:rPr lang="de-DE" sz="3200" dirty="0" err="1"/>
              <a:t>STOP</a:t>
            </a:r>
            <a:r>
              <a:rPr lang="de-DE" sz="3200" dirty="0"/>
              <a:t>-Prinzip</a:t>
            </a:r>
          </a:p>
        </p:txBody>
      </p:sp>
      <p:sp>
        <p:nvSpPr>
          <p:cNvPr id="2" name="Inhaltsplatzhalter 1"/>
          <p:cNvSpPr>
            <a:spLocks noGrp="1"/>
          </p:cNvSpPr>
          <p:nvPr>
            <p:ph sz="quarter" idx="19"/>
          </p:nvPr>
        </p:nvSpPr>
        <p:spPr>
          <a:xfrm>
            <a:off x="540000" y="1620000"/>
            <a:ext cx="6505053" cy="4495434"/>
          </a:xfrm>
        </p:spPr>
        <p:txBody>
          <a:bodyPr/>
          <a:lstStyle/>
          <a:p>
            <a:pPr>
              <a:buFont typeface="Arial" panose="020B0604020202020204" pitchFamily="34" charset="0"/>
              <a:buChar char="•"/>
            </a:pPr>
            <a:r>
              <a:rPr lang="de-DE" sz="2800" dirty="0"/>
              <a:t>Substitution</a:t>
            </a:r>
          </a:p>
          <a:p>
            <a:pPr>
              <a:buFont typeface="Arial" panose="020B0604020202020204" pitchFamily="34" charset="0"/>
              <a:buChar char="•"/>
            </a:pPr>
            <a:r>
              <a:rPr lang="de-DE" sz="2800" dirty="0"/>
              <a:t>Technische Maßnahmen</a:t>
            </a:r>
          </a:p>
          <a:p>
            <a:pPr>
              <a:buFont typeface="Arial" panose="020B0604020202020204" pitchFamily="34" charset="0"/>
              <a:buChar char="•"/>
            </a:pPr>
            <a:r>
              <a:rPr lang="de-DE" sz="2800" dirty="0"/>
              <a:t>Organisatorische Maßnahmen</a:t>
            </a:r>
          </a:p>
          <a:p>
            <a:pPr>
              <a:buFont typeface="Arial" panose="020B0604020202020204" pitchFamily="34" charset="0"/>
              <a:buChar char="•"/>
            </a:pPr>
            <a:r>
              <a:rPr lang="de-DE" sz="2800" dirty="0"/>
              <a:t>Persönliche Schutzausrüstung</a:t>
            </a:r>
          </a:p>
          <a:p>
            <a:endParaRPr lang="de-DE" altLang="de-DE" sz="1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5</a:t>
            </a:fld>
            <a:endParaRPr lang="de-DE" dirty="0"/>
          </a:p>
        </p:txBody>
      </p:sp>
      <p:pic>
        <p:nvPicPr>
          <p:cNvPr id="12" name="Grafik 11">
            <a:extLst>
              <a:ext uri="{FF2B5EF4-FFF2-40B4-BE49-F238E27FC236}">
                <a16:creationId xmlns:a16="http://schemas.microsoft.com/office/drawing/2014/main" id="{B85EC638-3D9B-4870-9AE5-7D9ABF941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ln>
            <a:noFill/>
          </a:ln>
          <a:effectLst>
            <a:softEdge rad="112500"/>
          </a:effectLst>
        </p:spPr>
      </p:pic>
    </p:spTree>
    <p:extLst>
      <p:ext uri="{BB962C8B-B14F-4D97-AF65-F5344CB8AC3E}">
        <p14:creationId xmlns:p14="http://schemas.microsoft.com/office/powerpoint/2010/main" val="14811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Substitution bei Schweißarbeiten</a:t>
            </a:r>
          </a:p>
        </p:txBody>
      </p:sp>
      <p:sp>
        <p:nvSpPr>
          <p:cNvPr id="2" name="Inhaltsplatzhalter 1"/>
          <p:cNvSpPr>
            <a:spLocks noGrp="1"/>
          </p:cNvSpPr>
          <p:nvPr>
            <p:ph sz="quarter" idx="19"/>
          </p:nvPr>
        </p:nvSpPr>
        <p:spPr>
          <a:xfrm>
            <a:off x="540000" y="1620000"/>
            <a:ext cx="7644232" cy="4495434"/>
          </a:xfrm>
        </p:spPr>
        <p:txBody>
          <a:bodyPr/>
          <a:lstStyle/>
          <a:p>
            <a:pPr>
              <a:buFont typeface="Arial" panose="020B0604020202020204" pitchFamily="34" charset="0"/>
              <a:buChar char="•"/>
            </a:pPr>
            <a:r>
              <a:rPr lang="de-DE" sz="2800" dirty="0"/>
              <a:t>Schweißen vermeiden</a:t>
            </a:r>
          </a:p>
          <a:p>
            <a:pPr>
              <a:buFont typeface="Arial" panose="020B0604020202020204" pitchFamily="34" charset="0"/>
              <a:buChar char="•"/>
            </a:pPr>
            <a:r>
              <a:rPr lang="de-DE" sz="2800" dirty="0"/>
              <a:t>Schweißverfahren ersetzen (z. B. Punktschweißen anstatt Autogenschweißen)</a:t>
            </a:r>
          </a:p>
          <a:p>
            <a:pPr>
              <a:buFont typeface="Arial" panose="020B0604020202020204" pitchFamily="34" charset="0"/>
              <a:buChar char="•"/>
            </a:pPr>
            <a:r>
              <a:rPr lang="de-DE" sz="2800" dirty="0"/>
              <a:t>Konstruktion ändern</a:t>
            </a:r>
          </a:p>
          <a:p>
            <a:pPr>
              <a:buFont typeface="Arial" panose="020B0604020202020204" pitchFamily="34" charset="0"/>
              <a:buChar char="•"/>
            </a:pPr>
            <a:r>
              <a:rPr lang="de-DE" sz="2800" dirty="0"/>
              <a:t>Alternative Fügeverfahren</a:t>
            </a:r>
          </a:p>
          <a:p>
            <a:pPr>
              <a:buFont typeface="Arial" panose="020B0604020202020204" pitchFamily="34" charset="0"/>
              <a:buChar char="•"/>
            </a:pPr>
            <a:r>
              <a:rPr lang="de-DE" sz="2800" dirty="0"/>
              <a:t>Vorgefertigte Bauteile nutzen</a:t>
            </a:r>
          </a:p>
          <a:p>
            <a:pPr marL="0" indent="0">
              <a:buNone/>
            </a:pPr>
            <a:endParaRPr lang="de-DE" sz="2800" b="1" dirty="0"/>
          </a:p>
          <a:p>
            <a:pPr marL="0" indent="0">
              <a:buNone/>
            </a:pPr>
            <a:endParaRPr lang="de-DE" altLang="de-DE" sz="1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6</a:t>
            </a:fld>
            <a:endParaRPr lang="de-DE" dirty="0"/>
          </a:p>
        </p:txBody>
      </p:sp>
      <p:pic>
        <p:nvPicPr>
          <p:cNvPr id="10" name="Grafik 9">
            <a:extLst>
              <a:ext uri="{FF2B5EF4-FFF2-40B4-BE49-F238E27FC236}">
                <a16:creationId xmlns:a16="http://schemas.microsoft.com/office/drawing/2014/main" id="{1E1A71C6-1F3A-4680-B8F2-D140643F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ln>
            <a:noFill/>
          </a:ln>
          <a:effectLst>
            <a:softEdge rad="112500"/>
          </a:effectLst>
        </p:spPr>
      </p:pic>
    </p:spTree>
    <p:extLst>
      <p:ext uri="{BB962C8B-B14F-4D97-AF65-F5344CB8AC3E}">
        <p14:creationId xmlns:p14="http://schemas.microsoft.com/office/powerpoint/2010/main" val="19990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Technische Schutzmaßnahmen</a:t>
            </a:r>
          </a:p>
        </p:txBody>
      </p:sp>
      <p:sp>
        <p:nvSpPr>
          <p:cNvPr id="2" name="Inhaltsplatzhalter 1"/>
          <p:cNvSpPr>
            <a:spLocks noGrp="1"/>
          </p:cNvSpPr>
          <p:nvPr>
            <p:ph sz="quarter" idx="19"/>
          </p:nvPr>
        </p:nvSpPr>
        <p:spPr>
          <a:xfrm>
            <a:off x="540000" y="1620000"/>
            <a:ext cx="7465616" cy="4495434"/>
          </a:xfrm>
        </p:spPr>
        <p:txBody>
          <a:bodyPr/>
          <a:lstStyle/>
          <a:p>
            <a:pPr marL="342900" indent="-342900">
              <a:buFont typeface="Arial" panose="020B0604020202020204" pitchFamily="34" charset="0"/>
              <a:buChar char="•"/>
            </a:pPr>
            <a:r>
              <a:rPr lang="de-DE" sz="2800" dirty="0"/>
              <a:t>Abschirmungen / Schweißvorhänge</a:t>
            </a:r>
          </a:p>
          <a:p>
            <a:pPr marL="342900" indent="-342900">
              <a:buFont typeface="Arial" panose="020B0604020202020204" pitchFamily="34" charset="0"/>
              <a:buChar char="•"/>
            </a:pPr>
            <a:r>
              <a:rPr lang="de-DE" sz="2800" dirty="0"/>
              <a:t>Absaugung</a:t>
            </a:r>
          </a:p>
          <a:p>
            <a:pPr marL="342900" indent="-342900">
              <a:buFont typeface="Arial" panose="020B0604020202020204" pitchFamily="34" charset="0"/>
              <a:buChar char="•"/>
            </a:pPr>
            <a:r>
              <a:rPr lang="de-DE" sz="2800" dirty="0"/>
              <a:t>Räumliche Abtrennung</a:t>
            </a:r>
          </a:p>
          <a:p>
            <a:pPr marL="342900" indent="-342900">
              <a:buFont typeface="Arial" panose="020B0604020202020204" pitchFamily="34" charset="0"/>
              <a:buChar char="•"/>
            </a:pPr>
            <a:r>
              <a:rPr lang="de-DE" sz="2800" dirty="0"/>
              <a:t>Einsatz von Wärmbildkameras, um Hitzeableitungen zu erkennen</a:t>
            </a:r>
          </a:p>
          <a:p>
            <a:pPr marL="342900" indent="-342900">
              <a:buFont typeface="Arial" panose="020B0604020202020204" pitchFamily="34" charset="0"/>
              <a:buChar char="•"/>
            </a:pPr>
            <a:r>
              <a:rPr lang="de-DE" sz="2800" dirty="0"/>
              <a:t>Feinstaubmessungen am Einsatzort</a:t>
            </a:r>
          </a:p>
          <a:p>
            <a:endParaRPr lang="de-DE" altLang="de-DE" sz="1800" dirty="0"/>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7</a:t>
            </a:fld>
            <a:endParaRPr lang="de-DE" dirty="0"/>
          </a:p>
        </p:txBody>
      </p:sp>
      <p:pic>
        <p:nvPicPr>
          <p:cNvPr id="9" name="Bild 5">
            <a:extLst>
              <a:ext uri="{FF2B5EF4-FFF2-40B4-BE49-F238E27FC236}">
                <a16:creationId xmlns:a16="http://schemas.microsoft.com/office/drawing/2014/main" id="{A544AF5D-605B-4C0C-98D0-8873AD165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effectLst>
            <a:softEdge rad="112522"/>
          </a:effectLst>
        </p:spPr>
      </p:pic>
      <p:sp>
        <p:nvSpPr>
          <p:cNvPr id="10" name="Rechteck 9">
            <a:extLst>
              <a:ext uri="{FF2B5EF4-FFF2-40B4-BE49-F238E27FC236}">
                <a16:creationId xmlns:a16="http://schemas.microsoft.com/office/drawing/2014/main" id="{79CC3BCC-B8B4-47C9-9CA4-5F416DEF51DC}"/>
              </a:ext>
            </a:extLst>
          </p:cNvPr>
          <p:cNvSpPr/>
          <p:nvPr/>
        </p:nvSpPr>
        <p:spPr>
          <a:xfrm>
            <a:off x="10056440" y="5229780"/>
            <a:ext cx="1162498" cy="215444"/>
          </a:xfrm>
          <a:prstGeom prst="rect">
            <a:avLst/>
          </a:prstGeom>
        </p:spPr>
        <p:txBody>
          <a:bodyPr wrap="none">
            <a:spAutoFit/>
          </a:bodyPr>
          <a:lstStyle/>
          <a:p>
            <a:pPr lvl="0"/>
            <a:r>
              <a:rPr lang="de-DE" sz="800" dirty="0">
                <a:solidFill>
                  <a:srgbClr val="5F5F5F"/>
                </a:solidFill>
              </a:rPr>
              <a:t>© Fotolia - 111974723  </a:t>
            </a:r>
          </a:p>
        </p:txBody>
      </p:sp>
    </p:spTree>
    <p:extLst>
      <p:ext uri="{BB962C8B-B14F-4D97-AF65-F5344CB8AC3E}">
        <p14:creationId xmlns:p14="http://schemas.microsoft.com/office/powerpoint/2010/main" val="19915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Organisatorische Schutzmaßnahmen</a:t>
            </a:r>
          </a:p>
        </p:txBody>
      </p:sp>
      <p:sp>
        <p:nvSpPr>
          <p:cNvPr id="2" name="Inhaltsplatzhalter 1"/>
          <p:cNvSpPr>
            <a:spLocks noGrp="1"/>
          </p:cNvSpPr>
          <p:nvPr>
            <p:ph sz="quarter" idx="19"/>
          </p:nvPr>
        </p:nvSpPr>
        <p:spPr>
          <a:xfrm>
            <a:off x="540000" y="1620000"/>
            <a:ext cx="7428208" cy="4495434"/>
          </a:xfrm>
        </p:spPr>
        <p:txBody>
          <a:bodyPr/>
          <a:lstStyle/>
          <a:p>
            <a:pPr marL="342900" indent="-342900">
              <a:buFont typeface="Arial" panose="020B0604020202020204" pitchFamily="34" charset="0"/>
              <a:buChar char="•"/>
            </a:pPr>
            <a:r>
              <a:rPr lang="de-DE" dirty="0"/>
              <a:t>Arbeitsfreigabe</a:t>
            </a:r>
          </a:p>
          <a:p>
            <a:pPr marL="342900" indent="-342900">
              <a:buFont typeface="Arial" panose="020B0604020202020204" pitchFamily="34" charset="0"/>
              <a:buChar char="•"/>
            </a:pPr>
            <a:r>
              <a:rPr lang="de-DE" dirty="0"/>
              <a:t>Abstimmung mit anderen Bereichen</a:t>
            </a:r>
          </a:p>
          <a:p>
            <a:pPr marL="342900" indent="-342900">
              <a:buFont typeface="Arial" panose="020B0604020202020204" pitchFamily="34" charset="0"/>
              <a:buChar char="•"/>
            </a:pPr>
            <a:r>
              <a:rPr lang="de-DE" dirty="0"/>
              <a:t>Zeitliche Trennung</a:t>
            </a:r>
          </a:p>
          <a:p>
            <a:pPr marL="342900" indent="-342900">
              <a:buFont typeface="Arial" panose="020B0604020202020204" pitchFamily="34" charset="0"/>
              <a:buChar char="•"/>
            </a:pPr>
            <a:r>
              <a:rPr lang="de-DE" dirty="0"/>
              <a:t>Zugangsregelungen</a:t>
            </a:r>
          </a:p>
          <a:p>
            <a:pPr marL="342900" indent="-342900">
              <a:buFont typeface="Arial" panose="020B0604020202020204" pitchFamily="34" charset="0"/>
              <a:buChar char="•"/>
            </a:pPr>
            <a:r>
              <a:rPr lang="de-DE" dirty="0"/>
              <a:t>Brandwache</a:t>
            </a:r>
          </a:p>
          <a:p>
            <a:pPr marL="342900" indent="-342900">
              <a:buFont typeface="Arial" panose="020B0604020202020204" pitchFamily="34" charset="0"/>
              <a:buChar char="•"/>
            </a:pPr>
            <a:r>
              <a:rPr lang="de-DE" dirty="0"/>
              <a:t>Regelmäßige Prüfung der schweißtechnischen Anlagen</a:t>
            </a:r>
          </a:p>
          <a:p>
            <a:pPr marL="342900" indent="-342900">
              <a:buFont typeface="Arial" panose="020B0604020202020204" pitchFamily="34" charset="0"/>
              <a:buChar char="•"/>
            </a:pPr>
            <a:r>
              <a:rPr lang="de-DE" dirty="0"/>
              <a:t>Schulungen und Weiterbildungen</a:t>
            </a:r>
          </a:p>
          <a:p>
            <a:pPr marL="342900" indent="-342900">
              <a:buFont typeface="Arial" panose="020B0604020202020204" pitchFamily="34" charset="0"/>
              <a:buChar char="•"/>
            </a:pPr>
            <a:r>
              <a:rPr lang="de-DE" dirty="0"/>
              <a:t>Unterweisungen</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8</a:t>
            </a:fld>
            <a:endParaRPr lang="de-DE" dirty="0"/>
          </a:p>
        </p:txBody>
      </p:sp>
      <p:pic>
        <p:nvPicPr>
          <p:cNvPr id="10" name="Grafik 9">
            <a:extLst>
              <a:ext uri="{FF2B5EF4-FFF2-40B4-BE49-F238E27FC236}">
                <a16:creationId xmlns:a16="http://schemas.microsoft.com/office/drawing/2014/main" id="{B0832D64-0CC3-4C8D-B951-D20EA1B8E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ln>
            <a:noFill/>
          </a:ln>
          <a:effectLst>
            <a:softEdge rad="112500"/>
          </a:effectLst>
        </p:spPr>
      </p:pic>
    </p:spTree>
    <p:extLst>
      <p:ext uri="{BB962C8B-B14F-4D97-AF65-F5344CB8AC3E}">
        <p14:creationId xmlns:p14="http://schemas.microsoft.com/office/powerpoint/2010/main" val="6616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3200" dirty="0"/>
              <a:t>Persönliche Schutzausrüstung – Grundsätze</a:t>
            </a:r>
          </a:p>
        </p:txBody>
      </p:sp>
      <p:sp>
        <p:nvSpPr>
          <p:cNvPr id="2" name="Inhaltsplatzhalter 1"/>
          <p:cNvSpPr>
            <a:spLocks noGrp="1"/>
          </p:cNvSpPr>
          <p:nvPr>
            <p:ph sz="quarter" idx="19"/>
          </p:nvPr>
        </p:nvSpPr>
        <p:spPr>
          <a:xfrm>
            <a:off x="540000" y="1620000"/>
            <a:ext cx="7297141" cy="4557585"/>
          </a:xfrm>
        </p:spPr>
        <p:txBody>
          <a:bodyPr/>
          <a:lstStyle/>
          <a:p>
            <a:pPr marL="342900" indent="-342900">
              <a:buFont typeface="Arial" panose="020B0604020202020204" pitchFamily="34" charset="0"/>
              <a:buChar char="•"/>
            </a:pPr>
            <a:r>
              <a:rPr lang="de-DE" dirty="0"/>
              <a:t>Letzte Schutzstufe, aber beim Schweißen unerlässlich</a:t>
            </a:r>
          </a:p>
          <a:p>
            <a:pPr marL="342900" indent="-342900">
              <a:buFont typeface="Arial" panose="020B0604020202020204" pitchFamily="34" charset="0"/>
              <a:buChar char="•"/>
            </a:pPr>
            <a:r>
              <a:rPr lang="de-DE" dirty="0"/>
              <a:t>Wirksam nur mit technischen und organisatorischen Schutzmaßnahmen.</a:t>
            </a:r>
          </a:p>
          <a:p>
            <a:pPr marL="0" indent="0">
              <a:buNone/>
            </a:pPr>
            <a:r>
              <a:rPr lang="de-DE" dirty="0"/>
              <a:t>Die PSA … </a:t>
            </a:r>
          </a:p>
          <a:p>
            <a:pPr marL="342900" indent="-342900">
              <a:buFont typeface="Arial" panose="020B0604020202020204" pitchFamily="34" charset="0"/>
              <a:buChar char="•"/>
            </a:pPr>
            <a:r>
              <a:rPr lang="de-DE" dirty="0"/>
              <a:t>muss passen,</a:t>
            </a:r>
          </a:p>
          <a:p>
            <a:pPr marL="342900" indent="-342900">
              <a:buFont typeface="Arial" panose="020B0604020202020204" pitchFamily="34" charset="0"/>
              <a:buChar char="•"/>
            </a:pPr>
            <a:r>
              <a:rPr lang="de-DE" dirty="0"/>
              <a:t>in fehlerfreiem Zustand sein,</a:t>
            </a:r>
          </a:p>
          <a:p>
            <a:pPr marL="342900" indent="-342900">
              <a:buFont typeface="Arial" panose="020B0604020202020204" pitchFamily="34" charset="0"/>
              <a:buChar char="•"/>
            </a:pPr>
            <a:r>
              <a:rPr lang="de-DE" dirty="0"/>
              <a:t>für das Verfahren zugelassen und geeignet sein und</a:t>
            </a:r>
          </a:p>
          <a:p>
            <a:pPr marL="342900" indent="-342900">
              <a:buFont typeface="Arial" panose="020B0604020202020204" pitchFamily="34" charset="0"/>
              <a:buChar char="•"/>
            </a:pPr>
            <a:r>
              <a:rPr lang="de-DE" dirty="0"/>
              <a:t>der Schweißer muss im Umgang damit vertraut sein.</a:t>
            </a:r>
          </a:p>
        </p:txBody>
      </p:sp>
      <p:sp>
        <p:nvSpPr>
          <p:cNvPr id="4" name="Fußzeilenplatzhalter 3"/>
          <p:cNvSpPr>
            <a:spLocks noGrp="1"/>
          </p:cNvSpPr>
          <p:nvPr>
            <p:ph type="ftr" sz="quarter" idx="20"/>
          </p:nvPr>
        </p:nvSpPr>
        <p:spPr/>
        <p:txBody>
          <a:bodyPr/>
          <a:lstStyle/>
          <a:p>
            <a:r>
              <a:rPr lang="de-DE" dirty="0"/>
              <a:t>© 2026 – </a:t>
            </a:r>
            <a:r>
              <a:rPr lang="de-DE" dirty="0" err="1"/>
              <a:t>Safety</a:t>
            </a:r>
            <a:r>
              <a:rPr lang="de-DE" dirty="0"/>
              <a:t> </a:t>
            </a:r>
            <a:r>
              <a:rPr lang="de-DE" dirty="0" err="1"/>
              <a:t>Xperts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9</a:t>
            </a:fld>
            <a:endParaRPr lang="de-DE" dirty="0"/>
          </a:p>
        </p:txBody>
      </p:sp>
      <p:pic>
        <p:nvPicPr>
          <p:cNvPr id="9" name="Bild 6">
            <a:extLst>
              <a:ext uri="{FF2B5EF4-FFF2-40B4-BE49-F238E27FC236}">
                <a16:creationId xmlns:a16="http://schemas.microsoft.com/office/drawing/2014/main" id="{F15B5FB0-D7AF-4605-901C-0CE895695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1548000"/>
            <a:ext cx="2520000" cy="3780000"/>
          </a:xfrm>
          <a:prstGeom prst="rect">
            <a:avLst/>
          </a:prstGeom>
          <a:effectLst>
            <a:softEdge rad="112522"/>
          </a:effectLst>
        </p:spPr>
      </p:pic>
      <p:sp>
        <p:nvSpPr>
          <p:cNvPr id="10" name="Rechteck 9">
            <a:extLst>
              <a:ext uri="{FF2B5EF4-FFF2-40B4-BE49-F238E27FC236}">
                <a16:creationId xmlns:a16="http://schemas.microsoft.com/office/drawing/2014/main" id="{F4B6FA41-4017-4533-9213-33B53A61A770}"/>
              </a:ext>
            </a:extLst>
          </p:cNvPr>
          <p:cNvSpPr/>
          <p:nvPr/>
        </p:nvSpPr>
        <p:spPr>
          <a:xfrm>
            <a:off x="10097366" y="5229200"/>
            <a:ext cx="1111202" cy="215444"/>
          </a:xfrm>
          <a:prstGeom prst="rect">
            <a:avLst/>
          </a:prstGeom>
        </p:spPr>
        <p:txBody>
          <a:bodyPr wrap="none">
            <a:spAutoFit/>
          </a:bodyPr>
          <a:lstStyle/>
          <a:p>
            <a:pPr lvl="0"/>
            <a:r>
              <a:rPr lang="de-DE" sz="800" dirty="0">
                <a:solidFill>
                  <a:srgbClr val="5F5F5F"/>
                </a:solidFill>
              </a:rPr>
              <a:t>© Fotolia - 87286517  </a:t>
            </a:r>
          </a:p>
        </p:txBody>
      </p:sp>
    </p:spTree>
    <p:extLst>
      <p:ext uri="{BB962C8B-B14F-4D97-AF65-F5344CB8AC3E}">
        <p14:creationId xmlns:p14="http://schemas.microsoft.com/office/powerpoint/2010/main" val="174671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Safety_Xpers">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Safety_Xpers" id="{9D48C6E0-3ED1-4E86-8952-F5BAECA84912}" vid="{8A99AD62-8730-491A-8CE1-01026E82F3F0}"/>
    </a:ext>
  </a:ext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C0657C80C9EB42A8AE8AF1E32C18B5" ma:contentTypeVersion="12" ma:contentTypeDescription="Create a new document." ma:contentTypeScope="" ma:versionID="5dc4d28f6e08d3c00bfc2317b8a27a09">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153cac49b4f635ebc7bcf8a8c43bc466"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8F970-578E-468C-BD4E-1C26EE1FBAF2}">
  <ds:schemaRef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630EE18F-0571-405C-89AA-BCD84DCE6EE6}">
  <ds:schemaRefs>
    <ds:schemaRef ds:uri="http://schemas.microsoft.com/sharepoint/v3/contenttype/forms"/>
  </ds:schemaRefs>
</ds:datastoreItem>
</file>

<file path=customXml/itemProps3.xml><?xml version="1.0" encoding="utf-8"?>
<ds:datastoreItem xmlns:ds="http://schemas.openxmlformats.org/officeDocument/2006/customXml" ds:itemID="{04D67A90-4262-436A-9B8D-0B58B3B8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421</Words>
  <Application>Microsoft Office PowerPoint</Application>
  <PresentationFormat>Breitbild</PresentationFormat>
  <Paragraphs>123</Paragraphs>
  <Slides>15</Slides>
  <Notes>9</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15</vt:i4>
      </vt:variant>
    </vt:vector>
  </HeadingPairs>
  <TitlesOfParts>
    <vt:vector size="21" baseType="lpstr">
      <vt:lpstr>Arial</vt:lpstr>
      <vt:lpstr>Calibri</vt:lpstr>
      <vt:lpstr>Symbol</vt:lpstr>
      <vt:lpstr>Wingdings</vt:lpstr>
      <vt:lpstr>1_VNR</vt:lpstr>
      <vt:lpstr>Safety_Xpers</vt:lpstr>
      <vt:lpstr>Schweißen &amp; Schneiden</vt:lpstr>
      <vt:lpstr>Warum Schweißen so gefährlich ist</vt:lpstr>
      <vt:lpstr>Typische Gefährdungen beim Schweißen</vt:lpstr>
      <vt:lpstr>Verantwortung des Schweissers</vt:lpstr>
      <vt:lpstr>Schutzmaßnahmen nach dem STOP-Prinzip</vt:lpstr>
      <vt:lpstr>Substitution bei Schweißarbeiten</vt:lpstr>
      <vt:lpstr>Technische Schutzmaßnahmen</vt:lpstr>
      <vt:lpstr>Organisatorische Schutzmaßnahmen</vt:lpstr>
      <vt:lpstr>Persönliche Schutzausrüstung – Grundsätze</vt:lpstr>
      <vt:lpstr>Persönliche Schutzausrüstung beim Schweißen</vt:lpstr>
      <vt:lpstr>Verhalten für Personen im Umfeld</vt:lpstr>
      <vt:lpstr>Umgang mit Gasflaschen</vt:lpstr>
      <vt:lpstr>Zusammenfassung und Fazit</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Biberdorf</dc:creator>
  <cp:lastModifiedBy>web</cp:lastModifiedBy>
  <cp:revision>201</cp:revision>
  <dcterms:created xsi:type="dcterms:W3CDTF">2015-01-22T00:01:03Z</dcterms:created>
  <dcterms:modified xsi:type="dcterms:W3CDTF">2026-01-13T18:08:36Z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