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16"/>
  </p:notesMasterIdLst>
  <p:handoutMasterIdLst>
    <p:handoutMasterId r:id="rId17"/>
  </p:handoutMasterIdLst>
  <p:sldIdLst>
    <p:sldId id="365" r:id="rId2"/>
    <p:sldId id="369" r:id="rId3"/>
    <p:sldId id="370" r:id="rId4"/>
    <p:sldId id="371" r:id="rId5"/>
    <p:sldId id="372" r:id="rId6"/>
    <p:sldId id="373" r:id="rId7"/>
    <p:sldId id="374" r:id="rId8"/>
    <p:sldId id="375" r:id="rId9"/>
    <p:sldId id="376" r:id="rId10"/>
    <p:sldId id="377" r:id="rId11"/>
    <p:sldId id="378" r:id="rId12"/>
    <p:sldId id="379" r:id="rId13"/>
    <p:sldId id="380" r:id="rId14"/>
    <p:sldId id="368"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8" clrIdx="0">
    <p:extLst>
      <p:ext uri="{19B8F6BF-5375-455C-9EA6-DF929625EA0E}">
        <p15:presenceInfo xmlns:p15="http://schemas.microsoft.com/office/powerpoint/2012/main" userId="S-1-5-21-1614895754-1454471165-725345543-6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0" autoAdjust="0"/>
    <p:restoredTop sz="96809" autoAdjust="0"/>
  </p:normalViewPr>
  <p:slideViewPr>
    <p:cSldViewPr>
      <p:cViewPr varScale="1">
        <p:scale>
          <a:sx n="107" d="100"/>
          <a:sy n="107" d="100"/>
        </p:scale>
        <p:origin x="114" y="1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23.12.2025</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23.12.2025</a:t>
            </a:fld>
            <a:endParaRPr lang="de-DE"/>
          </a:p>
        </p:txBody>
      </p:sp>
      <p:sp>
        <p:nvSpPr>
          <p:cNvPr id="4" name="Folienbildplatzhalter 3"/>
          <p:cNvSpPr>
            <a:spLocks noGrp="1" noRot="1" noChangeAspect="1"/>
          </p:cNvSpPr>
          <p:nvPr>
            <p:ph type="sldImg" idx="2"/>
          </p:nvPr>
        </p:nvSpPr>
        <p:spPr>
          <a:xfrm>
            <a:off x="-322263" y="812800"/>
            <a:ext cx="6918326" cy="389255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281276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80891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427621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a:solidFill>
                <a:schemeClr val="accent1"/>
              </a:solidFill>
            </a:endParaRPr>
          </a:p>
        </p:txBody>
      </p:sp>
    </p:spTree>
    <p:extLst>
      <p:ext uri="{BB962C8B-B14F-4D97-AF65-F5344CB8AC3E}">
        <p14:creationId xmlns:p14="http://schemas.microsoft.com/office/powerpoint/2010/main" val="241136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14</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4930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92467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226724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166367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28391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410369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333069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299619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4000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836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72242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066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6820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5557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77167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7082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414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107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625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7537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9666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8482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319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5800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664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6244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447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691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9206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476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6535690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3052426F-DA18-4816-ABC4-4CCC987877A5}"/>
              </a:ext>
            </a:extLst>
          </p:cNvPr>
          <p:cNvPicPr>
            <a:picLocks noGrp="1" noChangeAspect="1"/>
          </p:cNvPicPr>
          <p:nvPr>
            <p:ph type="pic" sz="quarter" idx="23"/>
          </p:nvPr>
        </p:nvPicPr>
        <p:blipFill rotWithShape="1">
          <a:blip r:embed="rId3">
            <a:extLst>
              <a:ext uri="{28A0092B-C50C-407E-A947-70E740481C1C}">
                <a14:useLocalDpi xmlns:a14="http://schemas.microsoft.com/office/drawing/2010/main" val="0"/>
              </a:ext>
            </a:extLst>
          </a:blip>
          <a:srcRect t="8826" b="6329"/>
          <a:stretch/>
        </p:blipFill>
        <p:spPr>
          <a:xfrm>
            <a:off x="6023992" y="1600199"/>
            <a:ext cx="6168008" cy="4826550"/>
          </a:xfrm>
        </p:spPr>
      </p:pic>
      <p:sp>
        <p:nvSpPr>
          <p:cNvPr id="3" name="Titel 2"/>
          <p:cNvSpPr>
            <a:spLocks noGrp="1"/>
          </p:cNvSpPr>
          <p:nvPr>
            <p:ph type="title"/>
          </p:nvPr>
        </p:nvSpPr>
        <p:spPr/>
        <p:txBody>
          <a:bodyPr/>
          <a:lstStyle/>
          <a:p>
            <a:r>
              <a:rPr lang="de-DE" dirty="0"/>
              <a:t>Krisenvorsorge</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Rollen und Verantwortung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6217021" cy="4495434"/>
          </a:xfrm>
        </p:spPr>
        <p:txBody>
          <a:bodyPr/>
          <a:lstStyle/>
          <a:p>
            <a:pPr>
              <a:buFont typeface="Wingdings" panose="05000000000000000000" pitchFamily="2" charset="2"/>
              <a:buChar char="§"/>
            </a:pPr>
            <a:r>
              <a:rPr lang="de-DE" dirty="0"/>
              <a:t>Beschäftigte: Veränderungen erkennen und melden</a:t>
            </a:r>
          </a:p>
          <a:p>
            <a:pPr>
              <a:buFont typeface="Wingdings" panose="05000000000000000000" pitchFamily="2" charset="2"/>
              <a:buChar char="§"/>
            </a:pPr>
            <a:r>
              <a:rPr lang="de-DE" dirty="0"/>
              <a:t>Führung und Arbeitsschutz: bewerten und regeln</a:t>
            </a:r>
          </a:p>
          <a:p>
            <a:pPr>
              <a:buFont typeface="Wingdings" panose="05000000000000000000" pitchFamily="2" charset="2"/>
              <a:buChar char="§"/>
            </a:pPr>
            <a:r>
              <a:rPr lang="de-DE" dirty="0"/>
              <a:t>Schutzmaßnahmen werden zentral festgelegt</a:t>
            </a:r>
          </a:p>
          <a:p>
            <a:pPr>
              <a:buFont typeface="Wingdings" panose="05000000000000000000" pitchFamily="2" charset="2"/>
              <a:buChar char="§"/>
            </a:pPr>
            <a:r>
              <a:rPr lang="de-DE" dirty="0"/>
              <a:t>Keine Alleingänge bei Sicherheitsfragen</a:t>
            </a:r>
          </a:p>
          <a:p>
            <a:pPr>
              <a:buFont typeface="Wingdings" panose="05000000000000000000" pitchFamily="2" charset="2"/>
              <a:buChar char="§"/>
            </a:pPr>
            <a:r>
              <a:rPr lang="de-DE" dirty="0"/>
              <a:t>Klare Kommunikation ist entscheidend</a:t>
            </a:r>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a:p>
        </p:txBody>
      </p:sp>
      <p:pic>
        <p:nvPicPr>
          <p:cNvPr id="6" name="Grafik 5">
            <a:extLst>
              <a:ext uri="{FF2B5EF4-FFF2-40B4-BE49-F238E27FC236}">
                <a16:creationId xmlns:a16="http://schemas.microsoft.com/office/drawing/2014/main" id="{46504CB1-F147-4B1C-8EDB-1B9AEAE76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187865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Betriebliche Krisenvorsorge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Klare Zuständigkeiten und Meldewege</a:t>
            </a:r>
          </a:p>
          <a:p>
            <a:pPr>
              <a:buFont typeface="Wingdings" panose="05000000000000000000" pitchFamily="2" charset="2"/>
              <a:buChar char="§"/>
            </a:pPr>
            <a:r>
              <a:rPr lang="de-DE" dirty="0"/>
              <a:t>Notfall- und Krisenpläne</a:t>
            </a:r>
          </a:p>
          <a:p>
            <a:pPr>
              <a:buFont typeface="Wingdings" panose="05000000000000000000" pitchFamily="2" charset="2"/>
              <a:buChar char="§"/>
            </a:pPr>
            <a:r>
              <a:rPr lang="de-DE" dirty="0"/>
              <a:t>Vertretungs- und Qualifikationsregelungen</a:t>
            </a:r>
          </a:p>
          <a:p>
            <a:pPr>
              <a:buFont typeface="Wingdings" panose="05000000000000000000" pitchFamily="2" charset="2"/>
              <a:buChar char="§"/>
            </a:pPr>
            <a:r>
              <a:rPr lang="de-DE" dirty="0"/>
              <a:t>Regelmäßige Übungen und Trainings</a:t>
            </a:r>
          </a:p>
          <a:p>
            <a:pPr>
              <a:buFont typeface="Wingdings" panose="05000000000000000000" pitchFamily="2" charset="2"/>
              <a:buChar char="§"/>
            </a:pPr>
            <a:r>
              <a:rPr lang="de-DE" dirty="0"/>
              <a:t>Überprüfung bei veränderten Bedingungen</a:t>
            </a:r>
          </a:p>
          <a:p>
            <a:pPr>
              <a:buFont typeface="Wingdings" panose="05000000000000000000" pitchFamily="2" charset="2"/>
              <a:buChar char="§"/>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11</a:t>
            </a:fld>
            <a:endParaRPr lang="de-DE"/>
          </a:p>
        </p:txBody>
      </p:sp>
      <p:pic>
        <p:nvPicPr>
          <p:cNvPr id="6" name="Grafik 5">
            <a:extLst>
              <a:ext uri="{FF2B5EF4-FFF2-40B4-BE49-F238E27FC236}">
                <a16:creationId xmlns:a16="http://schemas.microsoft.com/office/drawing/2014/main" id="{01E4F140-1A1B-49C5-908D-2CA3067EA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582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Zentrale Botschaft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Krisen sind Ausnahmesituationen</a:t>
            </a:r>
          </a:p>
          <a:p>
            <a:pPr>
              <a:buFont typeface="Wingdings" panose="05000000000000000000" pitchFamily="2" charset="2"/>
              <a:buChar char="§"/>
            </a:pPr>
            <a:r>
              <a:rPr lang="de-DE" dirty="0"/>
              <a:t>Veränderungen erzeugen neue Risiken</a:t>
            </a:r>
          </a:p>
          <a:p>
            <a:pPr>
              <a:buFont typeface="Wingdings" panose="05000000000000000000" pitchFamily="2" charset="2"/>
              <a:buChar char="§"/>
            </a:pPr>
            <a:r>
              <a:rPr lang="de-DE" dirty="0"/>
              <a:t>Sicherheit bleibt immer verbindlich</a:t>
            </a:r>
          </a:p>
          <a:p>
            <a:pPr>
              <a:buFont typeface="Wingdings" panose="05000000000000000000" pitchFamily="2" charset="2"/>
              <a:buChar char="§"/>
            </a:pPr>
            <a:r>
              <a:rPr lang="de-DE" dirty="0"/>
              <a:t>Früh erkennen und konsequent handeln</a:t>
            </a:r>
          </a:p>
          <a:p>
            <a:pPr>
              <a:buFont typeface="Wingdings" panose="05000000000000000000" pitchFamily="2" charset="2"/>
              <a:buChar char="§"/>
            </a:pPr>
            <a:r>
              <a:rPr lang="de-DE" dirty="0"/>
              <a:t>Risiken offen ansprechen</a:t>
            </a:r>
          </a:p>
          <a:p>
            <a:pPr>
              <a:buFont typeface="Wingdings" panose="05000000000000000000" pitchFamily="2" charset="2"/>
              <a:buChar char="§"/>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12</a:t>
            </a:fld>
            <a:endParaRPr lang="de-DE"/>
          </a:p>
        </p:txBody>
      </p:sp>
      <p:pic>
        <p:nvPicPr>
          <p:cNvPr id="6" name="Grafik 5">
            <a:extLst>
              <a:ext uri="{FF2B5EF4-FFF2-40B4-BE49-F238E27FC236}">
                <a16:creationId xmlns:a16="http://schemas.microsoft.com/office/drawing/2014/main" id="{31E8B514-A832-42DB-96EF-7F1E608EA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p:spPr>
      </p:pic>
    </p:spTree>
    <p:extLst>
      <p:ext uri="{BB962C8B-B14F-4D97-AF65-F5344CB8AC3E}">
        <p14:creationId xmlns:p14="http://schemas.microsoft.com/office/powerpoint/2010/main" val="198712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Reflexion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Wo verändern sich Abläufe besonders schnell?</a:t>
            </a:r>
          </a:p>
          <a:p>
            <a:pPr>
              <a:buFont typeface="Wingdings" panose="05000000000000000000" pitchFamily="2" charset="2"/>
              <a:buChar char="§"/>
            </a:pPr>
            <a:r>
              <a:rPr lang="de-DE" dirty="0"/>
              <a:t>Wo entstehen Risiken durch Improvisation?</a:t>
            </a:r>
          </a:p>
          <a:p>
            <a:pPr>
              <a:buFont typeface="Wingdings" panose="05000000000000000000" pitchFamily="2" charset="2"/>
              <a:buChar char="§"/>
            </a:pPr>
            <a:r>
              <a:rPr lang="de-DE" dirty="0"/>
              <a:t>Was muss im Betrieb klar geregelt sein?</a:t>
            </a:r>
          </a:p>
          <a:p>
            <a:pPr>
              <a:buFont typeface="Wingdings" panose="05000000000000000000" pitchFamily="2" charset="2"/>
              <a:buChar char="§"/>
            </a:pPr>
            <a:r>
              <a:rPr lang="de-DE" dirty="0"/>
              <a:t>Wo fehlen aktuell feste Regelungen?</a:t>
            </a:r>
          </a:p>
          <a:p>
            <a:pPr>
              <a:buFont typeface="Wingdings" panose="05000000000000000000" pitchFamily="2" charset="2"/>
              <a:buChar char="§"/>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13</a:t>
            </a:fld>
            <a:endParaRPr lang="de-DE"/>
          </a:p>
        </p:txBody>
      </p:sp>
      <p:pic>
        <p:nvPicPr>
          <p:cNvPr id="6" name="Grafik 5">
            <a:extLst>
              <a:ext uri="{FF2B5EF4-FFF2-40B4-BE49-F238E27FC236}">
                <a16:creationId xmlns:a16="http://schemas.microsoft.com/office/drawing/2014/main" id="{B10CF613-8D22-4985-A83B-6561B36C5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124328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44F0A-E0E6-4B0C-BF46-DA4A9CEB2A36}"/>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5F4F10C9-42C5-4425-A033-6D8EB501391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ACA22129-CA03-4B24-88DB-C0BDFDF23593}"/>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071C5A75-39F5-40BF-91A2-113FFE30D453}"/>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01913AE5-4BFC-4D0D-8647-CC0970718DF3}"/>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04A33F83-0B0A-435C-8FAC-96F90DE6457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Warum Krisenvorsorge ein Arbeitsschutzthema ist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6000997" cy="4495434"/>
          </a:xfrm>
        </p:spPr>
        <p:txBody>
          <a:bodyPr/>
          <a:lstStyle/>
          <a:p>
            <a:pPr>
              <a:buFont typeface="Wingdings" panose="05000000000000000000" pitchFamily="2" charset="2"/>
              <a:buChar char="§"/>
            </a:pPr>
            <a:r>
              <a:rPr lang="de-DE" dirty="0"/>
              <a:t>Krisen verändern Arbeitsbedingungen</a:t>
            </a:r>
          </a:p>
          <a:p>
            <a:pPr>
              <a:buFont typeface="Wingdings" panose="05000000000000000000" pitchFamily="2" charset="2"/>
              <a:buChar char="§"/>
            </a:pPr>
            <a:r>
              <a:rPr lang="de-DE" dirty="0"/>
              <a:t>Sicherheit wird häufig indirekt beeinträchtigt</a:t>
            </a:r>
          </a:p>
          <a:p>
            <a:pPr>
              <a:buFont typeface="Wingdings" panose="05000000000000000000" pitchFamily="2" charset="2"/>
              <a:buChar char="§"/>
            </a:pPr>
            <a:r>
              <a:rPr lang="de-DE" dirty="0"/>
              <a:t>Risiken entstehen oft schleichend</a:t>
            </a:r>
          </a:p>
          <a:p>
            <a:pPr>
              <a:buFont typeface="Wingdings" panose="05000000000000000000" pitchFamily="2" charset="2"/>
              <a:buChar char="§"/>
            </a:pPr>
            <a:r>
              <a:rPr lang="de-DE" dirty="0"/>
              <a:t>Gewohnte Schutzmaßnahmen passen nicht mehr</a:t>
            </a:r>
          </a:p>
          <a:p>
            <a:pPr>
              <a:buFont typeface="Wingdings" panose="05000000000000000000" pitchFamily="2" charset="2"/>
              <a:buChar char="§"/>
            </a:pPr>
            <a:r>
              <a:rPr lang="de-DE" dirty="0"/>
              <a:t>Verlässliche Abläufe verlieren ihre Stabilität</a:t>
            </a:r>
          </a:p>
          <a:p>
            <a:endParaRPr lang="de-DE" dirty="0"/>
          </a:p>
          <a:p>
            <a:endParaRPr lang="de-DE" dirty="0"/>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2</a:t>
            </a:fld>
            <a:endParaRPr lang="de-DE"/>
          </a:p>
        </p:txBody>
      </p:sp>
      <p:pic>
        <p:nvPicPr>
          <p:cNvPr id="6" name="Grafik 5">
            <a:extLst>
              <a:ext uri="{FF2B5EF4-FFF2-40B4-BE49-F238E27FC236}">
                <a16:creationId xmlns:a16="http://schemas.microsoft.com/office/drawing/2014/main" id="{22552E2B-3E61-44A6-887F-2EA5B5961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12934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Was ist hier mit „Krise“ gemeint?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9468001" cy="4495434"/>
          </a:xfrm>
        </p:spPr>
        <p:txBody>
          <a:bodyPr/>
          <a:lstStyle/>
          <a:p>
            <a:pPr>
              <a:buFont typeface="Wingdings" panose="05000000000000000000" pitchFamily="2" charset="2"/>
              <a:buChar char="§"/>
            </a:pPr>
            <a:r>
              <a:rPr lang="de-DE" dirty="0"/>
              <a:t>Lieferengpässe und Materialknappheit</a:t>
            </a:r>
          </a:p>
          <a:p>
            <a:pPr>
              <a:buFont typeface="Wingdings" panose="05000000000000000000" pitchFamily="2" charset="2"/>
              <a:buChar char="§"/>
            </a:pPr>
            <a:r>
              <a:rPr lang="de-DE" dirty="0"/>
              <a:t>Auswirkungen von Epidemien</a:t>
            </a:r>
          </a:p>
          <a:p>
            <a:pPr>
              <a:buFont typeface="Wingdings" panose="05000000000000000000" pitchFamily="2" charset="2"/>
              <a:buChar char="§"/>
            </a:pPr>
            <a:r>
              <a:rPr lang="de-DE" dirty="0"/>
              <a:t>Personalausfälle oder Qualifikationslücken</a:t>
            </a:r>
          </a:p>
          <a:p>
            <a:pPr>
              <a:buFont typeface="Wingdings" panose="05000000000000000000" pitchFamily="2" charset="2"/>
              <a:buChar char="§"/>
            </a:pPr>
            <a:r>
              <a:rPr lang="de-DE" dirty="0"/>
              <a:t>Ausfall wichtiger Infrastrukturen</a:t>
            </a:r>
          </a:p>
          <a:p>
            <a:pPr>
              <a:buFont typeface="Wingdings" panose="05000000000000000000" pitchFamily="2" charset="2"/>
              <a:buChar char="§"/>
            </a:pPr>
            <a:r>
              <a:rPr lang="de-DE" dirty="0"/>
              <a:t>Unwetter oder politische Ausnahmesituationen</a:t>
            </a:r>
          </a:p>
          <a:p>
            <a:pPr>
              <a:buFont typeface="Wingdings" panose="05000000000000000000" pitchFamily="2" charset="2"/>
              <a:buChar char="§"/>
            </a:pPr>
            <a:r>
              <a:rPr lang="de-DE" dirty="0"/>
              <a:t>Zeitdruck und organisatorische Umstellungen</a:t>
            </a:r>
          </a:p>
          <a:p>
            <a:pPr>
              <a:buFont typeface="Wingdings" panose="05000000000000000000" pitchFamily="2" charset="2"/>
              <a:buChar char="§"/>
            </a:pPr>
            <a:r>
              <a:rPr lang="de-DE" dirty="0"/>
              <a:t>Unerwartete Abweichungen vom Normalbetrieb</a:t>
            </a:r>
          </a:p>
          <a:p>
            <a:endParaRPr lang="de-DE" dirty="0"/>
          </a:p>
          <a:p>
            <a:endParaRPr lang="de-DE" dirty="0"/>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3</a:t>
            </a:fld>
            <a:endParaRPr lang="de-DE"/>
          </a:p>
        </p:txBody>
      </p:sp>
      <p:pic>
        <p:nvPicPr>
          <p:cNvPr id="8" name="Grafik 7">
            <a:extLst>
              <a:ext uri="{FF2B5EF4-FFF2-40B4-BE49-F238E27FC236}">
                <a16:creationId xmlns:a16="http://schemas.microsoft.com/office/drawing/2014/main" id="{F5CFA7C1-1554-4B62-ACD9-77BF151EC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p:spPr>
      </p:pic>
    </p:spTree>
    <p:extLst>
      <p:ext uri="{BB962C8B-B14F-4D97-AF65-F5344CB8AC3E}">
        <p14:creationId xmlns:p14="http://schemas.microsoft.com/office/powerpoint/2010/main" val="61101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Typische Auswirkungen im Arbeitsalltag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6145013" cy="4495434"/>
          </a:xfrm>
        </p:spPr>
        <p:txBody>
          <a:bodyPr/>
          <a:lstStyle/>
          <a:p>
            <a:pPr>
              <a:buFont typeface="Wingdings" panose="05000000000000000000" pitchFamily="2" charset="2"/>
              <a:buChar char="§"/>
            </a:pPr>
            <a:r>
              <a:rPr lang="de-DE" dirty="0"/>
              <a:t>Einsatz von Ersatzlösungen</a:t>
            </a:r>
          </a:p>
          <a:p>
            <a:pPr>
              <a:buFont typeface="Wingdings" panose="05000000000000000000" pitchFamily="2" charset="2"/>
              <a:buChar char="§"/>
            </a:pPr>
            <a:r>
              <a:rPr lang="de-DE" dirty="0"/>
              <a:t>Übernahme zusätzlicher Aufgaben</a:t>
            </a:r>
          </a:p>
          <a:p>
            <a:pPr>
              <a:buFont typeface="Wingdings" panose="05000000000000000000" pitchFamily="2" charset="2"/>
              <a:buChar char="§"/>
            </a:pPr>
            <a:r>
              <a:rPr lang="de-DE" dirty="0"/>
              <a:t>Veränderte oder verkürzte Abläufe</a:t>
            </a:r>
          </a:p>
          <a:p>
            <a:pPr>
              <a:buFont typeface="Wingdings" panose="05000000000000000000" pitchFamily="2" charset="2"/>
              <a:buChar char="§"/>
            </a:pPr>
            <a:r>
              <a:rPr lang="de-DE" dirty="0"/>
              <a:t>Tätigkeiten außerhalb der Routine</a:t>
            </a:r>
          </a:p>
          <a:p>
            <a:pPr>
              <a:buFont typeface="Wingdings" panose="05000000000000000000" pitchFamily="2" charset="2"/>
              <a:buChar char="§"/>
            </a:pPr>
            <a:r>
              <a:rPr lang="de-DE" dirty="0"/>
              <a:t>Häufigere Abstimmungen</a:t>
            </a:r>
          </a:p>
          <a:p>
            <a:pPr>
              <a:buFont typeface="Wingdings" panose="05000000000000000000" pitchFamily="2" charset="2"/>
              <a:buChar char="§"/>
            </a:pPr>
            <a:r>
              <a:rPr lang="de-DE" dirty="0"/>
              <a:t>Entscheidungen müssen häufig revidiert werden</a:t>
            </a:r>
          </a:p>
          <a:p>
            <a:endParaRPr lang="de-DE" dirty="0"/>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4</a:t>
            </a:fld>
            <a:endParaRPr lang="de-DE"/>
          </a:p>
        </p:txBody>
      </p:sp>
      <p:pic>
        <p:nvPicPr>
          <p:cNvPr id="8" name="Grafik 7">
            <a:extLst>
              <a:ext uri="{FF2B5EF4-FFF2-40B4-BE49-F238E27FC236}">
                <a16:creationId xmlns:a16="http://schemas.microsoft.com/office/drawing/2014/main" id="{F5425495-9C3B-4CA8-BC3F-0180037E4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1218"/>
            <a:ext cx="4140000" cy="4140000"/>
          </a:xfrm>
          <a:prstGeom prst="rect">
            <a:avLst/>
          </a:prstGeom>
          <a:ln>
            <a:noFill/>
          </a:ln>
          <a:effectLst>
            <a:softEdge rad="112500"/>
          </a:effectLst>
        </p:spPr>
      </p:pic>
    </p:spTree>
    <p:extLst>
      <p:ext uri="{BB962C8B-B14F-4D97-AF65-F5344CB8AC3E}">
        <p14:creationId xmlns:p14="http://schemas.microsoft.com/office/powerpoint/2010/main" val="107088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Wo entstehen neue Gefährdungen?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Schutzmaßnahmen greifen nicht mehr vollständig</a:t>
            </a:r>
          </a:p>
          <a:p>
            <a:pPr>
              <a:buFont typeface="Wingdings" panose="05000000000000000000" pitchFamily="2" charset="2"/>
              <a:buChar char="§"/>
            </a:pPr>
            <a:r>
              <a:rPr lang="de-DE" dirty="0"/>
              <a:t>Improvisationen ohne klare Regeln</a:t>
            </a:r>
          </a:p>
          <a:p>
            <a:pPr>
              <a:buFont typeface="Wingdings" panose="05000000000000000000" pitchFamily="2" charset="2"/>
              <a:buChar char="§"/>
            </a:pPr>
            <a:r>
              <a:rPr lang="de-DE" dirty="0"/>
              <a:t>Fehlende Abstimmung oder Freigaben</a:t>
            </a:r>
          </a:p>
          <a:p>
            <a:pPr>
              <a:buFont typeface="Wingdings" panose="05000000000000000000" pitchFamily="2" charset="2"/>
              <a:buChar char="§"/>
            </a:pPr>
            <a:r>
              <a:rPr lang="de-DE" dirty="0"/>
              <a:t>Entscheidungen unter Zeitdruck</a:t>
            </a:r>
          </a:p>
          <a:p>
            <a:pPr>
              <a:buFont typeface="Wingdings" panose="05000000000000000000" pitchFamily="2" charset="2"/>
              <a:buChar char="§"/>
            </a:pPr>
            <a:r>
              <a:rPr lang="de-DE" dirty="0"/>
              <a:t>Unklare Zuständigkeiten</a:t>
            </a:r>
          </a:p>
          <a:p>
            <a:endParaRPr lang="de-DE" dirty="0"/>
          </a:p>
          <a:p>
            <a:endParaRPr lang="de-DE" dirty="0"/>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5</a:t>
            </a:fld>
            <a:endParaRPr lang="de-DE"/>
          </a:p>
        </p:txBody>
      </p:sp>
      <p:pic>
        <p:nvPicPr>
          <p:cNvPr id="8" name="Grafik 7">
            <a:extLst>
              <a:ext uri="{FF2B5EF4-FFF2-40B4-BE49-F238E27FC236}">
                <a16:creationId xmlns:a16="http://schemas.microsoft.com/office/drawing/2014/main" id="{88DC8AC0-19A2-47E5-9DFD-4BDB599B6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p:spPr>
      </p:pic>
    </p:spTree>
    <p:extLst>
      <p:ext uri="{BB962C8B-B14F-4D97-AF65-F5344CB8AC3E}">
        <p14:creationId xmlns:p14="http://schemas.microsoft.com/office/powerpoint/2010/main" val="14603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Veränderungen bewusst wahrnehmen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Was hat sich konkret verändert?</a:t>
            </a:r>
          </a:p>
          <a:p>
            <a:pPr>
              <a:buFont typeface="Wingdings" panose="05000000000000000000" pitchFamily="2" charset="2"/>
              <a:buChar char="§"/>
            </a:pPr>
            <a:r>
              <a:rPr lang="de-DE" dirty="0"/>
              <a:t>Was läuft nicht mehr wie gewohnt?</a:t>
            </a:r>
          </a:p>
          <a:p>
            <a:pPr>
              <a:buFont typeface="Wingdings" panose="05000000000000000000" pitchFamily="2" charset="2"/>
              <a:buChar char="§"/>
            </a:pPr>
            <a:r>
              <a:rPr lang="de-DE" dirty="0"/>
              <a:t>Wo fühlt sich Arbeit unsicher an?</a:t>
            </a:r>
          </a:p>
          <a:p>
            <a:pPr>
              <a:buFont typeface="Wingdings" panose="05000000000000000000" pitchFamily="2" charset="2"/>
              <a:buChar char="§"/>
            </a:pPr>
            <a:r>
              <a:rPr lang="de-DE" dirty="0"/>
              <a:t>Welche Risiken könnten neu entstehen?</a:t>
            </a:r>
          </a:p>
          <a:p>
            <a:pPr>
              <a:buFont typeface="Wingdings" panose="05000000000000000000" pitchFamily="2" charset="2"/>
              <a:buChar char="§"/>
            </a:pPr>
            <a:r>
              <a:rPr lang="de-DE" dirty="0"/>
              <a:t>Was sollte gemeldet werden?</a:t>
            </a:r>
          </a:p>
          <a:p>
            <a:endParaRPr lang="de-DE" dirty="0"/>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6</a:t>
            </a:fld>
            <a:endParaRPr lang="de-DE"/>
          </a:p>
        </p:txBody>
      </p:sp>
      <p:pic>
        <p:nvPicPr>
          <p:cNvPr id="6" name="Grafik 5">
            <a:extLst>
              <a:ext uri="{FF2B5EF4-FFF2-40B4-BE49-F238E27FC236}">
                <a16:creationId xmlns:a16="http://schemas.microsoft.com/office/drawing/2014/main" id="{D72382FE-37C3-45B1-A2B9-278DE684F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3301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Gefährdungsveränderungen erkennen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Bekannte Schutzmaßnahmen hinterfragen</a:t>
            </a:r>
          </a:p>
          <a:p>
            <a:pPr>
              <a:buFont typeface="Wingdings" panose="05000000000000000000" pitchFamily="2" charset="2"/>
              <a:buChar char="§"/>
            </a:pPr>
            <a:r>
              <a:rPr lang="de-DE" dirty="0"/>
              <a:t>Abweichungen im Ablauf wahrnehmen</a:t>
            </a:r>
          </a:p>
          <a:p>
            <a:pPr>
              <a:buFont typeface="Wingdings" panose="05000000000000000000" pitchFamily="2" charset="2"/>
              <a:buChar char="§"/>
            </a:pPr>
            <a:r>
              <a:rPr lang="de-DE" dirty="0"/>
              <a:t>Neue Belastungen oder Risiken erkennen</a:t>
            </a:r>
          </a:p>
          <a:p>
            <a:pPr>
              <a:buFont typeface="Wingdings" panose="05000000000000000000" pitchFamily="2" charset="2"/>
              <a:buChar char="§"/>
            </a:pPr>
            <a:r>
              <a:rPr lang="de-DE" dirty="0"/>
              <a:t>Veränderungen frühzeitig melden</a:t>
            </a:r>
          </a:p>
          <a:p>
            <a:pPr>
              <a:buFont typeface="Wingdings" panose="05000000000000000000" pitchFamily="2" charset="2"/>
              <a:buChar char="§"/>
            </a:pPr>
            <a:r>
              <a:rPr lang="de-DE" dirty="0"/>
              <a:t>Warnsignale ernst nehmen</a:t>
            </a:r>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7</a:t>
            </a:fld>
            <a:endParaRPr lang="de-DE"/>
          </a:p>
        </p:txBody>
      </p:sp>
      <p:pic>
        <p:nvPicPr>
          <p:cNvPr id="8" name="Grafik 7">
            <a:extLst>
              <a:ext uri="{FF2B5EF4-FFF2-40B4-BE49-F238E27FC236}">
                <a16:creationId xmlns:a16="http://schemas.microsoft.com/office/drawing/2014/main" id="{3904247E-DD96-41EE-83B4-2B3FAD7ED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9875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Entscheidungen unter Stress</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Font typeface="Wingdings" panose="05000000000000000000" pitchFamily="2" charset="2"/>
              <a:buChar char="§"/>
            </a:pPr>
            <a:r>
              <a:rPr lang="de-DE" dirty="0"/>
              <a:t>Zeitdruck beeinflusst Entscheidungen</a:t>
            </a:r>
          </a:p>
          <a:p>
            <a:pPr>
              <a:buFont typeface="Wingdings" panose="05000000000000000000" pitchFamily="2" charset="2"/>
              <a:buChar char="§"/>
            </a:pPr>
            <a:r>
              <a:rPr lang="de-DE" dirty="0"/>
              <a:t>Sicherheitsregeln geraten ins Wanken</a:t>
            </a:r>
          </a:p>
          <a:p>
            <a:pPr>
              <a:buFont typeface="Wingdings" panose="05000000000000000000" pitchFamily="2" charset="2"/>
              <a:buChar char="§"/>
            </a:pPr>
            <a:r>
              <a:rPr lang="de-DE" dirty="0"/>
              <a:t>Erwartungen erhöhen den Handlungsdruck</a:t>
            </a:r>
          </a:p>
          <a:p>
            <a:pPr>
              <a:buFont typeface="Wingdings" panose="05000000000000000000" pitchFamily="2" charset="2"/>
              <a:buChar char="§"/>
            </a:pPr>
            <a:r>
              <a:rPr lang="de-DE" dirty="0"/>
              <a:t>Fehlentscheidungen werden wahrscheinlicher</a:t>
            </a:r>
          </a:p>
          <a:p>
            <a:pPr>
              <a:buFont typeface="Wingdings" panose="05000000000000000000" pitchFamily="2" charset="2"/>
              <a:buChar char="§"/>
            </a:pPr>
            <a:r>
              <a:rPr lang="de-DE" dirty="0"/>
              <a:t>Kurzfristige Lösungen verdrängen Sicherheit</a:t>
            </a:r>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8</a:t>
            </a:fld>
            <a:endParaRPr lang="de-DE"/>
          </a:p>
        </p:txBody>
      </p:sp>
      <p:pic>
        <p:nvPicPr>
          <p:cNvPr id="6" name="Grafik 5">
            <a:extLst>
              <a:ext uri="{FF2B5EF4-FFF2-40B4-BE49-F238E27FC236}">
                <a16:creationId xmlns:a16="http://schemas.microsoft.com/office/drawing/2014/main" id="{2FD3175D-C27F-48AF-9E70-A0614088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26180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Improvisation: Ausnahme mit klaren Grenzen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6000997" cy="4495434"/>
          </a:xfrm>
        </p:spPr>
        <p:txBody>
          <a:bodyPr/>
          <a:lstStyle/>
          <a:p>
            <a:pPr>
              <a:buFont typeface="Wingdings" panose="05000000000000000000" pitchFamily="2" charset="2"/>
              <a:buChar char="§"/>
            </a:pPr>
            <a:r>
              <a:rPr lang="de-DE" dirty="0"/>
              <a:t>Improvisation ist kein Normalzustand</a:t>
            </a:r>
          </a:p>
          <a:p>
            <a:pPr>
              <a:buFont typeface="Wingdings" panose="05000000000000000000" pitchFamily="2" charset="2"/>
              <a:buChar char="§"/>
            </a:pPr>
            <a:r>
              <a:rPr lang="de-DE" dirty="0"/>
              <a:t>Sie kann neue Gefährdungen erzeugen</a:t>
            </a:r>
          </a:p>
          <a:p>
            <a:pPr>
              <a:buFont typeface="Wingdings" panose="05000000000000000000" pitchFamily="2" charset="2"/>
              <a:buChar char="§"/>
            </a:pPr>
            <a:r>
              <a:rPr lang="de-DE" dirty="0"/>
              <a:t>Nur zur Vermeidung größerer Gefahren vertretbar</a:t>
            </a:r>
          </a:p>
          <a:p>
            <a:pPr>
              <a:buFont typeface="Wingdings" panose="05000000000000000000" pitchFamily="2" charset="2"/>
              <a:buChar char="§"/>
            </a:pPr>
            <a:r>
              <a:rPr lang="de-DE" dirty="0"/>
              <a:t>Schutzmaßnahmen dürfen nicht umgangen werden</a:t>
            </a:r>
          </a:p>
          <a:p>
            <a:pPr>
              <a:buFont typeface="Wingdings" panose="05000000000000000000" pitchFamily="2" charset="2"/>
              <a:buChar char="§"/>
            </a:pPr>
            <a:r>
              <a:rPr lang="de-DE" dirty="0"/>
              <a:t>Sicherheit hat Vorrang vor Zeitgewinn</a:t>
            </a:r>
          </a:p>
          <a:p>
            <a:pPr marL="0" indent="0">
              <a:buNone/>
            </a:pPr>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9</a:t>
            </a:fld>
            <a:endParaRPr lang="de-DE"/>
          </a:p>
        </p:txBody>
      </p:sp>
      <p:pic>
        <p:nvPicPr>
          <p:cNvPr id="6" name="Grafik 5">
            <a:extLst>
              <a:ext uri="{FF2B5EF4-FFF2-40B4-BE49-F238E27FC236}">
                <a16:creationId xmlns:a16="http://schemas.microsoft.com/office/drawing/2014/main" id="{1A2E6878-8928-4985-88CE-92A218B04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620000"/>
            <a:ext cx="4140000" cy="4140000"/>
          </a:xfrm>
          <a:prstGeom prst="rect">
            <a:avLst/>
          </a:prstGeom>
          <a:ln>
            <a:noFill/>
          </a:ln>
          <a:effectLst>
            <a:softEdge rad="112500"/>
          </a:effectLst>
        </p:spPr>
      </p:pic>
    </p:spTree>
    <p:extLst>
      <p:ext uri="{BB962C8B-B14F-4D97-AF65-F5344CB8AC3E}">
        <p14:creationId xmlns:p14="http://schemas.microsoft.com/office/powerpoint/2010/main" val="369903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Laborarbeiten</Template>
  <TotalTime>0</TotalTime>
  <Words>377</Words>
  <Application>Microsoft Office PowerPoint</Application>
  <PresentationFormat>Breitbild</PresentationFormat>
  <Paragraphs>133</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Symbol</vt:lpstr>
      <vt:lpstr>Wingdings</vt:lpstr>
      <vt:lpstr>1_TeachToProtect Unterweisung</vt:lpstr>
      <vt:lpstr>Krisenvorsorge</vt:lpstr>
      <vt:lpstr>Warum Krisenvorsorge ein Arbeitsschutzthema ist</vt:lpstr>
      <vt:lpstr>Was ist hier mit „Krise“ gemeint?</vt:lpstr>
      <vt:lpstr>Typische Auswirkungen im Arbeitsalltag</vt:lpstr>
      <vt:lpstr>Wo entstehen neue Gefährdungen?</vt:lpstr>
      <vt:lpstr>Veränderungen bewusst wahrnehmen</vt:lpstr>
      <vt:lpstr>Gefährdungsveränderungen erkennen</vt:lpstr>
      <vt:lpstr>Entscheidungen unter Stress</vt:lpstr>
      <vt:lpstr>Improvisation: Ausnahme mit klaren Grenzen</vt:lpstr>
      <vt:lpstr>Rollen und Verantwortung</vt:lpstr>
      <vt:lpstr>Betriebliche Krisenvorsorge</vt:lpstr>
      <vt:lpstr>Zentrale Botschaft</vt:lpstr>
      <vt:lpstr>Reflexion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Brandschutz vertiefend</dc:title>
  <cp:lastModifiedBy>web</cp:lastModifiedBy>
  <cp:revision>27</cp:revision>
  <dcterms:created xsi:type="dcterms:W3CDTF">2015-01-22T00:01:03Z</dcterms:created>
  <dcterms:modified xsi:type="dcterms:W3CDTF">2025-12-23T16:12:42Z</dcterms:modified>
</cp:coreProperties>
</file>