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6" r:id="rId4"/>
  </p:sldMasterIdLst>
  <p:notesMasterIdLst>
    <p:notesMasterId r:id="rId18"/>
  </p:notesMasterIdLst>
  <p:handoutMasterIdLst>
    <p:handoutMasterId r:id="rId19"/>
  </p:handoutMasterIdLst>
  <p:sldIdLst>
    <p:sldId id="283" r:id="rId5"/>
    <p:sldId id="284" r:id="rId6"/>
    <p:sldId id="420" r:id="rId7"/>
    <p:sldId id="421" r:id="rId8"/>
    <p:sldId id="422" r:id="rId9"/>
    <p:sldId id="423" r:id="rId10"/>
    <p:sldId id="424" r:id="rId11"/>
    <p:sldId id="425" r:id="rId12"/>
    <p:sldId id="426" r:id="rId13"/>
    <p:sldId id="427" r:id="rId14"/>
    <p:sldId id="428" r:id="rId15"/>
    <p:sldId id="418" r:id="rId16"/>
    <p:sldId id="419" r:id="rId17"/>
  </p:sldIdLst>
  <p:sldSz cx="12192000" cy="6858000"/>
  <p:notesSz cx="6794500" cy="9931400"/>
  <p:custDataLst>
    <p:tags r:id="rId2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6F867-6DB0-4CC8-B8DA-29F9823A5F1E}" v="1" dt="2023-06-07T10:40:55.79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54000" autoAdjust="0"/>
  </p:normalViewPr>
  <p:slideViewPr>
    <p:cSldViewPr snapToGrid="0" snapToObjects="1" showGuides="1">
      <p:cViewPr varScale="1">
        <p:scale>
          <a:sx n="116" d="100"/>
          <a:sy n="116" d="100"/>
        </p:scale>
        <p:origin x="312" y="102"/>
      </p:cViewPr>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20.10.2025</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20.10.2025</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7431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4406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18877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3735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08322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20846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2378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17754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5954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485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5154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37125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54657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29002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152310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dirty="0"/>
              <a:t>Mastertitelformat bearbeiten</a:t>
            </a:r>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11646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1231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93595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24550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282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marL="342900" indent="-342900">
              <a:buFont typeface="Arial" panose="020B0604020202020204" pitchFamily="34" charset="0"/>
              <a:buChar char="•"/>
              <a:defRPr>
                <a:latin typeface="Calibri" panose="020F0502020204030204" pitchFamily="34" charset="0"/>
              </a:defRPr>
            </a:lvl2pPr>
            <a:lvl3pPr marL="702900" indent="-342900">
              <a:buFont typeface="Courier New" panose="02070309020205020404" pitchFamily="49" charset="0"/>
              <a:buChar char="o"/>
              <a:defRPr>
                <a:latin typeface="Calibri" panose="020F0502020204030204" pitchFamily="34" charset="0"/>
              </a:defRPr>
            </a:lvl3pPr>
            <a:lvl4pPr>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83100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8288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1396210884"/>
      </p:ext>
    </p:extLst>
  </p:cSld>
  <p:clrMap bg1="lt1" tx1="dk1" bg2="lt2" tx2="dk2" accent1="accent1" accent2="accent2" accent3="accent3" accent4="accent4" accent5="accent5" accent6="accent6" hlink="hlink" folHlink="folHlink"/>
  <p:sldLayoutIdLst>
    <p:sldLayoutId id="2147483862" r:id="rId1"/>
    <p:sldLayoutId id="2147483857" r:id="rId2"/>
    <p:sldLayoutId id="2147483861" r:id="rId3"/>
    <p:sldLayoutId id="2147483864" r:id="rId4"/>
    <p:sldLayoutId id="2147483873" r:id="rId5"/>
    <p:sldLayoutId id="2147483875" r:id="rId6"/>
    <p:sldLayoutId id="2147483838" r:id="rId7"/>
    <p:sldLayoutId id="2147483839" r:id="rId8"/>
    <p:sldLayoutId id="2147483859" r:id="rId9"/>
    <p:sldLayoutId id="2147483841" r:id="rId10"/>
    <p:sldLayoutId id="2147483842" r:id="rId11"/>
    <p:sldLayoutId id="2147483844" r:id="rId12"/>
    <p:sldLayoutId id="2147483845" r:id="rId13"/>
    <p:sldLayoutId id="2147483870" r:id="rId14"/>
    <p:sldLayoutId id="2147483863" r:id="rId15"/>
    <p:sldLayoutId id="2147483869" r:id="rId16"/>
    <p:sldLayoutId id="2147483852" r:id="rId17"/>
    <p:sldLayoutId id="2147483872" r:id="rId18"/>
    <p:sldLayoutId id="2147483871" r:id="rId19"/>
    <p:sldLayoutId id="2147483865" r:id="rId20"/>
    <p:sldLayoutId id="2147483858" r:id="rId21"/>
    <p:sldLayoutId id="214748387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userDrawn="1">
          <p15:clr>
            <a:srgbClr val="F26B43"/>
          </p15:clr>
        </p15:guide>
        <p15:guide id="2" pos="325" userDrawn="1">
          <p15:clr>
            <a:srgbClr val="F26B43"/>
          </p15:clr>
        </p15:guide>
        <p15:guide id="3" pos="7353" userDrawn="1">
          <p15:clr>
            <a:srgbClr val="F26B43"/>
          </p15:clr>
        </p15:guide>
        <p15:guide id="11" orient="horz" pos="1003" userDrawn="1">
          <p15:clr>
            <a:srgbClr val="F26B43"/>
          </p15:clr>
        </p15:guide>
        <p15:guide id="16" orient="horz" pos="3838" userDrawn="1">
          <p15:clr>
            <a:srgbClr val="F26B43"/>
          </p15:clr>
        </p15:guide>
        <p15:guide id="18" pos="38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76CC98E9-B15A-07EB-FD76-4BF641D1755C}"/>
              </a:ext>
            </a:extLst>
          </p:cNvPr>
          <p:cNvPicPr>
            <a:picLocks noGrp="1" noChangeAspect="1"/>
          </p:cNvPicPr>
          <p:nvPr>
            <p:ph type="pic" sz="quarter" idx="23"/>
          </p:nvPr>
        </p:nvPicPr>
        <p:blipFill>
          <a:blip r:embed="rId2"/>
          <a:stretch>
            <a:fillRect/>
          </a:stretch>
        </p:blipFill>
        <p:spPr>
          <a:xfrm>
            <a:off x="6085477" y="1598168"/>
            <a:ext cx="4812077" cy="4828581"/>
          </a:xfrm>
        </p:spPr>
      </p:pic>
      <p:sp>
        <p:nvSpPr>
          <p:cNvPr id="2" name="Titel 1">
            <a:extLst>
              <a:ext uri="{FF2B5EF4-FFF2-40B4-BE49-F238E27FC236}">
                <a16:creationId xmlns:a16="http://schemas.microsoft.com/office/drawing/2014/main" id="{ACDEB69D-B67C-CB5E-3499-B4F8AA2512CB}"/>
              </a:ext>
            </a:extLst>
          </p:cNvPr>
          <p:cNvSpPr>
            <a:spLocks noGrp="1"/>
          </p:cNvSpPr>
          <p:nvPr>
            <p:ph type="title"/>
          </p:nvPr>
        </p:nvSpPr>
        <p:spPr/>
        <p:txBody>
          <a:bodyPr/>
          <a:lstStyle/>
          <a:p>
            <a:r>
              <a:rPr lang="de-DE" dirty="0"/>
              <a:t>Arbeitszeitgesetz</a:t>
            </a:r>
          </a:p>
        </p:txBody>
      </p:sp>
      <p:sp>
        <p:nvSpPr>
          <p:cNvPr id="3" name="Textplatzhalter 2">
            <a:extLst>
              <a:ext uri="{FF2B5EF4-FFF2-40B4-BE49-F238E27FC236}">
                <a16:creationId xmlns:a16="http://schemas.microsoft.com/office/drawing/2014/main" id="{5CF8A4CF-9E6B-5F48-BD94-108DB7700393}"/>
              </a:ext>
            </a:extLst>
          </p:cNvPr>
          <p:cNvSpPr>
            <a:spLocks noGrp="1"/>
          </p:cNvSpPr>
          <p:nvPr>
            <p:ph type="body" sz="quarter" idx="24"/>
          </p:nvPr>
        </p:nvSpPr>
        <p:spPr/>
        <p:txBody>
          <a:bodyPr/>
          <a:lstStyle/>
          <a:p>
            <a:r>
              <a:rPr lang="de-DE" dirty="0" err="1"/>
              <a:t>Referent:in</a:t>
            </a:r>
            <a:r>
              <a:rPr lang="de-DE" dirty="0"/>
              <a:t>, Ort</a:t>
            </a:r>
          </a:p>
          <a:p>
            <a:pPr>
              <a:buNone/>
            </a:pPr>
            <a:endParaRPr lang="de-DE" dirty="0"/>
          </a:p>
        </p:txBody>
      </p:sp>
    </p:spTree>
    <p:extLst>
      <p:ext uri="{BB962C8B-B14F-4D97-AF65-F5344CB8AC3E}">
        <p14:creationId xmlns:p14="http://schemas.microsoft.com/office/powerpoint/2010/main" val="356221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10</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Folgen von Verstößen</a:t>
            </a:r>
            <a:endParaRPr lang="de-DE" sz="2800" b="1" dirty="0"/>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606916" cy="4495434"/>
          </a:xfrm>
        </p:spPr>
        <p:txBody>
          <a:bodyPr/>
          <a:lstStyle/>
          <a:p>
            <a:pPr marL="457200" indent="-457200">
              <a:buFont typeface="Arial" panose="020B0604020202020204" pitchFamily="34" charset="0"/>
              <a:buChar char="•"/>
            </a:pPr>
            <a:r>
              <a:rPr lang="de-DE" sz="2800" dirty="0"/>
              <a:t>Erhöhtes Unfallrisiko</a:t>
            </a:r>
          </a:p>
          <a:p>
            <a:pPr marL="457200" indent="-457200">
              <a:buFont typeface="Arial" panose="020B0604020202020204" pitchFamily="34" charset="0"/>
              <a:buChar char="•"/>
            </a:pPr>
            <a:r>
              <a:rPr lang="de-DE" sz="2800" dirty="0"/>
              <a:t>Gesundheitliche Folgen (Burn-out, Schlafmangel)</a:t>
            </a:r>
          </a:p>
          <a:p>
            <a:pPr marL="457200" indent="-457200">
              <a:buFont typeface="Arial" panose="020B0604020202020204" pitchFamily="34" charset="0"/>
              <a:buChar char="•"/>
            </a:pPr>
            <a:r>
              <a:rPr lang="de-DE" sz="2800" dirty="0"/>
              <a:t>Bußgelder bis 15 000 € für den Arbeitgeber</a:t>
            </a:r>
          </a:p>
          <a:p>
            <a:endParaRPr lang="de-DE" dirty="0"/>
          </a:p>
        </p:txBody>
      </p:sp>
      <p:pic>
        <p:nvPicPr>
          <p:cNvPr id="3" name="Grafik 2">
            <a:extLst>
              <a:ext uri="{FF2B5EF4-FFF2-40B4-BE49-F238E27FC236}">
                <a16:creationId xmlns:a16="http://schemas.microsoft.com/office/drawing/2014/main" id="{7FF5A5D3-54A2-4D00-93F2-31C483016309}"/>
              </a:ext>
            </a:extLst>
          </p:cNvPr>
          <p:cNvPicPr>
            <a:picLocks noChangeAspect="1"/>
          </p:cNvPicPr>
          <p:nvPr/>
        </p:nvPicPr>
        <p:blipFill>
          <a:blip r:embed="rId2"/>
          <a:stretch>
            <a:fillRect/>
          </a:stretch>
        </p:blipFill>
        <p:spPr>
          <a:xfrm>
            <a:off x="7537791" y="1268627"/>
            <a:ext cx="4127157" cy="4127157"/>
          </a:xfrm>
          <a:prstGeom prst="rect">
            <a:avLst/>
          </a:prstGeom>
        </p:spPr>
      </p:pic>
    </p:spTree>
    <p:extLst>
      <p:ext uri="{BB962C8B-B14F-4D97-AF65-F5344CB8AC3E}">
        <p14:creationId xmlns:p14="http://schemas.microsoft.com/office/powerpoint/2010/main" val="42307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11</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Fazit &amp; Selbstreflexion</a:t>
            </a:r>
            <a:endParaRPr lang="de-DE" sz="2800" b="1" dirty="0"/>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7232992" cy="4495434"/>
          </a:xfrm>
        </p:spPr>
        <p:txBody>
          <a:bodyPr/>
          <a:lstStyle/>
          <a:p>
            <a:pPr marL="457200" indent="-457200">
              <a:buFont typeface="Arial" panose="020B0604020202020204" pitchFamily="34" charset="0"/>
              <a:buChar char="•"/>
            </a:pPr>
            <a:r>
              <a:rPr lang="de-DE" sz="2800" dirty="0"/>
              <a:t>Das Gesetz schützt Menschen, nicht Formulare</a:t>
            </a:r>
          </a:p>
          <a:p>
            <a:pPr marL="457200" indent="-457200">
              <a:buFont typeface="Arial" panose="020B0604020202020204" pitchFamily="34" charset="0"/>
              <a:buChar char="•"/>
            </a:pPr>
            <a:r>
              <a:rPr lang="de-DE" sz="2800" dirty="0"/>
              <a:t>Pausen und Grenzen bewahren Gesundheit und Konzentration</a:t>
            </a:r>
          </a:p>
          <a:p>
            <a:endParaRPr lang="de-DE" dirty="0"/>
          </a:p>
        </p:txBody>
      </p:sp>
      <p:pic>
        <p:nvPicPr>
          <p:cNvPr id="8" name="Grafik 7">
            <a:extLst>
              <a:ext uri="{FF2B5EF4-FFF2-40B4-BE49-F238E27FC236}">
                <a16:creationId xmlns:a16="http://schemas.microsoft.com/office/drawing/2014/main" id="{82C67496-CC8E-4760-B495-07EFBAA34872}"/>
              </a:ext>
            </a:extLst>
          </p:cNvPr>
          <p:cNvPicPr>
            <a:picLocks noChangeAspect="1"/>
          </p:cNvPicPr>
          <p:nvPr/>
        </p:nvPicPr>
        <p:blipFill>
          <a:blip r:embed="rId2"/>
          <a:stretch>
            <a:fillRect/>
          </a:stretch>
        </p:blipFill>
        <p:spPr>
          <a:xfrm>
            <a:off x="8675932" y="1470264"/>
            <a:ext cx="2996956" cy="4495434"/>
          </a:xfrm>
          <a:prstGeom prst="rect">
            <a:avLst/>
          </a:prstGeom>
        </p:spPr>
      </p:pic>
    </p:spTree>
    <p:extLst>
      <p:ext uri="{BB962C8B-B14F-4D97-AF65-F5344CB8AC3E}">
        <p14:creationId xmlns:p14="http://schemas.microsoft.com/office/powerpoint/2010/main" val="105971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FFEB452-E37D-6D08-AAF2-EACDB9B2238C}"/>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BD26CA3E-7B53-9191-AEFE-11E2DD72B1E3}"/>
              </a:ext>
            </a:extLst>
          </p:cNvPr>
          <p:cNvSpPr>
            <a:spLocks noGrp="1"/>
          </p:cNvSpPr>
          <p:nvPr>
            <p:ph type="sldNum" sz="quarter" idx="11"/>
          </p:nvPr>
        </p:nvSpPr>
        <p:spPr/>
        <p:txBody>
          <a:bodyPr/>
          <a:lstStyle/>
          <a:p>
            <a:fld id="{521AE3AC-DDCA-45D4-9B2A-A2DBEA872607}" type="slidenum">
              <a:rPr lang="de-DE" smtClean="0"/>
              <a:pPr/>
              <a:t>12</a:t>
            </a:fld>
            <a:endParaRPr lang="de-DE" dirty="0"/>
          </a:p>
        </p:txBody>
      </p:sp>
      <p:sp>
        <p:nvSpPr>
          <p:cNvPr id="4" name="Titel 3">
            <a:extLst>
              <a:ext uri="{FF2B5EF4-FFF2-40B4-BE49-F238E27FC236}">
                <a16:creationId xmlns:a16="http://schemas.microsoft.com/office/drawing/2014/main" id="{7C1A438C-2AC3-AAB7-3B6D-187116AB939E}"/>
              </a:ext>
            </a:extLst>
          </p:cNvPr>
          <p:cNvSpPr>
            <a:spLocks noGrp="1"/>
          </p:cNvSpPr>
          <p:nvPr>
            <p:ph type="title"/>
          </p:nvPr>
        </p:nvSpPr>
        <p:spPr/>
        <p:txBody>
          <a:bodyPr/>
          <a:lstStyle/>
          <a:p>
            <a:r>
              <a:rPr lang="de-DE" dirty="0"/>
              <a:t>Abschlussbotschaft</a:t>
            </a:r>
          </a:p>
        </p:txBody>
      </p:sp>
      <p:sp>
        <p:nvSpPr>
          <p:cNvPr id="9" name="Textplatzhalter 8">
            <a:extLst>
              <a:ext uri="{FF2B5EF4-FFF2-40B4-BE49-F238E27FC236}">
                <a16:creationId xmlns:a16="http://schemas.microsoft.com/office/drawing/2014/main" id="{7C8F508D-AB64-1A70-35B4-B36899132296}"/>
              </a:ext>
            </a:extLst>
          </p:cNvPr>
          <p:cNvSpPr>
            <a:spLocks noGrp="1"/>
          </p:cNvSpPr>
          <p:nvPr>
            <p:ph type="body" sz="quarter" idx="14"/>
          </p:nvPr>
        </p:nvSpPr>
        <p:spPr/>
        <p:txBody>
          <a:bodyPr/>
          <a:lstStyle/>
          <a:p>
            <a:endParaRPr lang="de-DE"/>
          </a:p>
        </p:txBody>
      </p:sp>
      <p:sp>
        <p:nvSpPr>
          <p:cNvPr id="10" name="Textplatzhalter 9">
            <a:extLst>
              <a:ext uri="{FF2B5EF4-FFF2-40B4-BE49-F238E27FC236}">
                <a16:creationId xmlns:a16="http://schemas.microsoft.com/office/drawing/2014/main" id="{4C37757F-6D69-2DE8-2790-A626711BC4B4}"/>
              </a:ext>
            </a:extLst>
          </p:cNvPr>
          <p:cNvSpPr>
            <a:spLocks noGrp="1"/>
          </p:cNvSpPr>
          <p:nvPr>
            <p:ph type="body" sz="quarter" idx="15"/>
          </p:nvPr>
        </p:nvSpPr>
        <p:spPr/>
        <p:txBody>
          <a:bodyPr/>
          <a:lstStyle/>
          <a:p>
            <a:endParaRPr lang="de-DE"/>
          </a:p>
        </p:txBody>
      </p:sp>
      <p:sp>
        <p:nvSpPr>
          <p:cNvPr id="11" name="Textplatzhalter 10">
            <a:extLst>
              <a:ext uri="{FF2B5EF4-FFF2-40B4-BE49-F238E27FC236}">
                <a16:creationId xmlns:a16="http://schemas.microsoft.com/office/drawing/2014/main" id="{14793A16-A156-FA03-C108-0065B83584D9}"/>
              </a:ext>
            </a:extLst>
          </p:cNvPr>
          <p:cNvSpPr>
            <a:spLocks noGrp="1"/>
          </p:cNvSpPr>
          <p:nvPr>
            <p:ph type="body" sz="quarter" idx="16"/>
          </p:nvPr>
        </p:nvSpPr>
        <p:spPr/>
        <p:txBody>
          <a:bodyPr/>
          <a:lstStyle/>
          <a:p>
            <a:endParaRPr lang="de-DE"/>
          </a:p>
        </p:txBody>
      </p:sp>
      <p:sp>
        <p:nvSpPr>
          <p:cNvPr id="12" name="Textplatzhalter 11">
            <a:extLst>
              <a:ext uri="{FF2B5EF4-FFF2-40B4-BE49-F238E27FC236}">
                <a16:creationId xmlns:a16="http://schemas.microsoft.com/office/drawing/2014/main" id="{B7C65C34-FF9E-CE84-3741-407DD7E481DA}"/>
              </a:ext>
            </a:extLst>
          </p:cNvPr>
          <p:cNvSpPr>
            <a:spLocks noGrp="1"/>
          </p:cNvSpPr>
          <p:nvPr>
            <p:ph type="body" sz="quarter" idx="17"/>
          </p:nvPr>
        </p:nvSpPr>
        <p:spPr/>
        <p:txBody>
          <a:bodyPr/>
          <a:lstStyle/>
          <a:p>
            <a:endParaRPr lang="de-DE"/>
          </a:p>
        </p:txBody>
      </p:sp>
      <p:sp>
        <p:nvSpPr>
          <p:cNvPr id="13" name="Textplatzhalter 12">
            <a:extLst>
              <a:ext uri="{FF2B5EF4-FFF2-40B4-BE49-F238E27FC236}">
                <a16:creationId xmlns:a16="http://schemas.microsoft.com/office/drawing/2014/main" id="{FA4D805B-3DF1-6AF2-2ABE-D8035C53DD41}"/>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21837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6DF5B54-3D21-9E2F-9A0A-9B493DAC5F6A}"/>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D9985A31-B788-63D5-106A-D1EC268108C7}"/>
              </a:ext>
            </a:extLst>
          </p:cNvPr>
          <p:cNvSpPr>
            <a:spLocks noGrp="1"/>
          </p:cNvSpPr>
          <p:nvPr>
            <p:ph type="sldNum" sz="quarter" idx="11"/>
          </p:nvPr>
        </p:nvSpPr>
        <p:spPr/>
        <p:txBody>
          <a:bodyPr/>
          <a:lstStyle/>
          <a:p>
            <a:fld id="{521AE3AC-DDCA-45D4-9B2A-A2DBEA872607}" type="slidenum">
              <a:rPr lang="de-DE" smtClean="0"/>
              <a:pPr/>
              <a:t>13</a:t>
            </a:fld>
            <a:endParaRPr lang="de-DE" dirty="0"/>
          </a:p>
        </p:txBody>
      </p:sp>
    </p:spTree>
    <p:extLst>
      <p:ext uri="{BB962C8B-B14F-4D97-AF65-F5344CB8AC3E}">
        <p14:creationId xmlns:p14="http://schemas.microsoft.com/office/powerpoint/2010/main" val="417967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2</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b="1" dirty="0"/>
              <a:t>Arbeitszeitgesetz – Schutz durch Grenzen</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351543" cy="4495434"/>
          </a:xfrm>
        </p:spPr>
        <p:txBody>
          <a:bodyPr/>
          <a:lstStyle/>
          <a:p>
            <a:pPr marL="457200" indent="-457200">
              <a:buFont typeface="Arial" panose="020B0604020202020204" pitchFamily="34" charset="0"/>
              <a:buChar char="•"/>
            </a:pPr>
            <a:r>
              <a:rPr lang="de-DE" sz="2800" dirty="0"/>
              <a:t>Leitgedanke: Das Arbeitszeitgesetz schützt vor Überlastung, Fehlern und Unfällen.</a:t>
            </a:r>
          </a:p>
          <a:p>
            <a:pPr marL="457200" indent="-457200">
              <a:buFont typeface="Arial" panose="020B0604020202020204" pitchFamily="34" charset="0"/>
              <a:buChar char="•"/>
            </a:pPr>
            <a:endParaRPr lang="de-DE" sz="2800" dirty="0"/>
          </a:p>
          <a:p>
            <a:pPr marL="457200" indent="-457200">
              <a:buFont typeface="Arial" panose="020B0604020202020204" pitchFamily="34" charset="0"/>
              <a:buChar char="•"/>
            </a:pPr>
            <a:r>
              <a:rPr lang="de-DE" sz="2800" dirty="0"/>
              <a:t>Einstiegsfrage: Warum gibt es überhaupt feste Arbeitszeitgrenzen?</a:t>
            </a:r>
          </a:p>
        </p:txBody>
      </p:sp>
      <p:pic>
        <p:nvPicPr>
          <p:cNvPr id="3" name="Grafik 2">
            <a:extLst>
              <a:ext uri="{FF2B5EF4-FFF2-40B4-BE49-F238E27FC236}">
                <a16:creationId xmlns:a16="http://schemas.microsoft.com/office/drawing/2014/main" id="{A1F12665-2575-46B2-A70A-08C5F129EF7A}"/>
              </a:ext>
            </a:extLst>
          </p:cNvPr>
          <p:cNvPicPr>
            <a:picLocks noChangeAspect="1"/>
          </p:cNvPicPr>
          <p:nvPr/>
        </p:nvPicPr>
        <p:blipFill>
          <a:blip r:embed="rId2"/>
          <a:stretch>
            <a:fillRect/>
          </a:stretch>
        </p:blipFill>
        <p:spPr>
          <a:xfrm>
            <a:off x="7282249" y="1592705"/>
            <a:ext cx="4538320" cy="3025546"/>
          </a:xfrm>
          <a:prstGeom prst="rect">
            <a:avLst/>
          </a:prstGeom>
        </p:spPr>
      </p:pic>
    </p:spTree>
    <p:extLst>
      <p:ext uri="{BB962C8B-B14F-4D97-AF65-F5344CB8AC3E}">
        <p14:creationId xmlns:p14="http://schemas.microsoft.com/office/powerpoint/2010/main" val="25824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3</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b="1" dirty="0"/>
              <a:t>Warum es das Gesetz gibt</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7232992" cy="4495434"/>
          </a:xfrm>
        </p:spPr>
        <p:txBody>
          <a:bodyPr/>
          <a:lstStyle/>
          <a:p>
            <a:pPr>
              <a:buFont typeface="Arial" panose="020B0604020202020204" pitchFamily="34" charset="0"/>
              <a:buChar char="•"/>
            </a:pPr>
            <a:r>
              <a:rPr lang="de-DE" sz="2800" dirty="0"/>
              <a:t>Gesundheitsschutz und Unfallvermeidung</a:t>
            </a:r>
          </a:p>
          <a:p>
            <a:pPr>
              <a:buFont typeface="Arial" panose="020B0604020202020204" pitchFamily="34" charset="0"/>
              <a:buChar char="•"/>
            </a:pPr>
            <a:r>
              <a:rPr lang="de-DE" sz="2800" dirty="0"/>
              <a:t>Geregelte Erholung und Planbarkeit</a:t>
            </a:r>
          </a:p>
          <a:p>
            <a:pPr>
              <a:buFont typeface="Arial" panose="020B0604020202020204" pitchFamily="34" charset="0"/>
              <a:buChar char="•"/>
            </a:pPr>
            <a:r>
              <a:rPr lang="de-DE" sz="2800" dirty="0"/>
              <a:t>Rechtssicherheit für alle Beteiligten</a:t>
            </a:r>
          </a:p>
          <a:p>
            <a:pPr>
              <a:buFont typeface="Arial" panose="020B0604020202020204" pitchFamily="34" charset="0"/>
              <a:buChar char="•"/>
            </a:pPr>
            <a:endParaRPr lang="de-DE" sz="2800" dirty="0"/>
          </a:p>
          <a:p>
            <a:pPr marL="0" indent="0">
              <a:buNone/>
            </a:pPr>
            <a:r>
              <a:rPr lang="de-DE" sz="2800" dirty="0"/>
              <a:t>Aber wann merkt man selbst, dass man überlastet ist?</a:t>
            </a:r>
          </a:p>
          <a:p>
            <a:pPr>
              <a:buFont typeface="Arial" panose="020B0604020202020204" pitchFamily="34" charset="0"/>
              <a:buChar char="•"/>
            </a:pPr>
            <a:endParaRPr lang="de-DE" dirty="0"/>
          </a:p>
        </p:txBody>
      </p:sp>
      <p:pic>
        <p:nvPicPr>
          <p:cNvPr id="3" name="Grafik 2">
            <a:extLst>
              <a:ext uri="{FF2B5EF4-FFF2-40B4-BE49-F238E27FC236}">
                <a16:creationId xmlns:a16="http://schemas.microsoft.com/office/drawing/2014/main" id="{FFDD8DBD-78AD-4658-8438-C17F0FDA98C4}"/>
              </a:ext>
            </a:extLst>
          </p:cNvPr>
          <p:cNvPicPr>
            <a:picLocks noChangeAspect="1"/>
          </p:cNvPicPr>
          <p:nvPr/>
        </p:nvPicPr>
        <p:blipFill>
          <a:blip r:embed="rId2"/>
          <a:stretch>
            <a:fillRect/>
          </a:stretch>
        </p:blipFill>
        <p:spPr>
          <a:xfrm>
            <a:off x="7759915" y="1227438"/>
            <a:ext cx="3912973" cy="3912973"/>
          </a:xfrm>
          <a:prstGeom prst="rect">
            <a:avLst/>
          </a:prstGeom>
        </p:spPr>
      </p:pic>
    </p:spTree>
    <p:extLst>
      <p:ext uri="{BB962C8B-B14F-4D97-AF65-F5344CB8AC3E}">
        <p14:creationId xmlns:p14="http://schemas.microsoft.com/office/powerpoint/2010/main" val="307410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4</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b="1" dirty="0"/>
              <a:t>Die wichtigsten Grenzen</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7101186" cy="4495434"/>
          </a:xfrm>
        </p:spPr>
        <p:txBody>
          <a:bodyPr/>
          <a:lstStyle/>
          <a:p>
            <a:pPr>
              <a:buFont typeface="Arial" panose="020B0604020202020204" pitchFamily="34" charset="0"/>
              <a:buChar char="•"/>
            </a:pPr>
            <a:r>
              <a:rPr lang="de-DE" sz="2800" dirty="0"/>
              <a:t>Max. 8 Std. täglich, ausnahmsweise 10 Std.</a:t>
            </a:r>
          </a:p>
          <a:p>
            <a:pPr>
              <a:buFont typeface="Arial" panose="020B0604020202020204" pitchFamily="34" charset="0"/>
              <a:buChar char="•"/>
            </a:pPr>
            <a:r>
              <a:rPr lang="de-DE" sz="2800" dirty="0"/>
              <a:t>Pausen: ab 6 Std. → 30 Min., ab 9 Std. → 45 Min.</a:t>
            </a:r>
          </a:p>
          <a:p>
            <a:pPr>
              <a:buFont typeface="Arial" panose="020B0604020202020204" pitchFamily="34" charset="0"/>
              <a:buChar char="•"/>
            </a:pPr>
            <a:r>
              <a:rPr lang="de-DE" sz="2800" dirty="0"/>
              <a:t>Ruhezeit: 11 Std. zwischen Arbeitsende und -beginn</a:t>
            </a:r>
          </a:p>
          <a:p>
            <a:pPr>
              <a:buFont typeface="Arial" panose="020B0604020202020204" pitchFamily="34" charset="0"/>
              <a:buChar char="•"/>
            </a:pPr>
            <a:r>
              <a:rPr lang="de-DE" sz="2800" dirty="0"/>
              <a:t>Woche: max. 48 Std., Durchschnitt über 6 Monate</a:t>
            </a:r>
          </a:p>
        </p:txBody>
      </p:sp>
      <p:pic>
        <p:nvPicPr>
          <p:cNvPr id="3" name="Grafik 2">
            <a:extLst>
              <a:ext uri="{FF2B5EF4-FFF2-40B4-BE49-F238E27FC236}">
                <a16:creationId xmlns:a16="http://schemas.microsoft.com/office/drawing/2014/main" id="{9C02AD0B-F79E-42A4-B57C-EAE29244DF0C}"/>
              </a:ext>
            </a:extLst>
          </p:cNvPr>
          <p:cNvPicPr>
            <a:picLocks noChangeAspect="1"/>
          </p:cNvPicPr>
          <p:nvPr/>
        </p:nvPicPr>
        <p:blipFill>
          <a:blip r:embed="rId2"/>
          <a:stretch>
            <a:fillRect/>
          </a:stretch>
        </p:blipFill>
        <p:spPr>
          <a:xfrm>
            <a:off x="7770751" y="1282013"/>
            <a:ext cx="4023155" cy="4023155"/>
          </a:xfrm>
          <a:prstGeom prst="rect">
            <a:avLst/>
          </a:prstGeom>
        </p:spPr>
      </p:pic>
    </p:spTree>
    <p:extLst>
      <p:ext uri="{BB962C8B-B14F-4D97-AF65-F5344CB8AC3E}">
        <p14:creationId xmlns:p14="http://schemas.microsoft.com/office/powerpoint/2010/main" val="266480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5</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Zwei Praxisfälle zum Mitdenken</a:t>
            </a:r>
            <a:endParaRPr lang="de-DE" sz="2800" b="1" dirty="0"/>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426454"/>
            <a:ext cx="10569316" cy="4495434"/>
          </a:xfrm>
        </p:spPr>
        <p:txBody>
          <a:bodyPr/>
          <a:lstStyle/>
          <a:p>
            <a:pPr marL="0" indent="0">
              <a:buNone/>
            </a:pPr>
            <a:r>
              <a:rPr lang="de-DE" sz="2800" dirty="0"/>
              <a:t>Fall 1: Die Pausenfalle</a:t>
            </a:r>
          </a:p>
          <a:p>
            <a:pPr>
              <a:buFont typeface="Arial" panose="020B0604020202020204" pitchFamily="34" charset="0"/>
              <a:buChar char="•"/>
            </a:pPr>
            <a:r>
              <a:rPr lang="de-DE" dirty="0"/>
              <a:t>Eine Mitarbeiterin arbeitet von 8 bis 14 Uhr durch, um früher Feierabend zu machen.</a:t>
            </a:r>
          </a:p>
          <a:p>
            <a:pPr>
              <a:buFont typeface="Arial" panose="020B0604020202020204" pitchFamily="34" charset="0"/>
              <a:buChar char="•"/>
            </a:pPr>
            <a:r>
              <a:rPr lang="de-DE" dirty="0"/>
              <a:t>Nicht erlaubt. Nach spätestens 6 Std. ist eine Pause vorgeschrieben – sie darf nicht ans Ende gelegt werden.</a:t>
            </a:r>
          </a:p>
          <a:p>
            <a:pPr marL="0" indent="0">
              <a:buNone/>
            </a:pPr>
            <a:r>
              <a:rPr lang="de-DE" sz="2800" dirty="0"/>
              <a:t>Fall 2: Die Überstundenkette</a:t>
            </a:r>
          </a:p>
          <a:p>
            <a:pPr>
              <a:buFont typeface="Arial" panose="020B0604020202020204" pitchFamily="34" charset="0"/>
              <a:buChar char="•"/>
            </a:pPr>
            <a:r>
              <a:rPr lang="de-DE" dirty="0"/>
              <a:t>In einer Projektphase arbeiten Beschäftigte mehrere Tage hintereinander 10 Stunden, um einen Auftrag rechtzeitig fertigzustellen.</a:t>
            </a:r>
          </a:p>
          <a:p>
            <a:pPr>
              <a:buFont typeface="Arial" panose="020B0604020202020204" pitchFamily="34" charset="0"/>
              <a:buChar char="•"/>
            </a:pPr>
            <a:r>
              <a:rPr lang="de-DE" dirty="0"/>
              <a:t>Nur vorübergehend erlaubt, wenn im 6-Monats-Durchschnitt 8 Std. nicht überschritten werden.</a:t>
            </a:r>
          </a:p>
          <a:p>
            <a:endParaRPr lang="de-DE" dirty="0"/>
          </a:p>
        </p:txBody>
      </p:sp>
    </p:spTree>
    <p:extLst>
      <p:ext uri="{BB962C8B-B14F-4D97-AF65-F5344CB8AC3E}">
        <p14:creationId xmlns:p14="http://schemas.microsoft.com/office/powerpoint/2010/main" val="401053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6</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Pausen und Erholung bewusst nutzen</a:t>
            </a:r>
            <a:endParaRPr lang="de-DE" sz="2800" b="1" dirty="0"/>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7232992" cy="4495434"/>
          </a:xfrm>
        </p:spPr>
        <p:txBody>
          <a:bodyPr/>
          <a:lstStyle/>
          <a:p>
            <a:pPr marL="457200" indent="-457200">
              <a:buFont typeface="Arial" panose="020B0604020202020204" pitchFamily="34" charset="0"/>
              <a:buChar char="•"/>
            </a:pPr>
            <a:r>
              <a:rPr lang="de-DE" sz="2800" dirty="0"/>
              <a:t>Pausen = Leistungsschutz, nicht Zeitverlust</a:t>
            </a:r>
          </a:p>
          <a:p>
            <a:pPr marL="457200" indent="-457200">
              <a:buFont typeface="Arial" panose="020B0604020202020204" pitchFamily="34" charset="0"/>
              <a:buChar char="•"/>
            </a:pPr>
            <a:r>
              <a:rPr lang="de-DE" sz="2800" dirty="0"/>
              <a:t>Kurze Unterbrechungen &lt; 15 Min. zählen nicht als Pause</a:t>
            </a:r>
          </a:p>
          <a:p>
            <a:pPr marL="457200" indent="-457200">
              <a:buFont typeface="Arial" panose="020B0604020202020204" pitchFamily="34" charset="0"/>
              <a:buChar char="•"/>
            </a:pPr>
            <a:r>
              <a:rPr lang="de-DE" sz="2800" dirty="0"/>
              <a:t>Wer Pausen streicht, gefährdet sich und andere</a:t>
            </a:r>
          </a:p>
          <a:p>
            <a:endParaRPr lang="de-DE" dirty="0"/>
          </a:p>
        </p:txBody>
      </p:sp>
      <p:pic>
        <p:nvPicPr>
          <p:cNvPr id="3" name="Grafik 2">
            <a:extLst>
              <a:ext uri="{FF2B5EF4-FFF2-40B4-BE49-F238E27FC236}">
                <a16:creationId xmlns:a16="http://schemas.microsoft.com/office/drawing/2014/main" id="{B6480E85-AB68-4CAF-B108-455E13ECA667}"/>
              </a:ext>
            </a:extLst>
          </p:cNvPr>
          <p:cNvPicPr>
            <a:picLocks noChangeAspect="1"/>
          </p:cNvPicPr>
          <p:nvPr/>
        </p:nvPicPr>
        <p:blipFill>
          <a:blip r:embed="rId2"/>
          <a:stretch>
            <a:fillRect/>
          </a:stretch>
        </p:blipFill>
        <p:spPr>
          <a:xfrm>
            <a:off x="7957623" y="1342768"/>
            <a:ext cx="3715265" cy="3715265"/>
          </a:xfrm>
          <a:prstGeom prst="rect">
            <a:avLst/>
          </a:prstGeom>
        </p:spPr>
      </p:pic>
    </p:spTree>
    <p:extLst>
      <p:ext uri="{BB962C8B-B14F-4D97-AF65-F5344CB8AC3E}">
        <p14:creationId xmlns:p14="http://schemas.microsoft.com/office/powerpoint/2010/main" val="348793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7</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Überstunden und Verantwortung</a:t>
            </a:r>
            <a:endParaRPr lang="de-DE" sz="2800" b="1" dirty="0"/>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211499" cy="4495434"/>
          </a:xfrm>
        </p:spPr>
        <p:txBody>
          <a:bodyPr/>
          <a:lstStyle/>
          <a:p>
            <a:pPr marL="457200" indent="-457200">
              <a:buFont typeface="Arial" panose="020B0604020202020204" pitchFamily="34" charset="0"/>
              <a:buChar char="•"/>
            </a:pPr>
            <a:r>
              <a:rPr lang="de-DE" sz="2800" dirty="0"/>
              <a:t>Überstunden nur bei dringendem Betriebsbedarf</a:t>
            </a:r>
          </a:p>
          <a:p>
            <a:pPr marL="457200" indent="-457200">
              <a:buFont typeface="Arial" panose="020B0604020202020204" pitchFamily="34" charset="0"/>
              <a:buChar char="•"/>
            </a:pPr>
            <a:r>
              <a:rPr lang="de-DE" sz="2800" dirty="0"/>
              <a:t>Arbeitgeber muss Ausgleich schaffen</a:t>
            </a:r>
          </a:p>
          <a:p>
            <a:pPr marL="457200" indent="-457200">
              <a:buFont typeface="Arial" panose="020B0604020202020204" pitchFamily="34" charset="0"/>
              <a:buChar char="•"/>
            </a:pPr>
            <a:r>
              <a:rPr lang="de-DE" sz="2800" dirty="0"/>
              <a:t>Beschäftigte dürfen Grenzen kennen und ansprechen</a:t>
            </a:r>
          </a:p>
          <a:p>
            <a:endParaRPr lang="de-DE" dirty="0"/>
          </a:p>
        </p:txBody>
      </p:sp>
      <p:pic>
        <p:nvPicPr>
          <p:cNvPr id="10" name="Grafik 9">
            <a:extLst>
              <a:ext uri="{FF2B5EF4-FFF2-40B4-BE49-F238E27FC236}">
                <a16:creationId xmlns:a16="http://schemas.microsoft.com/office/drawing/2014/main" id="{B805670C-E294-46BB-9E2A-D799A2FD279F}"/>
              </a:ext>
            </a:extLst>
          </p:cNvPr>
          <p:cNvPicPr>
            <a:picLocks noChangeAspect="1"/>
          </p:cNvPicPr>
          <p:nvPr/>
        </p:nvPicPr>
        <p:blipFill>
          <a:blip r:embed="rId2"/>
          <a:stretch>
            <a:fillRect/>
          </a:stretch>
        </p:blipFill>
        <p:spPr>
          <a:xfrm>
            <a:off x="7628110" y="1406611"/>
            <a:ext cx="4044778" cy="4044778"/>
          </a:xfrm>
          <a:prstGeom prst="rect">
            <a:avLst/>
          </a:prstGeom>
        </p:spPr>
      </p:pic>
    </p:spTree>
    <p:extLst>
      <p:ext uri="{BB962C8B-B14F-4D97-AF65-F5344CB8AC3E}">
        <p14:creationId xmlns:p14="http://schemas.microsoft.com/office/powerpoint/2010/main" val="414775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8</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Wer ist wofür verantwortlich?</a:t>
            </a:r>
            <a:endParaRPr lang="de-DE" sz="2800" b="1" dirty="0"/>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7232992" cy="4495434"/>
          </a:xfrm>
        </p:spPr>
        <p:txBody>
          <a:bodyPr/>
          <a:lstStyle/>
          <a:p>
            <a:pPr>
              <a:buFont typeface="Arial" panose="020B0604020202020204" pitchFamily="34" charset="0"/>
              <a:buChar char="•"/>
            </a:pPr>
            <a:r>
              <a:rPr lang="de-DE" sz="3200" b="1" dirty="0"/>
              <a:t>Arbeitgeber:</a:t>
            </a:r>
            <a:r>
              <a:rPr lang="de-DE" sz="3200" dirty="0"/>
              <a:t> Planung, Dokumentation, Kontrolle</a:t>
            </a:r>
          </a:p>
          <a:p>
            <a:pPr>
              <a:buFont typeface="Arial" panose="020B0604020202020204" pitchFamily="34" charset="0"/>
              <a:buChar char="•"/>
            </a:pPr>
            <a:r>
              <a:rPr lang="de-DE" sz="3200" b="1" dirty="0"/>
              <a:t>Beschäftigte:</a:t>
            </a:r>
            <a:r>
              <a:rPr lang="de-DE" sz="3200" dirty="0"/>
              <a:t> Einhaltung und ehrliche Zeiterfassung</a:t>
            </a:r>
          </a:p>
          <a:p>
            <a:pPr>
              <a:buFont typeface="Arial" panose="020B0604020202020204" pitchFamily="34" charset="0"/>
              <a:buChar char="•"/>
            </a:pPr>
            <a:r>
              <a:rPr lang="de-DE" sz="3200" b="1" dirty="0"/>
              <a:t>Führungskräfte:</a:t>
            </a:r>
            <a:r>
              <a:rPr lang="de-DE" sz="3200" dirty="0"/>
              <a:t> Vorbildfunktion</a:t>
            </a:r>
          </a:p>
          <a:p>
            <a:endParaRPr lang="de-DE" dirty="0"/>
          </a:p>
        </p:txBody>
      </p:sp>
      <p:pic>
        <p:nvPicPr>
          <p:cNvPr id="9" name="Grafik 8">
            <a:extLst>
              <a:ext uri="{FF2B5EF4-FFF2-40B4-BE49-F238E27FC236}">
                <a16:creationId xmlns:a16="http://schemas.microsoft.com/office/drawing/2014/main" id="{84367C21-5FD4-462B-B52D-1154691F8AE1}"/>
              </a:ext>
            </a:extLst>
          </p:cNvPr>
          <p:cNvPicPr>
            <a:picLocks noChangeAspect="1"/>
          </p:cNvPicPr>
          <p:nvPr/>
        </p:nvPicPr>
        <p:blipFill>
          <a:blip r:embed="rId2"/>
          <a:stretch>
            <a:fillRect/>
          </a:stretch>
        </p:blipFill>
        <p:spPr>
          <a:xfrm>
            <a:off x="7805221" y="1713470"/>
            <a:ext cx="3867667" cy="2578444"/>
          </a:xfrm>
          <a:prstGeom prst="rect">
            <a:avLst/>
          </a:prstGeom>
        </p:spPr>
      </p:pic>
    </p:spTree>
    <p:extLst>
      <p:ext uri="{BB962C8B-B14F-4D97-AF65-F5344CB8AC3E}">
        <p14:creationId xmlns:p14="http://schemas.microsoft.com/office/powerpoint/2010/main" val="294379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9</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Wer fällt nicht unter das Arbeitszeitgesetz?</a:t>
            </a:r>
            <a:endParaRPr lang="de-DE" sz="2800" b="1" dirty="0"/>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7232992" cy="4495434"/>
          </a:xfrm>
        </p:spPr>
        <p:txBody>
          <a:bodyPr/>
          <a:lstStyle/>
          <a:p>
            <a:pPr marL="457200" indent="-457200">
              <a:buFont typeface="Arial" panose="020B0604020202020204" pitchFamily="34" charset="0"/>
              <a:buChar char="•"/>
            </a:pPr>
            <a:r>
              <a:rPr lang="de-DE" sz="2800" dirty="0"/>
              <a:t>Leitende Angestellte</a:t>
            </a:r>
          </a:p>
          <a:p>
            <a:pPr marL="457200" indent="-457200">
              <a:buFont typeface="Arial" panose="020B0604020202020204" pitchFamily="34" charset="0"/>
              <a:buChar char="•"/>
            </a:pPr>
            <a:r>
              <a:rPr lang="de-DE" sz="2800" dirty="0"/>
              <a:t>Chefärzte</a:t>
            </a:r>
          </a:p>
          <a:p>
            <a:pPr marL="457200" indent="-457200">
              <a:buFont typeface="Arial" panose="020B0604020202020204" pitchFamily="34" charset="0"/>
              <a:buChar char="•"/>
            </a:pPr>
            <a:r>
              <a:rPr lang="de-DE" sz="2800" dirty="0"/>
              <a:t>Beamte</a:t>
            </a:r>
          </a:p>
          <a:p>
            <a:pPr marL="457200" indent="-457200">
              <a:buFont typeface="Arial" panose="020B0604020202020204" pitchFamily="34" charset="0"/>
              <a:buChar char="•"/>
            </a:pPr>
            <a:r>
              <a:rPr lang="de-DE" sz="2800" dirty="0"/>
              <a:t>Soldaten</a:t>
            </a:r>
          </a:p>
          <a:p>
            <a:pPr marL="457200" indent="-457200">
              <a:buFont typeface="Arial" panose="020B0604020202020204" pitchFamily="34" charset="0"/>
              <a:buChar char="•"/>
            </a:pPr>
            <a:r>
              <a:rPr lang="de-DE" sz="2800" dirty="0"/>
              <a:t>Richter</a:t>
            </a:r>
          </a:p>
          <a:p>
            <a:pPr marL="457200" indent="-457200">
              <a:buFont typeface="Arial" panose="020B0604020202020204" pitchFamily="34" charset="0"/>
              <a:buChar char="•"/>
            </a:pPr>
            <a:r>
              <a:rPr lang="de-DE" sz="2800" dirty="0"/>
              <a:t>Minderjährige (hier gilt das strengere Jugendarbeitsschutzgesetz)</a:t>
            </a:r>
          </a:p>
          <a:p>
            <a:endParaRPr lang="de-DE" dirty="0"/>
          </a:p>
        </p:txBody>
      </p:sp>
      <p:pic>
        <p:nvPicPr>
          <p:cNvPr id="3" name="Grafik 2">
            <a:extLst>
              <a:ext uri="{FF2B5EF4-FFF2-40B4-BE49-F238E27FC236}">
                <a16:creationId xmlns:a16="http://schemas.microsoft.com/office/drawing/2014/main" id="{E554707E-3286-483D-9BFB-A9A68DA29573}"/>
              </a:ext>
            </a:extLst>
          </p:cNvPr>
          <p:cNvPicPr>
            <a:picLocks noChangeAspect="1"/>
          </p:cNvPicPr>
          <p:nvPr/>
        </p:nvPicPr>
        <p:blipFill>
          <a:blip r:embed="rId2"/>
          <a:stretch>
            <a:fillRect/>
          </a:stretch>
        </p:blipFill>
        <p:spPr>
          <a:xfrm>
            <a:off x="7271823" y="1309816"/>
            <a:ext cx="4401065" cy="4401065"/>
          </a:xfrm>
          <a:prstGeom prst="rect">
            <a:avLst/>
          </a:prstGeom>
        </p:spPr>
      </p:pic>
    </p:spTree>
    <p:extLst>
      <p:ext uri="{BB962C8B-B14F-4D97-AF65-F5344CB8AC3E}">
        <p14:creationId xmlns:p14="http://schemas.microsoft.com/office/powerpoint/2010/main" val="18363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A98C29-184F-4581-BF23-E8C72B452FD7}">
  <ds:schemaRefs>
    <ds:schemaRef ds:uri="http://schemas.microsoft.com/sharepoint/v3/contenttype/forms"/>
  </ds:schemaRefs>
</ds:datastoreItem>
</file>

<file path=customXml/itemProps3.xml><?xml version="1.0" encoding="utf-8"?>
<ds:datastoreItem xmlns:ds="http://schemas.openxmlformats.org/officeDocument/2006/customXml" ds:itemID="{09CB2B41-5664-4C59-9600-B8E994170EF9}">
  <ds:schemaRefs>
    <ds:schemaRef ds:uri="http://schemas.microsoft.com/office/infopath/2007/PartnerControls"/>
    <ds:schemaRef ds:uri="http://schemas.microsoft.com/office/2006/documentManagement/types"/>
    <ds:schemaRef ds:uri="http://purl.org/dc/elements/1.1/"/>
    <ds:schemaRef ds:uri="http://www.w3.org/XML/1998/namespace"/>
    <ds:schemaRef ds:uri="f5f3c0c8-cb47-4a26-91a1-a44bb4539247"/>
    <ds:schemaRef ds:uri="http://purl.org/dc/terms/"/>
    <ds:schemaRef ds:uri="http://schemas.openxmlformats.org/package/2006/metadata/core-properties"/>
    <ds:schemaRef ds:uri="bbb3f655-f267-4a84-b742-532fbc77d0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230213_Unterweisungsmaster</Template>
  <TotalTime>0</TotalTime>
  <Words>333</Words>
  <Application>Microsoft Office PowerPoint</Application>
  <PresentationFormat>Breitbild</PresentationFormat>
  <Paragraphs>63</Paragraphs>
  <Slides>13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Calibri</vt:lpstr>
      <vt:lpstr>Courier New</vt:lpstr>
      <vt:lpstr>Symbol</vt:lpstr>
      <vt:lpstr>Wingdings</vt:lpstr>
      <vt:lpstr>TeachToProtect Unterweisung</vt:lpstr>
      <vt:lpstr>Arbeitszeitgesetz</vt:lpstr>
      <vt:lpstr>Arbeitszeitgesetz – Schutz durch Grenzen</vt:lpstr>
      <vt:lpstr>Warum es das Gesetz gibt</vt:lpstr>
      <vt:lpstr>Die wichtigsten Grenzen</vt:lpstr>
      <vt:lpstr>Zwei Praxisfälle zum Mitdenken</vt:lpstr>
      <vt:lpstr>Pausen und Erholung bewusst nutzen</vt:lpstr>
      <vt:lpstr>Überstunden und Verantwortung</vt:lpstr>
      <vt:lpstr>Wer ist wofür verantwortlich?</vt:lpstr>
      <vt:lpstr>Wer fällt nicht unter das Arbeitszeitgesetz?</vt:lpstr>
      <vt:lpstr>Folgen von Verstößen</vt:lpstr>
      <vt:lpstr>Fazit &amp; Selbstreflexion</vt:lpstr>
      <vt:lpstr>Abschlussbotschaft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Unterweisung für neue Mitarbeitende (Erstunterweisung)</dc:title>
  <dc:creator>werner</dc:creator>
  <cp:lastModifiedBy>web</cp:lastModifiedBy>
  <cp:revision>48</cp:revision>
  <dcterms:created xsi:type="dcterms:W3CDTF">2023-02-14T12:25:38Z</dcterms:created>
  <dcterms:modified xsi:type="dcterms:W3CDTF">2025-10-20T16:34:29Z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