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6" r:id="rId4"/>
  </p:sldMasterIdLst>
  <p:notesMasterIdLst>
    <p:notesMasterId r:id="rId24"/>
  </p:notesMasterIdLst>
  <p:handoutMasterIdLst>
    <p:handoutMasterId r:id="rId25"/>
  </p:handoutMasterIdLst>
  <p:sldIdLst>
    <p:sldId id="283" r:id="rId5"/>
    <p:sldId id="284" r:id="rId6"/>
    <p:sldId id="290" r:id="rId7"/>
    <p:sldId id="431" r:id="rId8"/>
    <p:sldId id="432" r:id="rId9"/>
    <p:sldId id="292" r:id="rId10"/>
    <p:sldId id="433" r:id="rId11"/>
    <p:sldId id="434" r:id="rId12"/>
    <p:sldId id="295" r:id="rId13"/>
    <p:sldId id="435" r:id="rId14"/>
    <p:sldId id="436" r:id="rId15"/>
    <p:sldId id="299" r:id="rId16"/>
    <p:sldId id="437" r:id="rId17"/>
    <p:sldId id="438" r:id="rId18"/>
    <p:sldId id="430" r:id="rId19"/>
    <p:sldId id="439" r:id="rId20"/>
    <p:sldId id="440" r:id="rId21"/>
    <p:sldId id="418" r:id="rId22"/>
    <p:sldId id="419" r:id="rId23"/>
  </p:sldIdLst>
  <p:sldSz cx="12192000" cy="6858000"/>
  <p:notesSz cx="6794500" cy="9931400"/>
  <p:custDataLst>
    <p:tags r:id="rId2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C6F867-6DB0-4CC8-B8DA-29F9823A5F1E}" v="1" dt="2023-06-07T10:40:55.79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54000" autoAdjust="0"/>
  </p:normalViewPr>
  <p:slideViewPr>
    <p:cSldViewPr snapToGrid="0" snapToObjects="1" showGuides="1">
      <p:cViewPr varScale="1">
        <p:scale>
          <a:sx n="114" d="100"/>
          <a:sy n="114" d="100"/>
        </p:scale>
        <p:origin x="696" y="84"/>
      </p:cViewPr>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25.07.2025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25.07.2025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174311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4060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8877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37358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08322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0846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2378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17754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59544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485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5154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37125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54657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290028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152310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dirty="0"/>
              <a:t>Mastertitelformat bearbeiten</a:t>
            </a:r>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11646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12314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93595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45506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282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marL="342900" indent="-342900">
              <a:buFont typeface="Arial" panose="020B0604020202020204" pitchFamily="34" charset="0"/>
              <a:buChar char="•"/>
              <a:defRPr>
                <a:latin typeface="Calibri" panose="020F0502020204030204" pitchFamily="34" charset="0"/>
              </a:defRPr>
            </a:lvl2pPr>
            <a:lvl3pPr marL="702900" indent="-342900">
              <a:buFont typeface="Courier New" panose="02070309020205020404" pitchFamily="49" charset="0"/>
              <a:buChar char="o"/>
              <a:defRPr>
                <a:latin typeface="Calibri" panose="020F0502020204030204" pitchFamily="34" charset="0"/>
              </a:defRPr>
            </a:lvl3pPr>
            <a:lvl4pPr>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3100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38288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1396210884"/>
      </p:ext>
    </p:extLst>
  </p:cSld>
  <p:clrMap bg1="lt1" tx1="dk1" bg2="lt2" tx2="dk2" accent1="accent1" accent2="accent2" accent3="accent3" accent4="accent4" accent5="accent5" accent6="accent6" hlink="hlink" folHlink="folHlink"/>
  <p:sldLayoutIdLst>
    <p:sldLayoutId id="2147483862" r:id="rId1"/>
    <p:sldLayoutId id="2147483857" r:id="rId2"/>
    <p:sldLayoutId id="2147483861" r:id="rId3"/>
    <p:sldLayoutId id="2147483864" r:id="rId4"/>
    <p:sldLayoutId id="2147483873" r:id="rId5"/>
    <p:sldLayoutId id="2147483875" r:id="rId6"/>
    <p:sldLayoutId id="2147483838" r:id="rId7"/>
    <p:sldLayoutId id="2147483839" r:id="rId8"/>
    <p:sldLayoutId id="2147483859" r:id="rId9"/>
    <p:sldLayoutId id="2147483841" r:id="rId10"/>
    <p:sldLayoutId id="2147483842" r:id="rId11"/>
    <p:sldLayoutId id="2147483844" r:id="rId12"/>
    <p:sldLayoutId id="2147483845" r:id="rId13"/>
    <p:sldLayoutId id="2147483870" r:id="rId14"/>
    <p:sldLayoutId id="2147483863" r:id="rId15"/>
    <p:sldLayoutId id="2147483869" r:id="rId16"/>
    <p:sldLayoutId id="2147483852" r:id="rId17"/>
    <p:sldLayoutId id="2147483872" r:id="rId18"/>
    <p:sldLayoutId id="2147483871" r:id="rId19"/>
    <p:sldLayoutId id="2147483865" r:id="rId20"/>
    <p:sldLayoutId id="2147483858" r:id="rId21"/>
    <p:sldLayoutId id="214748387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userDrawn="1">
          <p15:clr>
            <a:srgbClr val="F26B43"/>
          </p15:clr>
        </p15:guide>
        <p15:guide id="2" pos="325" userDrawn="1">
          <p15:clr>
            <a:srgbClr val="F26B43"/>
          </p15:clr>
        </p15:guide>
        <p15:guide id="3" pos="7353" userDrawn="1">
          <p15:clr>
            <a:srgbClr val="F26B43"/>
          </p15:clr>
        </p15:guide>
        <p15:guide id="11" orient="horz" pos="1003" userDrawn="1">
          <p15:clr>
            <a:srgbClr val="F26B43"/>
          </p15:clr>
        </p15:guide>
        <p15:guide id="16" orient="horz" pos="3838" userDrawn="1">
          <p15:clr>
            <a:srgbClr val="F26B43"/>
          </p15:clr>
        </p15:guide>
        <p15:guide id="18" pos="38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a:extLst>
              <a:ext uri="{FF2B5EF4-FFF2-40B4-BE49-F238E27FC236}">
                <a16:creationId xmlns:a16="http://schemas.microsoft.com/office/drawing/2014/main" id="{76CC98E9-B15A-07EB-FD76-4BF641D1755C}"/>
              </a:ext>
            </a:extLst>
          </p:cNvPr>
          <p:cNvPicPr>
            <a:picLocks noGrp="1" noChangeAspect="1"/>
          </p:cNvPicPr>
          <p:nvPr>
            <p:ph type="pic" sz="quarter" idx="23"/>
          </p:nvPr>
        </p:nvPicPr>
        <p:blipFill>
          <a:blip r:embed="rId2"/>
          <a:stretch>
            <a:fillRect/>
          </a:stretch>
        </p:blipFill>
        <p:spPr>
          <a:xfrm>
            <a:off x="4955792" y="1607435"/>
            <a:ext cx="7236207" cy="4812077"/>
          </a:xfrm>
        </p:spPr>
      </p:pic>
      <p:sp>
        <p:nvSpPr>
          <p:cNvPr id="2" name="Titel 1">
            <a:extLst>
              <a:ext uri="{FF2B5EF4-FFF2-40B4-BE49-F238E27FC236}">
                <a16:creationId xmlns:a16="http://schemas.microsoft.com/office/drawing/2014/main" id="{ACDEB69D-B67C-CB5E-3499-B4F8AA2512CB}"/>
              </a:ext>
            </a:extLst>
          </p:cNvPr>
          <p:cNvSpPr>
            <a:spLocks noGrp="1"/>
          </p:cNvSpPr>
          <p:nvPr>
            <p:ph type="title"/>
          </p:nvPr>
        </p:nvSpPr>
        <p:spPr/>
        <p:txBody>
          <a:bodyPr/>
          <a:lstStyle/>
          <a:p>
            <a:r>
              <a:rPr lang="de-DE" dirty="0"/>
              <a:t>Fuhrpark und </a:t>
            </a:r>
            <a:r>
              <a:rPr lang="de-DE" dirty="0" err="1"/>
              <a:t>Aussendienst</a:t>
            </a:r>
            <a:endParaRPr lang="de-DE" dirty="0"/>
          </a:p>
        </p:txBody>
      </p:sp>
      <p:sp>
        <p:nvSpPr>
          <p:cNvPr id="3" name="Textplatzhalter 2">
            <a:extLst>
              <a:ext uri="{FF2B5EF4-FFF2-40B4-BE49-F238E27FC236}">
                <a16:creationId xmlns:a16="http://schemas.microsoft.com/office/drawing/2014/main" id="{5CF8A4CF-9E6B-5F48-BD94-108DB7700393}"/>
              </a:ext>
            </a:extLst>
          </p:cNvPr>
          <p:cNvSpPr>
            <a:spLocks noGrp="1"/>
          </p:cNvSpPr>
          <p:nvPr>
            <p:ph type="body" sz="quarter" idx="24"/>
          </p:nvPr>
        </p:nvSpPr>
        <p:spPr/>
        <p:txBody>
          <a:bodyPr/>
          <a:lstStyle/>
          <a:p>
            <a:r>
              <a:rPr lang="de-DE" dirty="0" err="1"/>
              <a:t>Referent:in</a:t>
            </a:r>
            <a:r>
              <a:rPr lang="de-DE" dirty="0"/>
              <a:t>, Ort</a:t>
            </a:r>
          </a:p>
          <a:p>
            <a:pPr>
              <a:buNone/>
            </a:pPr>
            <a:endParaRPr lang="de-DE" dirty="0"/>
          </a:p>
        </p:txBody>
      </p:sp>
      <p:sp>
        <p:nvSpPr>
          <p:cNvPr id="12" name="Textfeld 11">
            <a:extLst>
              <a:ext uri="{FF2B5EF4-FFF2-40B4-BE49-F238E27FC236}">
                <a16:creationId xmlns:a16="http://schemas.microsoft.com/office/drawing/2014/main" id="{9A5F4EEF-6C68-85B4-135C-6E306091E0AD}"/>
              </a:ext>
            </a:extLst>
          </p:cNvPr>
          <p:cNvSpPr txBox="1"/>
          <p:nvPr/>
        </p:nvSpPr>
        <p:spPr bwMode="gray">
          <a:xfrm>
            <a:off x="6102928" y="5641302"/>
            <a:ext cx="3769112"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rgbClr val="5F5F5F"/>
                </a:solidFill>
              </a:rPr>
              <a:t> </a:t>
            </a:r>
            <a:r>
              <a:rPr lang="de-DE" sz="1200" dirty="0">
                <a:solidFill>
                  <a:schemeClr val="bg1"/>
                </a:solidFill>
              </a:rPr>
              <a:t>© Bernd Leitner - stock.adobe.com</a:t>
            </a:r>
            <a:endParaRPr lang="de-DE" sz="1200" i="0" u="none" baseline="0" dirty="0">
              <a:solidFill>
                <a:schemeClr val="bg1"/>
              </a:solidFill>
            </a:endParaRPr>
          </a:p>
        </p:txBody>
      </p:sp>
    </p:spTree>
    <p:extLst>
      <p:ext uri="{BB962C8B-B14F-4D97-AF65-F5344CB8AC3E}">
        <p14:creationId xmlns:p14="http://schemas.microsoft.com/office/powerpoint/2010/main" val="356221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10</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Ankunft und Ersteinschätzung</a:t>
            </a:r>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592704"/>
            <a:ext cx="7175327" cy="4495434"/>
          </a:xfrm>
        </p:spPr>
        <p:txBody>
          <a:bodyPr/>
          <a:lstStyle/>
          <a:p>
            <a:pPr>
              <a:buFont typeface="Arial" panose="020B0604020202020204" pitchFamily="34" charset="0"/>
              <a:buChar char="•"/>
            </a:pPr>
            <a:r>
              <a:rPr lang="de-DE" dirty="0"/>
              <a:t>Melde dich beim Ansprechpartner</a:t>
            </a:r>
          </a:p>
          <a:p>
            <a:pPr>
              <a:buFont typeface="Arial" panose="020B0604020202020204" pitchFamily="34" charset="0"/>
              <a:buChar char="•"/>
            </a:pPr>
            <a:r>
              <a:rPr lang="de-DE" dirty="0"/>
              <a:t>Zugang und Arbeitsbereich prüfen</a:t>
            </a:r>
          </a:p>
          <a:p>
            <a:pPr>
              <a:buFont typeface="Arial" panose="020B0604020202020204" pitchFamily="34" charset="0"/>
              <a:buChar char="•"/>
            </a:pPr>
            <a:r>
              <a:rPr lang="de-DE" dirty="0"/>
              <a:t>Gibt es Gefährdungen (Chemikalien, Maschinen, Tiere)?</a:t>
            </a:r>
          </a:p>
          <a:p>
            <a:pPr>
              <a:buFont typeface="Arial" panose="020B0604020202020204" pitchFamily="34" charset="0"/>
              <a:buChar char="•"/>
            </a:pPr>
            <a:r>
              <a:rPr lang="de-DE" dirty="0"/>
              <a:t>Hygiene- oder Infektionsschutz beachten</a:t>
            </a:r>
          </a:p>
          <a:p>
            <a:pPr>
              <a:buFont typeface="Arial" panose="020B0604020202020204" pitchFamily="34" charset="0"/>
              <a:buChar char="•"/>
            </a:pPr>
            <a:r>
              <a:rPr lang="de-DE" dirty="0"/>
              <a:t>PSA korrekt anlegen und nutzen</a:t>
            </a:r>
          </a:p>
          <a:p>
            <a:pPr>
              <a:buFont typeface="Arial" panose="020B0604020202020204" pitchFamily="34" charset="0"/>
              <a:buChar char="•"/>
            </a:pPr>
            <a:r>
              <a:rPr lang="de-DE" dirty="0"/>
              <a:t>Nur bei sicherem Umfeld mit der Arbeit beginnen</a:t>
            </a:r>
          </a:p>
          <a:p>
            <a:pPr>
              <a:buFont typeface="Arial" panose="020B0604020202020204" pitchFamily="34" charset="0"/>
              <a:buChar char="•"/>
            </a:pPr>
            <a:endParaRPr lang="de-DE" dirty="0"/>
          </a:p>
        </p:txBody>
      </p:sp>
      <p:pic>
        <p:nvPicPr>
          <p:cNvPr id="3" name="Grafik 2">
            <a:extLst>
              <a:ext uri="{FF2B5EF4-FFF2-40B4-BE49-F238E27FC236}">
                <a16:creationId xmlns:a16="http://schemas.microsoft.com/office/drawing/2014/main" id="{B8C40557-CF96-47A7-83A7-BD870BABB6F6}"/>
              </a:ext>
            </a:extLst>
          </p:cNvPr>
          <p:cNvPicPr>
            <a:picLocks noChangeAspect="1"/>
          </p:cNvPicPr>
          <p:nvPr/>
        </p:nvPicPr>
        <p:blipFill rotWithShape="1">
          <a:blip r:embed="rId2"/>
          <a:srcRect l="39188" r="7028"/>
          <a:stretch/>
        </p:blipFill>
        <p:spPr>
          <a:xfrm>
            <a:off x="8559114" y="1395983"/>
            <a:ext cx="3113774" cy="3861549"/>
          </a:xfrm>
          <a:prstGeom prst="rect">
            <a:avLst/>
          </a:prstGeom>
        </p:spPr>
      </p:pic>
    </p:spTree>
    <p:extLst>
      <p:ext uri="{BB962C8B-B14F-4D97-AF65-F5344CB8AC3E}">
        <p14:creationId xmlns:p14="http://schemas.microsoft.com/office/powerpoint/2010/main" val="4047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11</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Abschluss und Rückmeldung</a:t>
            </a:r>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592704"/>
            <a:ext cx="8105221" cy="4495434"/>
          </a:xfrm>
        </p:spPr>
        <p:txBody>
          <a:bodyPr/>
          <a:lstStyle/>
          <a:p>
            <a:pPr>
              <a:buFont typeface="Arial" panose="020B0604020202020204" pitchFamily="34" charset="0"/>
              <a:buChar char="•"/>
            </a:pPr>
            <a:r>
              <a:rPr lang="de-DE" dirty="0"/>
              <a:t>Arbeit beenden, Material sichern</a:t>
            </a:r>
          </a:p>
          <a:p>
            <a:pPr>
              <a:buFont typeface="Arial" panose="020B0604020202020204" pitchFamily="34" charset="0"/>
              <a:buChar char="•"/>
            </a:pPr>
            <a:r>
              <a:rPr lang="de-DE" dirty="0"/>
              <a:t>Auffälligkeiten oder Schäden dokumentieren</a:t>
            </a:r>
          </a:p>
          <a:p>
            <a:pPr>
              <a:buFont typeface="Arial" panose="020B0604020202020204" pitchFamily="34" charset="0"/>
              <a:buChar char="•"/>
            </a:pPr>
            <a:r>
              <a:rPr lang="de-DE" dirty="0"/>
              <a:t>Rückmeldung im Betrieb geben</a:t>
            </a:r>
          </a:p>
          <a:p>
            <a:pPr>
              <a:buFont typeface="Arial" panose="020B0604020202020204" pitchFamily="34" charset="0"/>
              <a:buChar char="•"/>
            </a:pPr>
            <a:r>
              <a:rPr lang="de-DE" dirty="0"/>
              <a:t>Hinweise für Folgeeinsätze weitergeben</a:t>
            </a:r>
          </a:p>
          <a:p>
            <a:pPr>
              <a:buFont typeface="Arial" panose="020B0604020202020204" pitchFamily="34" charset="0"/>
              <a:buChar char="•"/>
            </a:pPr>
            <a:r>
              <a:rPr lang="de-DE" dirty="0"/>
              <a:t>Fahrzeug nach Einsatz prüfen</a:t>
            </a:r>
          </a:p>
          <a:p>
            <a:pPr>
              <a:buFont typeface="Arial" panose="020B0604020202020204" pitchFamily="34" charset="0"/>
              <a:buChar char="•"/>
            </a:pPr>
            <a:r>
              <a:rPr lang="de-DE" dirty="0"/>
              <a:t>Rückfahrt sicher planen – kein Zeitdruck</a:t>
            </a:r>
          </a:p>
          <a:p>
            <a:pPr>
              <a:buFont typeface="Arial" panose="020B0604020202020204" pitchFamily="34" charset="0"/>
              <a:buChar char="•"/>
            </a:pPr>
            <a:endParaRPr lang="de-DE" dirty="0"/>
          </a:p>
        </p:txBody>
      </p:sp>
      <p:pic>
        <p:nvPicPr>
          <p:cNvPr id="3" name="Grafik 2">
            <a:extLst>
              <a:ext uri="{FF2B5EF4-FFF2-40B4-BE49-F238E27FC236}">
                <a16:creationId xmlns:a16="http://schemas.microsoft.com/office/drawing/2014/main" id="{516D52D4-99CD-458E-A96B-E3D5430E0051}"/>
              </a:ext>
            </a:extLst>
          </p:cNvPr>
          <p:cNvPicPr>
            <a:picLocks noChangeAspect="1"/>
          </p:cNvPicPr>
          <p:nvPr/>
        </p:nvPicPr>
        <p:blipFill rotWithShape="1">
          <a:blip r:embed="rId2"/>
          <a:srcRect l="13238" r="15140"/>
          <a:stretch/>
        </p:blipFill>
        <p:spPr>
          <a:xfrm>
            <a:off x="7703819" y="1395984"/>
            <a:ext cx="3870344" cy="3604384"/>
          </a:xfrm>
          <a:prstGeom prst="rect">
            <a:avLst/>
          </a:prstGeom>
        </p:spPr>
      </p:pic>
    </p:spTree>
    <p:extLst>
      <p:ext uri="{BB962C8B-B14F-4D97-AF65-F5344CB8AC3E}">
        <p14:creationId xmlns:p14="http://schemas.microsoft.com/office/powerpoint/2010/main" val="426815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DA65BDA-E058-D00E-2EFC-4B335C3CAFE7}"/>
              </a:ext>
            </a:extLst>
          </p:cNvPr>
          <p:cNvSpPr>
            <a:spLocks noGrp="1"/>
          </p:cNvSpPr>
          <p:nvPr>
            <p:ph type="title"/>
          </p:nvPr>
        </p:nvSpPr>
        <p:spPr/>
        <p:txBody>
          <a:bodyPr/>
          <a:lstStyle/>
          <a:p>
            <a:r>
              <a:rPr lang="de-DE" dirty="0"/>
              <a:t>was tun im </a:t>
            </a:r>
            <a:r>
              <a:rPr lang="de-DE" dirty="0" err="1"/>
              <a:t>notfall</a:t>
            </a:r>
            <a:r>
              <a:rPr lang="de-DE" dirty="0"/>
              <a:t>?</a:t>
            </a:r>
          </a:p>
        </p:txBody>
      </p:sp>
      <p:sp>
        <p:nvSpPr>
          <p:cNvPr id="8" name="Textplatzhalter 7">
            <a:extLst>
              <a:ext uri="{FF2B5EF4-FFF2-40B4-BE49-F238E27FC236}">
                <a16:creationId xmlns:a16="http://schemas.microsoft.com/office/drawing/2014/main" id="{31990639-7123-7EE8-9303-E1D60E1DCF57}"/>
              </a:ext>
            </a:extLst>
          </p:cNvPr>
          <p:cNvSpPr>
            <a:spLocks noGrp="1"/>
          </p:cNvSpPr>
          <p:nvPr>
            <p:ph type="body" sz="quarter" idx="18"/>
          </p:nvPr>
        </p:nvSpPr>
        <p:spPr/>
        <p:txBody>
          <a:bodyPr/>
          <a:lstStyle/>
          <a:p>
            <a:r>
              <a:rPr lang="de-DE" dirty="0"/>
              <a:t>04</a:t>
            </a:r>
          </a:p>
        </p:txBody>
      </p:sp>
      <p:sp>
        <p:nvSpPr>
          <p:cNvPr id="4" name="Fußzeilenplatzhalter 3">
            <a:extLst>
              <a:ext uri="{FF2B5EF4-FFF2-40B4-BE49-F238E27FC236}">
                <a16:creationId xmlns:a16="http://schemas.microsoft.com/office/drawing/2014/main" id="{55F10913-A349-B7B4-FC22-F25267FF9CC6}"/>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507B8F34-D6B2-3DC2-9112-4BD0733413D0}"/>
              </a:ext>
            </a:extLst>
          </p:cNvPr>
          <p:cNvSpPr>
            <a:spLocks noGrp="1"/>
          </p:cNvSpPr>
          <p:nvPr>
            <p:ph type="sldNum" sz="quarter" idx="16"/>
          </p:nvPr>
        </p:nvSpPr>
        <p:spPr/>
        <p:txBody>
          <a:bodyPr/>
          <a:lstStyle/>
          <a:p>
            <a:fld id="{521AE3AC-DDCA-45D4-9B2A-A2DBEA872607}" type="slidenum">
              <a:rPr lang="de-DE" smtClean="0"/>
              <a:pPr/>
              <a:t>12</a:t>
            </a:fld>
            <a:endParaRPr lang="de-DE" dirty="0"/>
          </a:p>
        </p:txBody>
      </p:sp>
    </p:spTree>
    <p:extLst>
      <p:ext uri="{BB962C8B-B14F-4D97-AF65-F5344CB8AC3E}">
        <p14:creationId xmlns:p14="http://schemas.microsoft.com/office/powerpoint/2010/main" val="256366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13</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Richtig handeln bei Unfall oder Panne</a:t>
            </a:r>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592704"/>
            <a:ext cx="8105221" cy="4495434"/>
          </a:xfrm>
        </p:spPr>
        <p:txBody>
          <a:bodyPr/>
          <a:lstStyle/>
          <a:p>
            <a:pPr>
              <a:buFont typeface="Arial" panose="020B0604020202020204" pitchFamily="34" charset="0"/>
              <a:buChar char="•"/>
            </a:pPr>
            <a:r>
              <a:rPr lang="de-DE" dirty="0"/>
              <a:t>Unfallstelle sichern, Warnblinkanlage, Warndreieck</a:t>
            </a:r>
          </a:p>
          <a:p>
            <a:pPr>
              <a:buFont typeface="Arial" panose="020B0604020202020204" pitchFamily="34" charset="0"/>
              <a:buChar char="•"/>
            </a:pPr>
            <a:r>
              <a:rPr lang="de-DE" dirty="0"/>
              <a:t>Erste Hilfe leisten, Notruf absetzen</a:t>
            </a:r>
          </a:p>
          <a:p>
            <a:pPr>
              <a:buFont typeface="Arial" panose="020B0604020202020204" pitchFamily="34" charset="0"/>
              <a:buChar char="•"/>
            </a:pPr>
            <a:r>
              <a:rPr lang="de-DE" dirty="0"/>
              <a:t>Nur wenn möglich: Weiterfahrt nach Freigabe</a:t>
            </a:r>
          </a:p>
          <a:p>
            <a:pPr>
              <a:buFont typeface="Arial" panose="020B0604020202020204" pitchFamily="34" charset="0"/>
              <a:buChar char="•"/>
            </a:pPr>
            <a:r>
              <a:rPr lang="de-DE" dirty="0"/>
              <a:t>Panne? Fahrzeug sicher abstellen, Hilfe rufen</a:t>
            </a:r>
          </a:p>
          <a:p>
            <a:pPr>
              <a:buFont typeface="Arial" panose="020B0604020202020204" pitchFamily="34" charset="0"/>
              <a:buChar char="•"/>
            </a:pPr>
            <a:r>
              <a:rPr lang="de-DE" dirty="0"/>
              <a:t>Eigenschutz immer beachten</a:t>
            </a:r>
          </a:p>
          <a:p>
            <a:pPr>
              <a:buFont typeface="Arial" panose="020B0604020202020204" pitchFamily="34" charset="0"/>
              <a:buChar char="•"/>
            </a:pPr>
            <a:r>
              <a:rPr lang="de-DE" dirty="0"/>
              <a:t>Ruhe bewahren, Meldekette einhalten</a:t>
            </a:r>
          </a:p>
          <a:p>
            <a:pPr>
              <a:buFont typeface="Arial" panose="020B0604020202020204" pitchFamily="34" charset="0"/>
              <a:buChar char="•"/>
            </a:pPr>
            <a:endParaRPr lang="de-DE" dirty="0"/>
          </a:p>
          <a:p>
            <a:pPr>
              <a:buFont typeface="Arial" panose="020B0604020202020204" pitchFamily="34" charset="0"/>
              <a:buChar char="•"/>
            </a:pPr>
            <a:endParaRPr lang="de-DE" dirty="0"/>
          </a:p>
        </p:txBody>
      </p:sp>
      <p:pic>
        <p:nvPicPr>
          <p:cNvPr id="3" name="Grafik 2">
            <a:extLst>
              <a:ext uri="{FF2B5EF4-FFF2-40B4-BE49-F238E27FC236}">
                <a16:creationId xmlns:a16="http://schemas.microsoft.com/office/drawing/2014/main" id="{B9862305-7E9B-4494-9AC5-45FB903F38AB}"/>
              </a:ext>
            </a:extLst>
          </p:cNvPr>
          <p:cNvPicPr>
            <a:picLocks noChangeAspect="1"/>
          </p:cNvPicPr>
          <p:nvPr/>
        </p:nvPicPr>
        <p:blipFill rotWithShape="1">
          <a:blip r:embed="rId2"/>
          <a:srcRect l="19730" t="6023" r="9729"/>
          <a:stretch/>
        </p:blipFill>
        <p:spPr>
          <a:xfrm>
            <a:off x="8098963" y="1592704"/>
            <a:ext cx="3565986" cy="3168766"/>
          </a:xfrm>
          <a:prstGeom prst="rect">
            <a:avLst/>
          </a:prstGeom>
        </p:spPr>
      </p:pic>
    </p:spTree>
    <p:extLst>
      <p:ext uri="{BB962C8B-B14F-4D97-AF65-F5344CB8AC3E}">
        <p14:creationId xmlns:p14="http://schemas.microsoft.com/office/powerpoint/2010/main" val="77823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14</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Gesundheit und persönliche Notfälle</a:t>
            </a:r>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2" y="1592704"/>
            <a:ext cx="7051760" cy="4495434"/>
          </a:xfrm>
        </p:spPr>
        <p:txBody>
          <a:bodyPr/>
          <a:lstStyle/>
          <a:p>
            <a:pPr>
              <a:buFont typeface="Arial" panose="020B0604020202020204" pitchFamily="34" charset="0"/>
              <a:buChar char="•"/>
            </a:pPr>
            <a:r>
              <a:rPr lang="de-DE" dirty="0"/>
              <a:t>Körperliche Beschwerden ernst nehmen</a:t>
            </a:r>
          </a:p>
          <a:p>
            <a:pPr>
              <a:buFont typeface="Arial" panose="020B0604020202020204" pitchFamily="34" charset="0"/>
              <a:buChar char="•"/>
            </a:pPr>
            <a:r>
              <a:rPr lang="de-DE" dirty="0"/>
              <a:t>Bei Schwindel oder Unwohlsein sofort anhalten</a:t>
            </a:r>
          </a:p>
          <a:p>
            <a:pPr>
              <a:buFont typeface="Arial" panose="020B0604020202020204" pitchFamily="34" charset="0"/>
              <a:buChar char="•"/>
            </a:pPr>
            <a:r>
              <a:rPr lang="de-DE" dirty="0"/>
              <a:t>Keine Weiterfahrt bei Einschränkungen</a:t>
            </a:r>
          </a:p>
          <a:p>
            <a:pPr>
              <a:buFont typeface="Arial" panose="020B0604020202020204" pitchFamily="34" charset="0"/>
              <a:buChar char="•"/>
            </a:pPr>
            <a:r>
              <a:rPr lang="de-DE" dirty="0"/>
              <a:t>Unterstützung holen – sich nicht überschätzen</a:t>
            </a:r>
          </a:p>
          <a:p>
            <a:pPr>
              <a:buFont typeface="Arial" panose="020B0604020202020204" pitchFamily="34" charset="0"/>
              <a:buChar char="•"/>
            </a:pPr>
            <a:r>
              <a:rPr lang="de-DE" dirty="0"/>
              <a:t>Andere Personen nur helfen, wenn du dich nicht selbst gefährdest</a:t>
            </a:r>
          </a:p>
          <a:p>
            <a:pPr>
              <a:buFont typeface="Arial" panose="020B0604020202020204" pitchFamily="34" charset="0"/>
              <a:buChar char="•"/>
            </a:pPr>
            <a:r>
              <a:rPr lang="de-DE" dirty="0"/>
              <a:t>Psychische Belastung ansprechen</a:t>
            </a:r>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pic>
        <p:nvPicPr>
          <p:cNvPr id="3" name="Grafik 2">
            <a:extLst>
              <a:ext uri="{FF2B5EF4-FFF2-40B4-BE49-F238E27FC236}">
                <a16:creationId xmlns:a16="http://schemas.microsoft.com/office/drawing/2014/main" id="{F797A6CC-12FB-4AC7-B9B1-4B50D046D261}"/>
              </a:ext>
            </a:extLst>
          </p:cNvPr>
          <p:cNvPicPr>
            <a:picLocks noChangeAspect="1"/>
          </p:cNvPicPr>
          <p:nvPr/>
        </p:nvPicPr>
        <p:blipFill rotWithShape="1">
          <a:blip r:embed="rId2"/>
          <a:srcRect l="3514" r="29188"/>
          <a:stretch/>
        </p:blipFill>
        <p:spPr>
          <a:xfrm>
            <a:off x="8142524" y="1560882"/>
            <a:ext cx="3537919" cy="3506518"/>
          </a:xfrm>
          <a:prstGeom prst="rect">
            <a:avLst/>
          </a:prstGeom>
        </p:spPr>
      </p:pic>
    </p:spTree>
    <p:extLst>
      <p:ext uri="{BB962C8B-B14F-4D97-AF65-F5344CB8AC3E}">
        <p14:creationId xmlns:p14="http://schemas.microsoft.com/office/powerpoint/2010/main" val="258129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DA65BDA-E058-D00E-2EFC-4B335C3CAFE7}"/>
              </a:ext>
            </a:extLst>
          </p:cNvPr>
          <p:cNvSpPr>
            <a:spLocks noGrp="1"/>
          </p:cNvSpPr>
          <p:nvPr>
            <p:ph type="title"/>
          </p:nvPr>
        </p:nvSpPr>
        <p:spPr/>
        <p:txBody>
          <a:bodyPr/>
          <a:lstStyle/>
          <a:p>
            <a:r>
              <a:rPr lang="de-DE" dirty="0"/>
              <a:t>Nachbereitung und </a:t>
            </a:r>
            <a:r>
              <a:rPr lang="de-DE" dirty="0" err="1"/>
              <a:t>verantwortung</a:t>
            </a:r>
            <a:endParaRPr lang="de-DE" dirty="0"/>
          </a:p>
        </p:txBody>
      </p:sp>
      <p:sp>
        <p:nvSpPr>
          <p:cNvPr id="8" name="Textplatzhalter 7">
            <a:extLst>
              <a:ext uri="{FF2B5EF4-FFF2-40B4-BE49-F238E27FC236}">
                <a16:creationId xmlns:a16="http://schemas.microsoft.com/office/drawing/2014/main" id="{31990639-7123-7EE8-9303-E1D60E1DCF57}"/>
              </a:ext>
            </a:extLst>
          </p:cNvPr>
          <p:cNvSpPr>
            <a:spLocks noGrp="1"/>
          </p:cNvSpPr>
          <p:nvPr>
            <p:ph type="body" sz="quarter" idx="18"/>
          </p:nvPr>
        </p:nvSpPr>
        <p:spPr/>
        <p:txBody>
          <a:bodyPr/>
          <a:lstStyle/>
          <a:p>
            <a:r>
              <a:rPr lang="de-DE" dirty="0"/>
              <a:t>05</a:t>
            </a:r>
          </a:p>
        </p:txBody>
      </p:sp>
      <p:sp>
        <p:nvSpPr>
          <p:cNvPr id="4" name="Fußzeilenplatzhalter 3">
            <a:extLst>
              <a:ext uri="{FF2B5EF4-FFF2-40B4-BE49-F238E27FC236}">
                <a16:creationId xmlns:a16="http://schemas.microsoft.com/office/drawing/2014/main" id="{55F10913-A349-B7B4-FC22-F25267FF9CC6}"/>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507B8F34-D6B2-3DC2-9112-4BD0733413D0}"/>
              </a:ext>
            </a:extLst>
          </p:cNvPr>
          <p:cNvSpPr>
            <a:spLocks noGrp="1"/>
          </p:cNvSpPr>
          <p:nvPr>
            <p:ph type="sldNum" sz="quarter" idx="16"/>
          </p:nvPr>
        </p:nvSpPr>
        <p:spPr/>
        <p:txBody>
          <a:bodyPr/>
          <a:lstStyle/>
          <a:p>
            <a:fld id="{521AE3AC-DDCA-45D4-9B2A-A2DBEA872607}" type="slidenum">
              <a:rPr lang="de-DE" smtClean="0"/>
              <a:pPr/>
              <a:t>15</a:t>
            </a:fld>
            <a:endParaRPr lang="de-DE" dirty="0"/>
          </a:p>
        </p:txBody>
      </p:sp>
    </p:spTree>
    <p:extLst>
      <p:ext uri="{BB962C8B-B14F-4D97-AF65-F5344CB8AC3E}">
        <p14:creationId xmlns:p14="http://schemas.microsoft.com/office/powerpoint/2010/main" val="98257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16</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Reflexion und Ausblick</a:t>
            </a:r>
            <a:br>
              <a:rPr lang="de-DE" b="1" dirty="0"/>
            </a:br>
            <a:endParaRPr lang="de-DE" b="1" dirty="0"/>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592704"/>
            <a:ext cx="8105221" cy="4495434"/>
          </a:xfrm>
        </p:spPr>
        <p:txBody>
          <a:bodyPr/>
          <a:lstStyle/>
          <a:p>
            <a:pPr>
              <a:buFont typeface="Arial" panose="020B0604020202020204" pitchFamily="34" charset="0"/>
              <a:buChar char="•"/>
            </a:pPr>
            <a:r>
              <a:rPr lang="de-DE" dirty="0"/>
              <a:t>Was war neu oder überraschend für dich?</a:t>
            </a:r>
          </a:p>
          <a:p>
            <a:pPr>
              <a:buFont typeface="Arial" panose="020B0604020202020204" pitchFamily="34" charset="0"/>
              <a:buChar char="•"/>
            </a:pPr>
            <a:r>
              <a:rPr lang="de-DE" dirty="0"/>
              <a:t>Welche Situationen hast du selbst schon erlebt?</a:t>
            </a:r>
          </a:p>
          <a:p>
            <a:pPr>
              <a:buFont typeface="Arial" panose="020B0604020202020204" pitchFamily="34" charset="0"/>
              <a:buChar char="•"/>
            </a:pPr>
            <a:r>
              <a:rPr lang="de-DE" dirty="0"/>
              <a:t>Wo fühlst du dich sicher – wo unsicher?</a:t>
            </a:r>
          </a:p>
          <a:p>
            <a:pPr>
              <a:buFont typeface="Arial" panose="020B0604020202020204" pitchFamily="34" charset="0"/>
              <a:buChar char="•"/>
            </a:pPr>
            <a:r>
              <a:rPr lang="de-DE" dirty="0"/>
              <a:t>Was kannst du künftig besser oder bewusster machen?</a:t>
            </a:r>
          </a:p>
          <a:p>
            <a:pPr>
              <a:buFont typeface="Arial" panose="020B0604020202020204" pitchFamily="34" charset="0"/>
              <a:buChar char="•"/>
            </a:pPr>
            <a:r>
              <a:rPr lang="de-DE" dirty="0"/>
              <a:t>Was sollte im Team oder Betrieb verbessert werden?</a:t>
            </a:r>
          </a:p>
          <a:p>
            <a:pPr>
              <a:buFont typeface="Arial" panose="020B0604020202020204" pitchFamily="34" charset="0"/>
              <a:buChar char="•"/>
            </a:pPr>
            <a:r>
              <a:rPr lang="de-DE" dirty="0"/>
              <a:t>Deine Rückmeldung zählt – für mehr Sicherheit im Außendienst</a:t>
            </a:r>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pic>
        <p:nvPicPr>
          <p:cNvPr id="3" name="Grafik 2">
            <a:extLst>
              <a:ext uri="{FF2B5EF4-FFF2-40B4-BE49-F238E27FC236}">
                <a16:creationId xmlns:a16="http://schemas.microsoft.com/office/drawing/2014/main" id="{E557B568-EF2F-4EEC-B723-5376A6113ECD}"/>
              </a:ext>
            </a:extLst>
          </p:cNvPr>
          <p:cNvPicPr>
            <a:picLocks noChangeAspect="1"/>
          </p:cNvPicPr>
          <p:nvPr/>
        </p:nvPicPr>
        <p:blipFill rotWithShape="1">
          <a:blip r:embed="rId2"/>
          <a:srcRect l="38411"/>
          <a:stretch/>
        </p:blipFill>
        <p:spPr>
          <a:xfrm>
            <a:off x="8289076" y="1551514"/>
            <a:ext cx="3391196" cy="3672592"/>
          </a:xfrm>
          <a:prstGeom prst="rect">
            <a:avLst/>
          </a:prstGeom>
        </p:spPr>
      </p:pic>
    </p:spTree>
    <p:extLst>
      <p:ext uri="{BB962C8B-B14F-4D97-AF65-F5344CB8AC3E}">
        <p14:creationId xmlns:p14="http://schemas.microsoft.com/office/powerpoint/2010/main" val="399798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17</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zu guter Letzt</a:t>
            </a:r>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592704"/>
            <a:ext cx="8105221" cy="4495434"/>
          </a:xfrm>
        </p:spPr>
        <p:txBody>
          <a:bodyPr/>
          <a:lstStyle/>
          <a:p>
            <a:pPr>
              <a:buFont typeface="Arial" panose="020B0604020202020204" pitchFamily="34" charset="0"/>
              <a:buChar char="•"/>
            </a:pPr>
            <a:r>
              <a:rPr lang="de-DE" dirty="0"/>
              <a:t>Denk an dein Team – sichere Abläufe helfen allen</a:t>
            </a:r>
          </a:p>
          <a:p>
            <a:pPr>
              <a:buFont typeface="Arial" panose="020B0604020202020204" pitchFamily="34" charset="0"/>
              <a:buChar char="•"/>
            </a:pPr>
            <a:r>
              <a:rPr lang="de-DE" dirty="0"/>
              <a:t>Mach Sicherheit zur Gewohnheit</a:t>
            </a:r>
          </a:p>
          <a:p>
            <a:pPr marL="0" indent="0">
              <a:buNone/>
            </a:pPr>
            <a:endParaRPr lang="de-DE" sz="3200" dirty="0"/>
          </a:p>
          <a:p>
            <a:pPr marL="0" indent="0">
              <a:buNone/>
            </a:pPr>
            <a:r>
              <a:rPr lang="de-DE" sz="3200" dirty="0"/>
              <a:t>Danke für deine Aufmerksamkeit!</a:t>
            </a:r>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Tree>
    <p:extLst>
      <p:ext uri="{BB962C8B-B14F-4D97-AF65-F5344CB8AC3E}">
        <p14:creationId xmlns:p14="http://schemas.microsoft.com/office/powerpoint/2010/main" val="401707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FFEB452-E37D-6D08-AAF2-EACDB9B2238C}"/>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BD26CA3E-7B53-9191-AEFE-11E2DD72B1E3}"/>
              </a:ext>
            </a:extLst>
          </p:cNvPr>
          <p:cNvSpPr>
            <a:spLocks noGrp="1"/>
          </p:cNvSpPr>
          <p:nvPr>
            <p:ph type="sldNum" sz="quarter" idx="11"/>
          </p:nvPr>
        </p:nvSpPr>
        <p:spPr/>
        <p:txBody>
          <a:bodyPr/>
          <a:lstStyle/>
          <a:p>
            <a:fld id="{521AE3AC-DDCA-45D4-9B2A-A2DBEA872607}" type="slidenum">
              <a:rPr lang="de-DE" smtClean="0"/>
              <a:pPr/>
              <a:t>18</a:t>
            </a:fld>
            <a:endParaRPr lang="de-DE" dirty="0"/>
          </a:p>
        </p:txBody>
      </p:sp>
      <p:sp>
        <p:nvSpPr>
          <p:cNvPr id="4" name="Titel 3">
            <a:extLst>
              <a:ext uri="{FF2B5EF4-FFF2-40B4-BE49-F238E27FC236}">
                <a16:creationId xmlns:a16="http://schemas.microsoft.com/office/drawing/2014/main" id="{7C1A438C-2AC3-AAB7-3B6D-187116AB939E}"/>
              </a:ext>
            </a:extLst>
          </p:cNvPr>
          <p:cNvSpPr>
            <a:spLocks noGrp="1"/>
          </p:cNvSpPr>
          <p:nvPr>
            <p:ph type="title"/>
          </p:nvPr>
        </p:nvSpPr>
        <p:spPr/>
        <p:txBody>
          <a:bodyPr/>
          <a:lstStyle/>
          <a:p>
            <a:r>
              <a:rPr lang="de-DE" dirty="0"/>
              <a:t>Abschlussbotschaft</a:t>
            </a:r>
          </a:p>
        </p:txBody>
      </p:sp>
      <p:sp>
        <p:nvSpPr>
          <p:cNvPr id="9" name="Textplatzhalter 8">
            <a:extLst>
              <a:ext uri="{FF2B5EF4-FFF2-40B4-BE49-F238E27FC236}">
                <a16:creationId xmlns:a16="http://schemas.microsoft.com/office/drawing/2014/main" id="{7C8F508D-AB64-1A70-35B4-B36899132296}"/>
              </a:ext>
            </a:extLst>
          </p:cNvPr>
          <p:cNvSpPr>
            <a:spLocks noGrp="1"/>
          </p:cNvSpPr>
          <p:nvPr>
            <p:ph type="body" sz="quarter" idx="14"/>
          </p:nvPr>
        </p:nvSpPr>
        <p:spPr/>
        <p:txBody>
          <a:bodyPr/>
          <a:lstStyle/>
          <a:p>
            <a:endParaRPr lang="de-DE"/>
          </a:p>
        </p:txBody>
      </p:sp>
      <p:sp>
        <p:nvSpPr>
          <p:cNvPr id="10" name="Textplatzhalter 9">
            <a:extLst>
              <a:ext uri="{FF2B5EF4-FFF2-40B4-BE49-F238E27FC236}">
                <a16:creationId xmlns:a16="http://schemas.microsoft.com/office/drawing/2014/main" id="{4C37757F-6D69-2DE8-2790-A626711BC4B4}"/>
              </a:ext>
            </a:extLst>
          </p:cNvPr>
          <p:cNvSpPr>
            <a:spLocks noGrp="1"/>
          </p:cNvSpPr>
          <p:nvPr>
            <p:ph type="body" sz="quarter" idx="15"/>
          </p:nvPr>
        </p:nvSpPr>
        <p:spPr/>
        <p:txBody>
          <a:bodyPr/>
          <a:lstStyle/>
          <a:p>
            <a:endParaRPr lang="de-DE"/>
          </a:p>
        </p:txBody>
      </p:sp>
      <p:sp>
        <p:nvSpPr>
          <p:cNvPr id="11" name="Textplatzhalter 10">
            <a:extLst>
              <a:ext uri="{FF2B5EF4-FFF2-40B4-BE49-F238E27FC236}">
                <a16:creationId xmlns:a16="http://schemas.microsoft.com/office/drawing/2014/main" id="{14793A16-A156-FA03-C108-0065B83584D9}"/>
              </a:ext>
            </a:extLst>
          </p:cNvPr>
          <p:cNvSpPr>
            <a:spLocks noGrp="1"/>
          </p:cNvSpPr>
          <p:nvPr>
            <p:ph type="body" sz="quarter" idx="16"/>
          </p:nvPr>
        </p:nvSpPr>
        <p:spPr/>
        <p:txBody>
          <a:bodyPr/>
          <a:lstStyle/>
          <a:p>
            <a:endParaRPr lang="de-DE"/>
          </a:p>
        </p:txBody>
      </p:sp>
      <p:sp>
        <p:nvSpPr>
          <p:cNvPr id="12" name="Textplatzhalter 11">
            <a:extLst>
              <a:ext uri="{FF2B5EF4-FFF2-40B4-BE49-F238E27FC236}">
                <a16:creationId xmlns:a16="http://schemas.microsoft.com/office/drawing/2014/main" id="{B7C65C34-FF9E-CE84-3741-407DD7E481DA}"/>
              </a:ext>
            </a:extLst>
          </p:cNvPr>
          <p:cNvSpPr>
            <a:spLocks noGrp="1"/>
          </p:cNvSpPr>
          <p:nvPr>
            <p:ph type="body" sz="quarter" idx="17"/>
          </p:nvPr>
        </p:nvSpPr>
        <p:spPr/>
        <p:txBody>
          <a:bodyPr/>
          <a:lstStyle/>
          <a:p>
            <a:endParaRPr lang="de-DE"/>
          </a:p>
        </p:txBody>
      </p:sp>
      <p:sp>
        <p:nvSpPr>
          <p:cNvPr id="13" name="Textplatzhalter 12">
            <a:extLst>
              <a:ext uri="{FF2B5EF4-FFF2-40B4-BE49-F238E27FC236}">
                <a16:creationId xmlns:a16="http://schemas.microsoft.com/office/drawing/2014/main" id="{FA4D805B-3DF1-6AF2-2ABE-D8035C53DD41}"/>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218376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6DF5B54-3D21-9E2F-9A0A-9B493DAC5F6A}"/>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D9985A31-B788-63D5-106A-D1EC268108C7}"/>
              </a:ext>
            </a:extLst>
          </p:cNvPr>
          <p:cNvSpPr>
            <a:spLocks noGrp="1"/>
          </p:cNvSpPr>
          <p:nvPr>
            <p:ph type="sldNum" sz="quarter" idx="11"/>
          </p:nvPr>
        </p:nvSpPr>
        <p:spPr/>
        <p:txBody>
          <a:bodyPr/>
          <a:lstStyle/>
          <a:p>
            <a:fld id="{521AE3AC-DDCA-45D4-9B2A-A2DBEA872607}" type="slidenum">
              <a:rPr lang="de-DE" smtClean="0"/>
              <a:pPr/>
              <a:t>19</a:t>
            </a:fld>
            <a:endParaRPr lang="de-DE" dirty="0"/>
          </a:p>
        </p:txBody>
      </p:sp>
    </p:spTree>
    <p:extLst>
      <p:ext uri="{BB962C8B-B14F-4D97-AF65-F5344CB8AC3E}">
        <p14:creationId xmlns:p14="http://schemas.microsoft.com/office/powerpoint/2010/main" val="417967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Ziel der </a:t>
            </a:r>
            <a:r>
              <a:rPr lang="de-DE" b="1" dirty="0" err="1"/>
              <a:t>unterweisung</a:t>
            </a:r>
            <a:endParaRPr lang="de-DE" dirty="0"/>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2" y="1592704"/>
            <a:ext cx="7232992" cy="4495434"/>
          </a:xfrm>
        </p:spPr>
        <p:txBody>
          <a:bodyPr/>
          <a:lstStyle/>
          <a:p>
            <a:pPr marL="342900" indent="-342900">
              <a:buFont typeface="Arial" panose="020B0604020202020204" pitchFamily="34" charset="0"/>
              <a:buChar char="•"/>
            </a:pPr>
            <a:r>
              <a:rPr lang="de-DE" dirty="0"/>
              <a:t>Warum ist Sicherheit im Außendienst wichtig?</a:t>
            </a:r>
          </a:p>
          <a:p>
            <a:pPr marL="342900" indent="-342900">
              <a:buFont typeface="Arial" panose="020B0604020202020204" pitchFamily="34" charset="0"/>
              <a:buChar char="•"/>
            </a:pPr>
            <a:r>
              <a:rPr lang="de-DE" dirty="0"/>
              <a:t>Welche Gefahren können bei Fahrten und Einsätzen auftreten?</a:t>
            </a:r>
          </a:p>
          <a:p>
            <a:pPr marL="342900" indent="-342900">
              <a:buFont typeface="Arial" panose="020B0604020202020204" pitchFamily="34" charset="0"/>
              <a:buChar char="•"/>
            </a:pPr>
            <a:r>
              <a:rPr lang="de-DE" dirty="0"/>
              <a:t>Was kannst du selbst tun, um Risiken zu vermeiden?</a:t>
            </a:r>
          </a:p>
          <a:p>
            <a:pPr marL="342900" indent="-342900">
              <a:buFont typeface="Arial" panose="020B0604020202020204" pitchFamily="34" charset="0"/>
              <a:buChar char="•"/>
            </a:pPr>
            <a:r>
              <a:rPr lang="de-DE" dirty="0"/>
              <a:t>Welche Verantwortung trägst du bei Vorbereitung, Fahrt und Durchführung?</a:t>
            </a:r>
          </a:p>
          <a:p>
            <a:pPr marL="342900" indent="-342900">
              <a:buFont typeface="Arial" panose="020B0604020202020204" pitchFamily="34" charset="0"/>
              <a:buChar char="•"/>
            </a:pPr>
            <a:r>
              <a:rPr lang="de-DE" dirty="0"/>
              <a:t>Ziel: Außendienste sicher, überlegt und eigenverantwortlich durchführen</a:t>
            </a:r>
          </a:p>
        </p:txBody>
      </p:sp>
      <p:pic>
        <p:nvPicPr>
          <p:cNvPr id="4" name="Grafik 3">
            <a:extLst>
              <a:ext uri="{FF2B5EF4-FFF2-40B4-BE49-F238E27FC236}">
                <a16:creationId xmlns:a16="http://schemas.microsoft.com/office/drawing/2014/main" id="{FD6A5E8A-B2A0-4282-9DA5-705C16EA9588}"/>
              </a:ext>
            </a:extLst>
          </p:cNvPr>
          <p:cNvPicPr>
            <a:picLocks noChangeAspect="1"/>
          </p:cNvPicPr>
          <p:nvPr/>
        </p:nvPicPr>
        <p:blipFill rotWithShape="1">
          <a:blip r:embed="rId2"/>
          <a:srcRect l="19460" r="16757"/>
          <a:stretch/>
        </p:blipFill>
        <p:spPr>
          <a:xfrm>
            <a:off x="8212997" y="1470264"/>
            <a:ext cx="3459891" cy="3607229"/>
          </a:xfrm>
          <a:prstGeom prst="rect">
            <a:avLst/>
          </a:prstGeom>
        </p:spPr>
      </p:pic>
    </p:spTree>
    <p:extLst>
      <p:ext uri="{BB962C8B-B14F-4D97-AF65-F5344CB8AC3E}">
        <p14:creationId xmlns:p14="http://schemas.microsoft.com/office/powerpoint/2010/main" val="25824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CC8B5F4-40D8-9380-080D-D3B5B70CD388}"/>
              </a:ext>
            </a:extLst>
          </p:cNvPr>
          <p:cNvSpPr>
            <a:spLocks noGrp="1"/>
          </p:cNvSpPr>
          <p:nvPr>
            <p:ph type="title"/>
          </p:nvPr>
        </p:nvSpPr>
        <p:spPr/>
        <p:txBody>
          <a:bodyPr/>
          <a:lstStyle/>
          <a:p>
            <a:r>
              <a:rPr lang="de-DE" dirty="0"/>
              <a:t>Planung und </a:t>
            </a:r>
            <a:r>
              <a:rPr lang="de-DE" dirty="0" err="1"/>
              <a:t>vorbereitung</a:t>
            </a:r>
            <a:endParaRPr lang="de-DE" dirty="0"/>
          </a:p>
        </p:txBody>
      </p:sp>
      <p:sp>
        <p:nvSpPr>
          <p:cNvPr id="7" name="Textplatzhalter 6">
            <a:extLst>
              <a:ext uri="{FF2B5EF4-FFF2-40B4-BE49-F238E27FC236}">
                <a16:creationId xmlns:a16="http://schemas.microsoft.com/office/drawing/2014/main" id="{BF2D558A-AD6E-8115-ECC8-A4ED207CB4FB}"/>
              </a:ext>
            </a:extLst>
          </p:cNvPr>
          <p:cNvSpPr>
            <a:spLocks noGrp="1"/>
          </p:cNvSpPr>
          <p:nvPr>
            <p:ph type="body" sz="quarter" idx="18"/>
          </p:nvPr>
        </p:nvSpPr>
        <p:spPr/>
        <p:txBody>
          <a:bodyPr/>
          <a:lstStyle/>
          <a:p>
            <a:r>
              <a:rPr lang="de-DE" dirty="0"/>
              <a:t>01</a:t>
            </a:r>
          </a:p>
        </p:txBody>
      </p:sp>
      <p:sp>
        <p:nvSpPr>
          <p:cNvPr id="3" name="Fußzeilenplatzhalter 2">
            <a:extLst>
              <a:ext uri="{FF2B5EF4-FFF2-40B4-BE49-F238E27FC236}">
                <a16:creationId xmlns:a16="http://schemas.microsoft.com/office/drawing/2014/main" id="{DC2FDFDD-E883-2BA3-4D81-D57189A55692}"/>
              </a:ext>
            </a:extLst>
          </p:cNvPr>
          <p:cNvSpPr>
            <a:spLocks noGrp="1"/>
          </p:cNvSpPr>
          <p:nvPr>
            <p:ph type="ftr" sz="quarter" idx="15"/>
          </p:nvPr>
        </p:nvSpPr>
        <p:spPr/>
        <p:txBody>
          <a:bodyPr/>
          <a:lstStyle/>
          <a:p>
            <a:endParaRPr lang="de-DE" dirty="0"/>
          </a:p>
        </p:txBody>
      </p:sp>
      <p:sp>
        <p:nvSpPr>
          <p:cNvPr id="4" name="Foliennummernplatzhalter 3">
            <a:extLst>
              <a:ext uri="{FF2B5EF4-FFF2-40B4-BE49-F238E27FC236}">
                <a16:creationId xmlns:a16="http://schemas.microsoft.com/office/drawing/2014/main" id="{A716B704-D24A-E0C8-F3F2-7C3155A9C4DF}"/>
              </a:ext>
            </a:extLst>
          </p:cNvPr>
          <p:cNvSpPr>
            <a:spLocks noGrp="1"/>
          </p:cNvSpPr>
          <p:nvPr>
            <p:ph type="sldNum" sz="quarter" idx="16"/>
          </p:nvPr>
        </p:nvSpPr>
        <p:spPr/>
        <p:txBody>
          <a:bodyPr/>
          <a:lstStyle/>
          <a:p>
            <a:fld id="{521AE3AC-DDCA-45D4-9B2A-A2DBEA872607}" type="slidenum">
              <a:rPr lang="de-DE" smtClean="0"/>
              <a:pPr/>
              <a:t>3</a:t>
            </a:fld>
            <a:endParaRPr lang="de-DE" dirty="0"/>
          </a:p>
        </p:txBody>
      </p:sp>
    </p:spTree>
    <p:extLst>
      <p:ext uri="{BB962C8B-B14F-4D97-AF65-F5344CB8AC3E}">
        <p14:creationId xmlns:p14="http://schemas.microsoft.com/office/powerpoint/2010/main" val="303505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4</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Planung: Ablauf und Risiken</a:t>
            </a:r>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592704"/>
            <a:ext cx="7216517" cy="4495434"/>
          </a:xfrm>
        </p:spPr>
        <p:txBody>
          <a:bodyPr/>
          <a:lstStyle/>
          <a:p>
            <a:pPr marL="342900" indent="-342900">
              <a:buFont typeface="Arial" panose="020B0604020202020204" pitchFamily="34" charset="0"/>
              <a:buChar char="•"/>
            </a:pPr>
            <a:r>
              <a:rPr lang="de-DE" dirty="0"/>
              <a:t>    Zielort, Zeit, Ansprechpartner, Zugang klären</a:t>
            </a:r>
          </a:p>
          <a:p>
            <a:pPr marL="342900" indent="-342900">
              <a:buFont typeface="Arial" panose="020B0604020202020204" pitchFamily="34" charset="0"/>
              <a:buChar char="•"/>
            </a:pPr>
            <a:r>
              <a:rPr lang="de-DE" dirty="0"/>
              <a:t>    Gefährdungen vor Ort frühzeitig erkennen</a:t>
            </a:r>
          </a:p>
          <a:p>
            <a:pPr marL="342900" indent="-342900">
              <a:buFont typeface="Arial" panose="020B0604020202020204" pitchFamily="34" charset="0"/>
              <a:buChar char="•"/>
            </a:pPr>
            <a:r>
              <a:rPr lang="de-DE" dirty="0"/>
              <a:t>    Wetter, Routenwahl und Zeitpuffer einplanen</a:t>
            </a:r>
          </a:p>
          <a:p>
            <a:pPr marL="342900" indent="-342900">
              <a:buFont typeface="Arial" panose="020B0604020202020204" pitchFamily="34" charset="0"/>
              <a:buChar char="•"/>
            </a:pPr>
            <a:r>
              <a:rPr lang="de-DE" dirty="0"/>
              <a:t>    Persönliche Vorbereitung (z. B. Impfstatus, Schulung)</a:t>
            </a:r>
          </a:p>
          <a:p>
            <a:pPr marL="342900" indent="-342900">
              <a:buFont typeface="Arial" panose="020B0604020202020204" pitchFamily="34" charset="0"/>
              <a:buChar char="•"/>
            </a:pPr>
            <a:r>
              <a:rPr lang="de-DE" dirty="0"/>
              <a:t>    Notfallkontakte kennen</a:t>
            </a:r>
          </a:p>
          <a:p>
            <a:pPr marL="342900" indent="-342900">
              <a:buFont typeface="Arial" panose="020B0604020202020204" pitchFamily="34" charset="0"/>
              <a:buChar char="•"/>
            </a:pPr>
            <a:r>
              <a:rPr lang="de-DE" dirty="0"/>
              <a:t>    Rückmeldungen aus früheren Einsätzen beachten</a:t>
            </a:r>
          </a:p>
        </p:txBody>
      </p:sp>
      <p:pic>
        <p:nvPicPr>
          <p:cNvPr id="3" name="Grafik 2">
            <a:extLst>
              <a:ext uri="{FF2B5EF4-FFF2-40B4-BE49-F238E27FC236}">
                <a16:creationId xmlns:a16="http://schemas.microsoft.com/office/drawing/2014/main" id="{23E3E332-A30B-4A18-B674-E0FD4817D317}"/>
              </a:ext>
            </a:extLst>
          </p:cNvPr>
          <p:cNvPicPr>
            <a:picLocks noChangeAspect="1"/>
          </p:cNvPicPr>
          <p:nvPr/>
        </p:nvPicPr>
        <p:blipFill rotWithShape="1">
          <a:blip r:embed="rId2"/>
          <a:srcRect l="33513"/>
          <a:stretch/>
        </p:blipFill>
        <p:spPr>
          <a:xfrm>
            <a:off x="8463160" y="1470264"/>
            <a:ext cx="3275759" cy="3291206"/>
          </a:xfrm>
          <a:prstGeom prst="rect">
            <a:avLst/>
          </a:prstGeom>
        </p:spPr>
      </p:pic>
    </p:spTree>
    <p:extLst>
      <p:ext uri="{BB962C8B-B14F-4D97-AF65-F5344CB8AC3E}">
        <p14:creationId xmlns:p14="http://schemas.microsoft.com/office/powerpoint/2010/main" val="216114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5</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Fahrzeugauswahl und Ausrüstung</a:t>
            </a:r>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2" y="1592704"/>
            <a:ext cx="7257706" cy="4495434"/>
          </a:xfrm>
        </p:spPr>
        <p:txBody>
          <a:bodyPr/>
          <a:lstStyle/>
          <a:p>
            <a:pPr>
              <a:buFont typeface="Arial" panose="020B0604020202020204" pitchFamily="34" charset="0"/>
              <a:buChar char="•"/>
            </a:pPr>
            <a:r>
              <a:rPr lang="de-DE" dirty="0"/>
              <a:t>Passendes Fahrzeug für Strecke, Ladung, Gelände</a:t>
            </a:r>
          </a:p>
          <a:p>
            <a:pPr>
              <a:buFont typeface="Arial" panose="020B0604020202020204" pitchFamily="34" charset="0"/>
              <a:buChar char="•"/>
            </a:pPr>
            <a:r>
              <a:rPr lang="de-DE" dirty="0"/>
              <a:t>Fahrzeug nur mit gültiger Unterweisung nutzen</a:t>
            </a:r>
          </a:p>
          <a:p>
            <a:pPr>
              <a:buFont typeface="Arial" panose="020B0604020202020204" pitchFamily="34" charset="0"/>
              <a:buChar char="•"/>
            </a:pPr>
            <a:r>
              <a:rPr lang="de-DE" dirty="0"/>
              <a:t>PSA, Werkzeuge, Unterlagen vorbereiten</a:t>
            </a:r>
          </a:p>
          <a:p>
            <a:pPr>
              <a:buFont typeface="Arial" panose="020B0604020202020204" pitchFamily="34" charset="0"/>
              <a:buChar char="•"/>
            </a:pPr>
            <a:r>
              <a:rPr lang="de-DE" dirty="0"/>
              <a:t>Ladung sichern – auch Kleinteile</a:t>
            </a:r>
          </a:p>
          <a:p>
            <a:pPr>
              <a:buFont typeface="Arial" panose="020B0604020202020204" pitchFamily="34" charset="0"/>
              <a:buChar char="•"/>
            </a:pPr>
            <a:r>
              <a:rPr lang="de-DE" dirty="0"/>
              <a:t>Navigationshilfe und Ladezubehör nicht vergessen</a:t>
            </a:r>
          </a:p>
          <a:p>
            <a:pPr>
              <a:buFont typeface="Arial" panose="020B0604020202020204" pitchFamily="34" charset="0"/>
              <a:buChar char="•"/>
            </a:pPr>
            <a:r>
              <a:rPr lang="de-DE" dirty="0"/>
              <a:t>Sichtprüfung des Fahrzeugs vor Fahrtantritt durchführen</a:t>
            </a:r>
          </a:p>
        </p:txBody>
      </p:sp>
      <p:pic>
        <p:nvPicPr>
          <p:cNvPr id="3" name="Grafik 2">
            <a:extLst>
              <a:ext uri="{FF2B5EF4-FFF2-40B4-BE49-F238E27FC236}">
                <a16:creationId xmlns:a16="http://schemas.microsoft.com/office/drawing/2014/main" id="{8CB6F679-3F9D-42E4-BF44-7CD3253D5E28}"/>
              </a:ext>
            </a:extLst>
          </p:cNvPr>
          <p:cNvPicPr>
            <a:picLocks noChangeAspect="1"/>
          </p:cNvPicPr>
          <p:nvPr/>
        </p:nvPicPr>
        <p:blipFill rotWithShape="1">
          <a:blip r:embed="rId2"/>
          <a:srcRect l="42195"/>
          <a:stretch/>
        </p:blipFill>
        <p:spPr>
          <a:xfrm>
            <a:off x="8335468" y="1514855"/>
            <a:ext cx="3344803" cy="3633793"/>
          </a:xfrm>
          <a:prstGeom prst="rect">
            <a:avLst/>
          </a:prstGeom>
        </p:spPr>
      </p:pic>
    </p:spTree>
    <p:extLst>
      <p:ext uri="{BB962C8B-B14F-4D97-AF65-F5344CB8AC3E}">
        <p14:creationId xmlns:p14="http://schemas.microsoft.com/office/powerpoint/2010/main" val="173822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786DA4F-9019-8F3F-BC21-9CAEE15CDE5F}"/>
              </a:ext>
            </a:extLst>
          </p:cNvPr>
          <p:cNvSpPr>
            <a:spLocks noGrp="1"/>
          </p:cNvSpPr>
          <p:nvPr>
            <p:ph type="title"/>
          </p:nvPr>
        </p:nvSpPr>
        <p:spPr>
          <a:xfrm>
            <a:off x="858713" y="3684220"/>
            <a:ext cx="6733324" cy="2400087"/>
          </a:xfrm>
        </p:spPr>
        <p:txBody>
          <a:bodyPr/>
          <a:lstStyle/>
          <a:p>
            <a:r>
              <a:rPr lang="de-DE" dirty="0"/>
              <a:t>Wichtig vor und während der fahrt</a:t>
            </a:r>
          </a:p>
        </p:txBody>
      </p:sp>
      <p:sp>
        <p:nvSpPr>
          <p:cNvPr id="7" name="Textplatzhalter 6">
            <a:extLst>
              <a:ext uri="{FF2B5EF4-FFF2-40B4-BE49-F238E27FC236}">
                <a16:creationId xmlns:a16="http://schemas.microsoft.com/office/drawing/2014/main" id="{D97C8F1C-99F3-A332-5633-1AA15E1E13C9}"/>
              </a:ext>
            </a:extLst>
          </p:cNvPr>
          <p:cNvSpPr>
            <a:spLocks noGrp="1"/>
          </p:cNvSpPr>
          <p:nvPr>
            <p:ph type="body" sz="quarter" idx="18"/>
          </p:nvPr>
        </p:nvSpPr>
        <p:spPr/>
        <p:txBody>
          <a:bodyPr/>
          <a:lstStyle/>
          <a:p>
            <a:r>
              <a:rPr lang="de-DE" dirty="0"/>
              <a:t>02</a:t>
            </a:r>
          </a:p>
        </p:txBody>
      </p:sp>
      <p:sp>
        <p:nvSpPr>
          <p:cNvPr id="3" name="Fußzeilenplatzhalter 2">
            <a:extLst>
              <a:ext uri="{FF2B5EF4-FFF2-40B4-BE49-F238E27FC236}">
                <a16:creationId xmlns:a16="http://schemas.microsoft.com/office/drawing/2014/main" id="{04E87C83-C65E-DA6A-B455-BC963B94556E}"/>
              </a:ext>
            </a:extLst>
          </p:cNvPr>
          <p:cNvSpPr>
            <a:spLocks noGrp="1"/>
          </p:cNvSpPr>
          <p:nvPr>
            <p:ph type="ftr" sz="quarter" idx="15"/>
          </p:nvPr>
        </p:nvSpPr>
        <p:spPr/>
        <p:txBody>
          <a:bodyPr/>
          <a:lstStyle/>
          <a:p>
            <a:endParaRPr lang="de-DE" dirty="0"/>
          </a:p>
        </p:txBody>
      </p:sp>
      <p:sp>
        <p:nvSpPr>
          <p:cNvPr id="4" name="Foliennummernplatzhalter 3">
            <a:extLst>
              <a:ext uri="{FF2B5EF4-FFF2-40B4-BE49-F238E27FC236}">
                <a16:creationId xmlns:a16="http://schemas.microsoft.com/office/drawing/2014/main" id="{EA94AF49-F675-B8CD-6C12-0EE329FD4CD2}"/>
              </a:ext>
            </a:extLst>
          </p:cNvPr>
          <p:cNvSpPr>
            <a:spLocks noGrp="1"/>
          </p:cNvSpPr>
          <p:nvPr>
            <p:ph type="sldNum" sz="quarter" idx="16"/>
          </p:nvPr>
        </p:nvSpPr>
        <p:spPr/>
        <p:txBody>
          <a:bodyPr/>
          <a:lstStyle/>
          <a:p>
            <a:fld id="{521AE3AC-DDCA-45D4-9B2A-A2DBEA872607}" type="slidenum">
              <a:rPr lang="de-DE" smtClean="0"/>
              <a:pPr/>
              <a:t>6</a:t>
            </a:fld>
            <a:endParaRPr lang="de-DE" dirty="0"/>
          </a:p>
        </p:txBody>
      </p:sp>
    </p:spTree>
    <p:extLst>
      <p:ext uri="{BB962C8B-B14F-4D97-AF65-F5344CB8AC3E}">
        <p14:creationId xmlns:p14="http://schemas.microsoft.com/office/powerpoint/2010/main" val="44514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7</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Fahrzeugcheck vor der Abfahrt</a:t>
            </a:r>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592704"/>
            <a:ext cx="7092949" cy="4495434"/>
          </a:xfrm>
        </p:spPr>
        <p:txBody>
          <a:bodyPr/>
          <a:lstStyle/>
          <a:p>
            <a:pPr>
              <a:buFont typeface="Arial" panose="020B0604020202020204" pitchFamily="34" charset="0"/>
              <a:buChar char="•"/>
            </a:pPr>
            <a:r>
              <a:rPr lang="de-DE" dirty="0"/>
              <a:t>Reifendruck, Beleuchtung, Scheiben, Bremsen prüfen</a:t>
            </a:r>
          </a:p>
          <a:p>
            <a:pPr>
              <a:buFont typeface="Arial" panose="020B0604020202020204" pitchFamily="34" charset="0"/>
              <a:buChar char="•"/>
            </a:pPr>
            <a:r>
              <a:rPr lang="de-DE" dirty="0"/>
              <a:t>Warnweste, Warndreieck, Verbandskasten vorhanden?</a:t>
            </a:r>
          </a:p>
          <a:p>
            <a:pPr>
              <a:buFont typeface="Arial" panose="020B0604020202020204" pitchFamily="34" charset="0"/>
              <a:buChar char="•"/>
            </a:pPr>
            <a:r>
              <a:rPr lang="de-DE" dirty="0"/>
              <a:t>Spiegel, Sitzposition, Klimaanlage einstellen</a:t>
            </a:r>
          </a:p>
          <a:p>
            <a:pPr>
              <a:buFont typeface="Arial" panose="020B0604020202020204" pitchFamily="34" charset="0"/>
              <a:buChar char="•"/>
            </a:pPr>
            <a:r>
              <a:rPr lang="de-DE" dirty="0"/>
              <a:t>Tankstand und Flüssigkeiten kontrollieren</a:t>
            </a:r>
          </a:p>
          <a:p>
            <a:pPr>
              <a:buFont typeface="Arial" panose="020B0604020202020204" pitchFamily="34" charset="0"/>
              <a:buChar char="•"/>
            </a:pPr>
            <a:r>
              <a:rPr lang="de-DE" dirty="0"/>
              <a:t>Routenverlauf mit aktuellen Verkehrsinfos abgleichen</a:t>
            </a:r>
          </a:p>
          <a:p>
            <a:pPr>
              <a:buFont typeface="Arial" panose="020B0604020202020204" pitchFamily="34" charset="0"/>
              <a:buChar char="•"/>
            </a:pPr>
            <a:r>
              <a:rPr lang="de-DE" dirty="0"/>
              <a:t>Eigenes Befinden: ausgeruht, konzentriert, fit?</a:t>
            </a:r>
          </a:p>
          <a:p>
            <a:pPr>
              <a:buFont typeface="Arial" panose="020B0604020202020204" pitchFamily="34" charset="0"/>
              <a:buChar char="•"/>
            </a:pPr>
            <a:endParaRPr lang="de-DE" dirty="0"/>
          </a:p>
        </p:txBody>
      </p:sp>
      <p:pic>
        <p:nvPicPr>
          <p:cNvPr id="3" name="Grafik 2">
            <a:extLst>
              <a:ext uri="{FF2B5EF4-FFF2-40B4-BE49-F238E27FC236}">
                <a16:creationId xmlns:a16="http://schemas.microsoft.com/office/drawing/2014/main" id="{6E74BD96-3719-4A0C-9632-604AC7EB1A66}"/>
              </a:ext>
            </a:extLst>
          </p:cNvPr>
          <p:cNvPicPr>
            <a:picLocks noChangeAspect="1"/>
          </p:cNvPicPr>
          <p:nvPr/>
        </p:nvPicPr>
        <p:blipFill rotWithShape="1">
          <a:blip r:embed="rId2"/>
          <a:srcRect l="7694" r="26089"/>
          <a:stretch/>
        </p:blipFill>
        <p:spPr>
          <a:xfrm>
            <a:off x="8180173" y="1395984"/>
            <a:ext cx="3492715" cy="3518232"/>
          </a:xfrm>
          <a:prstGeom prst="rect">
            <a:avLst/>
          </a:prstGeom>
        </p:spPr>
      </p:pic>
    </p:spTree>
    <p:extLst>
      <p:ext uri="{BB962C8B-B14F-4D97-AF65-F5344CB8AC3E}">
        <p14:creationId xmlns:p14="http://schemas.microsoft.com/office/powerpoint/2010/main" val="305213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Sicheres Verhalten unterwegs</a:t>
            </a:r>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592704"/>
            <a:ext cx="8105221" cy="4495434"/>
          </a:xfrm>
        </p:spPr>
        <p:txBody>
          <a:bodyPr/>
          <a:lstStyle/>
          <a:p>
            <a:pPr>
              <a:buFont typeface="Arial" panose="020B0604020202020204" pitchFamily="34" charset="0"/>
              <a:buChar char="•"/>
            </a:pPr>
            <a:r>
              <a:rPr lang="de-DE" dirty="0"/>
              <a:t>Aufmerksames, vorausschauendes Fahren</a:t>
            </a:r>
          </a:p>
          <a:p>
            <a:pPr>
              <a:buFont typeface="Arial" panose="020B0604020202020204" pitchFamily="34" charset="0"/>
              <a:buChar char="•"/>
            </a:pPr>
            <a:r>
              <a:rPr lang="de-DE" dirty="0"/>
              <a:t>Telefonieren nur mit Freisprechanlage und nur kurz</a:t>
            </a:r>
          </a:p>
          <a:p>
            <a:pPr>
              <a:buFont typeface="Arial" panose="020B0604020202020204" pitchFamily="34" charset="0"/>
              <a:buChar char="•"/>
            </a:pPr>
            <a:r>
              <a:rPr lang="de-DE" dirty="0"/>
              <a:t>Bei Müdigkeit sofort anhalten und Pause machen</a:t>
            </a:r>
          </a:p>
          <a:p>
            <a:pPr>
              <a:buFont typeface="Arial" panose="020B0604020202020204" pitchFamily="34" charset="0"/>
              <a:buChar char="•"/>
            </a:pPr>
            <a:r>
              <a:rPr lang="de-DE" dirty="0"/>
              <a:t>Witterung anpassen: Nebel, Glätte, Hitze</a:t>
            </a:r>
          </a:p>
          <a:p>
            <a:pPr>
              <a:buFont typeface="Arial" panose="020B0604020202020204" pitchFamily="34" charset="0"/>
              <a:buChar char="•"/>
            </a:pPr>
            <a:r>
              <a:rPr lang="de-DE" dirty="0"/>
              <a:t>Bei Stau oder Umleitung besonnen bleiben</a:t>
            </a:r>
          </a:p>
          <a:p>
            <a:pPr>
              <a:buFont typeface="Arial" panose="020B0604020202020204" pitchFamily="34" charset="0"/>
              <a:buChar char="•"/>
            </a:pPr>
            <a:r>
              <a:rPr lang="de-DE" dirty="0"/>
              <a:t>Pausen spätestens nach 2 Stunden einlegen</a:t>
            </a:r>
          </a:p>
          <a:p>
            <a:pPr>
              <a:buFont typeface="Arial" panose="020B0604020202020204" pitchFamily="34" charset="0"/>
              <a:buChar char="•"/>
            </a:pPr>
            <a:endParaRPr lang="de-DE" dirty="0"/>
          </a:p>
        </p:txBody>
      </p:sp>
      <p:pic>
        <p:nvPicPr>
          <p:cNvPr id="3" name="Grafik 2">
            <a:extLst>
              <a:ext uri="{FF2B5EF4-FFF2-40B4-BE49-F238E27FC236}">
                <a16:creationId xmlns:a16="http://schemas.microsoft.com/office/drawing/2014/main" id="{BA5B4588-5440-4C27-B26E-5EF58AE486B5}"/>
              </a:ext>
            </a:extLst>
          </p:cNvPr>
          <p:cNvPicPr>
            <a:picLocks noChangeAspect="1"/>
          </p:cNvPicPr>
          <p:nvPr/>
        </p:nvPicPr>
        <p:blipFill rotWithShape="1">
          <a:blip r:embed="rId2"/>
          <a:srcRect l="13005" r="11319"/>
          <a:stretch/>
        </p:blipFill>
        <p:spPr>
          <a:xfrm>
            <a:off x="8397064" y="1470264"/>
            <a:ext cx="3276124" cy="2887552"/>
          </a:xfrm>
          <a:prstGeom prst="rect">
            <a:avLst/>
          </a:prstGeom>
        </p:spPr>
      </p:pic>
    </p:spTree>
    <p:extLst>
      <p:ext uri="{BB962C8B-B14F-4D97-AF65-F5344CB8AC3E}">
        <p14:creationId xmlns:p14="http://schemas.microsoft.com/office/powerpoint/2010/main" val="133753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DC06C25-C784-4450-2446-6A082F24EA6A}"/>
              </a:ext>
            </a:extLst>
          </p:cNvPr>
          <p:cNvSpPr>
            <a:spLocks noGrp="1"/>
          </p:cNvSpPr>
          <p:nvPr>
            <p:ph type="title"/>
          </p:nvPr>
        </p:nvSpPr>
        <p:spPr>
          <a:xfrm>
            <a:off x="858713" y="3684220"/>
            <a:ext cx="6716546" cy="2400087"/>
          </a:xfrm>
        </p:spPr>
        <p:txBody>
          <a:bodyPr/>
          <a:lstStyle/>
          <a:p>
            <a:r>
              <a:rPr lang="de-DE" dirty="0"/>
              <a:t>Verhalten am Einsatzort</a:t>
            </a:r>
          </a:p>
        </p:txBody>
      </p:sp>
      <p:sp>
        <p:nvSpPr>
          <p:cNvPr id="9" name="Textplatzhalter 8">
            <a:extLst>
              <a:ext uri="{FF2B5EF4-FFF2-40B4-BE49-F238E27FC236}">
                <a16:creationId xmlns:a16="http://schemas.microsoft.com/office/drawing/2014/main" id="{A7BE7FD5-B95C-10E6-9145-770C831349A6}"/>
              </a:ext>
            </a:extLst>
          </p:cNvPr>
          <p:cNvSpPr>
            <a:spLocks noGrp="1"/>
          </p:cNvSpPr>
          <p:nvPr>
            <p:ph type="body" sz="quarter" idx="18"/>
          </p:nvPr>
        </p:nvSpPr>
        <p:spPr/>
        <p:txBody>
          <a:bodyPr/>
          <a:lstStyle/>
          <a:p>
            <a:r>
              <a:rPr lang="de-DE" dirty="0"/>
              <a:t>03</a:t>
            </a:r>
          </a:p>
        </p:txBody>
      </p:sp>
      <p:sp>
        <p:nvSpPr>
          <p:cNvPr id="4" name="Fußzeilenplatzhalter 3">
            <a:extLst>
              <a:ext uri="{FF2B5EF4-FFF2-40B4-BE49-F238E27FC236}">
                <a16:creationId xmlns:a16="http://schemas.microsoft.com/office/drawing/2014/main" id="{3FE39FD9-50ED-B7B4-278D-0F34C66B0A7E}"/>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69AD6ADD-1A2F-CF80-172F-B4071DC28565}"/>
              </a:ext>
            </a:extLst>
          </p:cNvPr>
          <p:cNvSpPr>
            <a:spLocks noGrp="1"/>
          </p:cNvSpPr>
          <p:nvPr>
            <p:ph type="sldNum" sz="quarter" idx="16"/>
          </p:nvPr>
        </p:nvSpPr>
        <p:spPr/>
        <p:txBody>
          <a:bodyPr/>
          <a:lstStyle/>
          <a:p>
            <a:fld id="{521AE3AC-DDCA-45D4-9B2A-A2DBEA872607}" type="slidenum">
              <a:rPr lang="de-DE" smtClean="0"/>
              <a:pPr/>
              <a:t>9</a:t>
            </a:fld>
            <a:endParaRPr lang="de-DE" dirty="0"/>
          </a:p>
        </p:txBody>
      </p:sp>
    </p:spTree>
    <p:extLst>
      <p:ext uri="{BB962C8B-B14F-4D97-AF65-F5344CB8AC3E}">
        <p14:creationId xmlns:p14="http://schemas.microsoft.com/office/powerpoint/2010/main" val="162266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CB2B41-5664-4C59-9600-B8E994170EF9}">
  <ds:schemaRefs>
    <ds:schemaRef ds:uri="http://purl.org/dc/terms/"/>
    <ds:schemaRef ds:uri="bbb3f655-f267-4a84-b742-532fbc77d0ab"/>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f5f3c0c8-cb47-4a26-91a1-a44bb4539247"/>
  </ds:schemaRefs>
</ds:datastoreItem>
</file>

<file path=customXml/itemProps2.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3.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230213_Unterweisungsmaster</Template>
  <TotalTime>0</TotalTime>
  <Words>507</Words>
  <Application>Microsoft Office PowerPoint</Application>
  <PresentationFormat>Breitbild</PresentationFormat>
  <Paragraphs>113</Paragraphs>
  <Slides>19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Courier New</vt:lpstr>
      <vt:lpstr>Symbol</vt:lpstr>
      <vt:lpstr>Wingdings</vt:lpstr>
      <vt:lpstr>TeachToProtect Unterweisung</vt:lpstr>
      <vt:lpstr>Fuhrpark und Aussendienst</vt:lpstr>
      <vt:lpstr>Ziel der unterweisung</vt:lpstr>
      <vt:lpstr>Planung und vorbereitung</vt:lpstr>
      <vt:lpstr>Planung: Ablauf und Risiken</vt:lpstr>
      <vt:lpstr>Fahrzeugauswahl und Ausrüstung</vt:lpstr>
      <vt:lpstr>Wichtig vor und während der fahrt</vt:lpstr>
      <vt:lpstr>Fahrzeugcheck vor der Abfahrt</vt:lpstr>
      <vt:lpstr>Sicheres Verhalten unterwegs</vt:lpstr>
      <vt:lpstr>Verhalten am Einsatzort</vt:lpstr>
      <vt:lpstr>Ankunft und Ersteinschätzung</vt:lpstr>
      <vt:lpstr>Abschluss und Rückmeldung</vt:lpstr>
      <vt:lpstr>was tun im notfall?</vt:lpstr>
      <vt:lpstr>Richtig handeln bei Unfall oder Panne</vt:lpstr>
      <vt:lpstr>Gesundheit und persönliche Notfälle</vt:lpstr>
      <vt:lpstr>Nachbereitung und verantwortung</vt:lpstr>
      <vt:lpstr>Reflexion und Ausblick </vt:lpstr>
      <vt:lpstr>zu guter Letzt</vt:lpstr>
      <vt:lpstr>Abschlussbotschaft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Unterweisung für neue Mitarbeitende (Erstunterweisung)</dc:title>
  <dc:creator>werner</dc:creator>
  <cp:lastModifiedBy>web</cp:lastModifiedBy>
  <cp:revision>34</cp:revision>
  <dcterms:created xsi:type="dcterms:W3CDTF">2023-02-14T12:25:38Z</dcterms:created>
  <dcterms:modified xsi:type="dcterms:W3CDTF">2025-07-25T15:25:26Z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