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36" r:id="rId4"/>
  </p:sldMasterIdLst>
  <p:notesMasterIdLst>
    <p:notesMasterId r:id="rId15"/>
  </p:notesMasterIdLst>
  <p:handoutMasterIdLst>
    <p:handoutMasterId r:id="rId16"/>
  </p:handoutMasterIdLst>
  <p:sldIdLst>
    <p:sldId id="283" r:id="rId5"/>
    <p:sldId id="284" r:id="rId6"/>
    <p:sldId id="420" r:id="rId7"/>
    <p:sldId id="421" r:id="rId8"/>
    <p:sldId id="422" r:id="rId9"/>
    <p:sldId id="423" r:id="rId10"/>
    <p:sldId id="424" r:id="rId11"/>
    <p:sldId id="425" r:id="rId12"/>
    <p:sldId id="418" r:id="rId13"/>
    <p:sldId id="419" r:id="rId14"/>
  </p:sldIdLst>
  <p:sldSz cx="12192000" cy="6858000"/>
  <p:notesSz cx="6794500" cy="9931400"/>
  <p:custDataLst>
    <p:tags r:id="rId1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C6F867-6DB0-4CC8-B8DA-29F9823A5F1E}" v="1" dt="2023-06-07T10:40:55.79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54000" autoAdjust="0"/>
  </p:normalViewPr>
  <p:slideViewPr>
    <p:cSldViewPr snapToGrid="0" snapToObjects="1" showGuides="1">
      <p:cViewPr varScale="1">
        <p:scale>
          <a:sx n="116" d="100"/>
          <a:sy n="116" d="100"/>
        </p:scale>
        <p:origin x="312" y="102"/>
      </p:cViewPr>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15.08.2025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15.08.2025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174311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4060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18877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37358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08322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20846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2378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17754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59544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485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15154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37125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54657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290028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152310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dirty="0"/>
              <a:t>Mastertitelformat bearbeiten</a:t>
            </a:r>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11646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212314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193595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245506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282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marL="342900" indent="-342900">
              <a:buFont typeface="Arial" panose="020B0604020202020204" pitchFamily="34" charset="0"/>
              <a:buChar char="•"/>
              <a:defRPr>
                <a:latin typeface="Calibri" panose="020F0502020204030204" pitchFamily="34" charset="0"/>
              </a:defRPr>
            </a:lvl2pPr>
            <a:lvl3pPr marL="702900" indent="-342900">
              <a:buFont typeface="Courier New" panose="02070309020205020404" pitchFamily="49" charset="0"/>
              <a:buChar char="o"/>
              <a:defRPr>
                <a:latin typeface="Calibri" panose="020F0502020204030204" pitchFamily="34" charset="0"/>
              </a:defRPr>
            </a:lvl3pPr>
            <a:lvl4pPr>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83100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38288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1396210884"/>
      </p:ext>
    </p:extLst>
  </p:cSld>
  <p:clrMap bg1="lt1" tx1="dk1" bg2="lt2" tx2="dk2" accent1="accent1" accent2="accent2" accent3="accent3" accent4="accent4" accent5="accent5" accent6="accent6" hlink="hlink" folHlink="folHlink"/>
  <p:sldLayoutIdLst>
    <p:sldLayoutId id="2147483862" r:id="rId1"/>
    <p:sldLayoutId id="2147483857" r:id="rId2"/>
    <p:sldLayoutId id="2147483861" r:id="rId3"/>
    <p:sldLayoutId id="2147483864" r:id="rId4"/>
    <p:sldLayoutId id="2147483873" r:id="rId5"/>
    <p:sldLayoutId id="2147483875" r:id="rId6"/>
    <p:sldLayoutId id="2147483838" r:id="rId7"/>
    <p:sldLayoutId id="2147483839" r:id="rId8"/>
    <p:sldLayoutId id="2147483859" r:id="rId9"/>
    <p:sldLayoutId id="2147483841" r:id="rId10"/>
    <p:sldLayoutId id="2147483842" r:id="rId11"/>
    <p:sldLayoutId id="2147483844" r:id="rId12"/>
    <p:sldLayoutId id="2147483845" r:id="rId13"/>
    <p:sldLayoutId id="2147483870" r:id="rId14"/>
    <p:sldLayoutId id="2147483863" r:id="rId15"/>
    <p:sldLayoutId id="2147483869" r:id="rId16"/>
    <p:sldLayoutId id="2147483852" r:id="rId17"/>
    <p:sldLayoutId id="2147483872" r:id="rId18"/>
    <p:sldLayoutId id="2147483871" r:id="rId19"/>
    <p:sldLayoutId id="2147483865" r:id="rId20"/>
    <p:sldLayoutId id="2147483858" r:id="rId21"/>
    <p:sldLayoutId id="214748387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userDrawn="1">
          <p15:clr>
            <a:srgbClr val="F26B43"/>
          </p15:clr>
        </p15:guide>
        <p15:guide id="2" pos="325" userDrawn="1">
          <p15:clr>
            <a:srgbClr val="F26B43"/>
          </p15:clr>
        </p15:guide>
        <p15:guide id="3" pos="7353" userDrawn="1">
          <p15:clr>
            <a:srgbClr val="F26B43"/>
          </p15:clr>
        </p15:guide>
        <p15:guide id="11" orient="horz" pos="1003" userDrawn="1">
          <p15:clr>
            <a:srgbClr val="F26B43"/>
          </p15:clr>
        </p15:guide>
        <p15:guide id="16" orient="horz" pos="3838" userDrawn="1">
          <p15:clr>
            <a:srgbClr val="F26B43"/>
          </p15:clr>
        </p15:guide>
        <p15:guide id="18" pos="384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a:extLst>
              <a:ext uri="{FF2B5EF4-FFF2-40B4-BE49-F238E27FC236}">
                <a16:creationId xmlns:a16="http://schemas.microsoft.com/office/drawing/2014/main" id="{76CC98E9-B15A-07EB-FD76-4BF641D1755C}"/>
              </a:ext>
            </a:extLst>
          </p:cNvPr>
          <p:cNvPicPr>
            <a:picLocks noGrp="1" noChangeAspect="1"/>
          </p:cNvPicPr>
          <p:nvPr>
            <p:ph type="pic" sz="quarter" idx="23"/>
          </p:nvPr>
        </p:nvPicPr>
        <p:blipFill>
          <a:blip r:embed="rId2"/>
          <a:stretch>
            <a:fillRect/>
          </a:stretch>
        </p:blipFill>
        <p:spPr>
          <a:xfrm>
            <a:off x="6085477" y="1598141"/>
            <a:ext cx="4812077" cy="4828608"/>
          </a:xfrm>
        </p:spPr>
      </p:pic>
      <p:sp>
        <p:nvSpPr>
          <p:cNvPr id="2" name="Titel 1">
            <a:extLst>
              <a:ext uri="{FF2B5EF4-FFF2-40B4-BE49-F238E27FC236}">
                <a16:creationId xmlns:a16="http://schemas.microsoft.com/office/drawing/2014/main" id="{ACDEB69D-B67C-CB5E-3499-B4F8AA2512CB}"/>
              </a:ext>
            </a:extLst>
          </p:cNvPr>
          <p:cNvSpPr>
            <a:spLocks noGrp="1"/>
          </p:cNvSpPr>
          <p:nvPr>
            <p:ph type="title"/>
          </p:nvPr>
        </p:nvSpPr>
        <p:spPr/>
        <p:txBody>
          <a:bodyPr/>
          <a:lstStyle/>
          <a:p>
            <a:r>
              <a:rPr lang="de-DE" dirty="0"/>
              <a:t>Betriebliches</a:t>
            </a:r>
            <a:br>
              <a:rPr lang="de-DE" dirty="0"/>
            </a:br>
            <a:r>
              <a:rPr lang="de-DE" dirty="0"/>
              <a:t>Eingliederungs-management</a:t>
            </a:r>
          </a:p>
        </p:txBody>
      </p:sp>
      <p:sp>
        <p:nvSpPr>
          <p:cNvPr id="3" name="Textplatzhalter 2">
            <a:extLst>
              <a:ext uri="{FF2B5EF4-FFF2-40B4-BE49-F238E27FC236}">
                <a16:creationId xmlns:a16="http://schemas.microsoft.com/office/drawing/2014/main" id="{5CF8A4CF-9E6B-5F48-BD94-108DB7700393}"/>
              </a:ext>
            </a:extLst>
          </p:cNvPr>
          <p:cNvSpPr>
            <a:spLocks noGrp="1"/>
          </p:cNvSpPr>
          <p:nvPr>
            <p:ph type="body" sz="quarter" idx="24"/>
          </p:nvPr>
        </p:nvSpPr>
        <p:spPr/>
        <p:txBody>
          <a:bodyPr/>
          <a:lstStyle/>
          <a:p>
            <a:r>
              <a:rPr lang="de-DE" dirty="0" err="1"/>
              <a:t>Referent:in</a:t>
            </a:r>
            <a:r>
              <a:rPr lang="de-DE" dirty="0"/>
              <a:t>, Ort</a:t>
            </a:r>
          </a:p>
          <a:p>
            <a:pPr>
              <a:buNone/>
            </a:pPr>
            <a:endParaRPr lang="de-DE" dirty="0"/>
          </a:p>
        </p:txBody>
      </p:sp>
    </p:spTree>
    <p:extLst>
      <p:ext uri="{BB962C8B-B14F-4D97-AF65-F5344CB8AC3E}">
        <p14:creationId xmlns:p14="http://schemas.microsoft.com/office/powerpoint/2010/main" val="356221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6DF5B54-3D21-9E2F-9A0A-9B493DAC5F6A}"/>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D9985A31-B788-63D5-106A-D1EC268108C7}"/>
              </a:ext>
            </a:extLst>
          </p:cNvPr>
          <p:cNvSpPr>
            <a:spLocks noGrp="1"/>
          </p:cNvSpPr>
          <p:nvPr>
            <p:ph type="sldNum" sz="quarter" idx="11"/>
          </p:nvPr>
        </p:nvSpPr>
        <p:spPr/>
        <p:txBody>
          <a:bodyPr/>
          <a:lstStyle/>
          <a:p>
            <a:fld id="{521AE3AC-DDCA-45D4-9B2A-A2DBEA872607}" type="slidenum">
              <a:rPr lang="de-DE" smtClean="0"/>
              <a:pPr/>
              <a:t>10</a:t>
            </a:fld>
            <a:endParaRPr lang="de-DE" dirty="0"/>
          </a:p>
        </p:txBody>
      </p:sp>
    </p:spTree>
    <p:extLst>
      <p:ext uri="{BB962C8B-B14F-4D97-AF65-F5344CB8AC3E}">
        <p14:creationId xmlns:p14="http://schemas.microsoft.com/office/powerpoint/2010/main" val="417967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2</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sz="2800" b="1" dirty="0"/>
              <a:t>Was ist ein </a:t>
            </a:r>
            <a:r>
              <a:rPr lang="de-DE" sz="2800" b="1" dirty="0" err="1"/>
              <a:t>BEM</a:t>
            </a:r>
            <a:r>
              <a:rPr lang="de-DE" sz="2800" b="1" dirty="0"/>
              <a:t>?</a:t>
            </a:r>
            <a:endParaRPr lang="de-DE" sz="2800" dirty="0"/>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2" y="1592704"/>
            <a:ext cx="7232992" cy="4495434"/>
          </a:xfrm>
        </p:spPr>
        <p:txBody>
          <a:bodyPr/>
          <a:lstStyle/>
          <a:p>
            <a:pPr>
              <a:spcAft>
                <a:spcPts val="1200"/>
              </a:spcAft>
              <a:buFont typeface="Arial" panose="020B0604020202020204" pitchFamily="34" charset="0"/>
              <a:buChar char="•"/>
            </a:pPr>
            <a:r>
              <a:rPr lang="de-DE" sz="2800" dirty="0"/>
              <a:t>Angebot Ihres Arbeitgebers nach längerer Krankheit</a:t>
            </a:r>
          </a:p>
          <a:p>
            <a:pPr>
              <a:spcAft>
                <a:spcPts val="1200"/>
              </a:spcAft>
              <a:buFont typeface="Arial" panose="020B0604020202020204" pitchFamily="34" charset="0"/>
              <a:buChar char="•"/>
            </a:pPr>
            <a:r>
              <a:rPr lang="de-DE" sz="2800" dirty="0"/>
              <a:t>Ziel: Ihren Arbeitsplatz erhalten und Sie gut wieder einarbeiten</a:t>
            </a:r>
          </a:p>
          <a:p>
            <a:pPr>
              <a:spcAft>
                <a:spcPts val="1200"/>
              </a:spcAft>
              <a:buFont typeface="Arial" panose="020B0604020202020204" pitchFamily="34" charset="0"/>
              <a:buChar char="•"/>
            </a:pPr>
            <a:r>
              <a:rPr lang="de-DE" sz="2800" dirty="0"/>
              <a:t>Beteiligung ist freiwillig</a:t>
            </a:r>
          </a:p>
          <a:p>
            <a:pPr>
              <a:spcAft>
                <a:spcPts val="1200"/>
              </a:spcAft>
              <a:buFont typeface="Arial" panose="020B0604020202020204" pitchFamily="34" charset="0"/>
              <a:buChar char="•"/>
            </a:pPr>
            <a:r>
              <a:rPr lang="de-DE" sz="2800" dirty="0"/>
              <a:t>Alle Gespräche sind vertraulich</a:t>
            </a:r>
          </a:p>
        </p:txBody>
      </p:sp>
      <p:pic>
        <p:nvPicPr>
          <p:cNvPr id="4" name="Grafik 3">
            <a:extLst>
              <a:ext uri="{FF2B5EF4-FFF2-40B4-BE49-F238E27FC236}">
                <a16:creationId xmlns:a16="http://schemas.microsoft.com/office/drawing/2014/main" id="{FD6A5E8A-B2A0-4282-9DA5-705C16EA9588}"/>
              </a:ext>
            </a:extLst>
          </p:cNvPr>
          <p:cNvPicPr>
            <a:picLocks noChangeAspect="1"/>
          </p:cNvPicPr>
          <p:nvPr/>
        </p:nvPicPr>
        <p:blipFill rotWithShape="1">
          <a:blip r:embed="rId2"/>
          <a:srcRect l="17384" r="16187"/>
          <a:stretch/>
        </p:blipFill>
        <p:spPr>
          <a:xfrm>
            <a:off x="7836849" y="1592703"/>
            <a:ext cx="3836040" cy="3251145"/>
          </a:xfrm>
          <a:prstGeom prst="rect">
            <a:avLst/>
          </a:prstGeom>
        </p:spPr>
      </p:pic>
    </p:spTree>
    <p:extLst>
      <p:ext uri="{BB962C8B-B14F-4D97-AF65-F5344CB8AC3E}">
        <p14:creationId xmlns:p14="http://schemas.microsoft.com/office/powerpoint/2010/main" val="25824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3</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sz="2800" b="1" dirty="0"/>
              <a:t>Typische Situationen für ein </a:t>
            </a:r>
            <a:r>
              <a:rPr lang="de-DE" sz="2800" b="1" dirty="0" err="1"/>
              <a:t>BEM</a:t>
            </a:r>
            <a:endParaRPr lang="de-DE" sz="2800" b="1" dirty="0"/>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2" y="1592704"/>
            <a:ext cx="7232992" cy="4495434"/>
          </a:xfrm>
        </p:spPr>
        <p:txBody>
          <a:bodyPr/>
          <a:lstStyle/>
          <a:p>
            <a:r>
              <a:rPr lang="de-DE" dirty="0"/>
              <a:t>Eine Mitarbeiterin fällt immer wieder für wenige Tage krankheitsbedingt aus. Insgesamt summieren sich die Fehlzeiten innerhalb eines Jahres auf mehr als sechs Wochen. Ein </a:t>
            </a:r>
            <a:r>
              <a:rPr lang="de-DE" dirty="0" err="1"/>
              <a:t>BEM</a:t>
            </a:r>
            <a:r>
              <a:rPr lang="de-DE" dirty="0"/>
              <a:t> wird angeboten, um die Ursachen zu klären und Überlastung zu vermeiden.</a:t>
            </a:r>
          </a:p>
          <a:p>
            <a:endParaRPr lang="de-DE" dirty="0"/>
          </a:p>
          <a:p>
            <a:r>
              <a:rPr lang="de-DE" dirty="0"/>
              <a:t>Ein Kollege hatte einen schweren Fahrradunfall in seiner Freizeit. Nach mehreren Monaten Ausfallzeit steht der Wiedereinstieg bevor. Auch hier kann ein </a:t>
            </a:r>
            <a:r>
              <a:rPr lang="de-DE" dirty="0" err="1"/>
              <a:t>BEM</a:t>
            </a:r>
            <a:r>
              <a:rPr lang="de-DE" dirty="0"/>
              <a:t> helfen, den Übergang gut zu gestalten.</a:t>
            </a:r>
          </a:p>
        </p:txBody>
      </p:sp>
      <p:pic>
        <p:nvPicPr>
          <p:cNvPr id="4" name="Grafik 3">
            <a:extLst>
              <a:ext uri="{FF2B5EF4-FFF2-40B4-BE49-F238E27FC236}">
                <a16:creationId xmlns:a16="http://schemas.microsoft.com/office/drawing/2014/main" id="{FD6A5E8A-B2A0-4282-9DA5-705C16EA9588}"/>
              </a:ext>
            </a:extLst>
          </p:cNvPr>
          <p:cNvPicPr>
            <a:picLocks noChangeAspect="1"/>
          </p:cNvPicPr>
          <p:nvPr/>
        </p:nvPicPr>
        <p:blipFill rotWithShape="1">
          <a:blip r:embed="rId2"/>
          <a:srcRect l="5957" r="32852"/>
          <a:stretch/>
        </p:blipFill>
        <p:spPr>
          <a:xfrm>
            <a:off x="8237838" y="1699494"/>
            <a:ext cx="3435050" cy="3744334"/>
          </a:xfrm>
          <a:prstGeom prst="rect">
            <a:avLst/>
          </a:prstGeom>
        </p:spPr>
      </p:pic>
    </p:spTree>
    <p:extLst>
      <p:ext uri="{BB962C8B-B14F-4D97-AF65-F5344CB8AC3E}">
        <p14:creationId xmlns:p14="http://schemas.microsoft.com/office/powerpoint/2010/main" val="307410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4</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sz="2800" b="1" dirty="0"/>
              <a:t>Was bringt ihnen das </a:t>
            </a:r>
            <a:r>
              <a:rPr lang="de-DE" sz="2800" b="1" dirty="0" err="1"/>
              <a:t>BEM</a:t>
            </a:r>
            <a:r>
              <a:rPr lang="de-DE" sz="2800" b="1" dirty="0"/>
              <a:t>?</a:t>
            </a:r>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2" y="1592704"/>
            <a:ext cx="7101186" cy="4495434"/>
          </a:xfrm>
        </p:spPr>
        <p:txBody>
          <a:bodyPr/>
          <a:lstStyle/>
          <a:p>
            <a:pPr>
              <a:spcAft>
                <a:spcPts val="1200"/>
              </a:spcAft>
              <a:buFont typeface="Arial" panose="020B0604020202020204" pitchFamily="34" charset="0"/>
              <a:buChar char="•"/>
            </a:pPr>
            <a:r>
              <a:rPr lang="de-DE" dirty="0"/>
              <a:t>Schrittweiser Wiedereinstieg</a:t>
            </a:r>
          </a:p>
          <a:p>
            <a:pPr>
              <a:spcAft>
                <a:spcPts val="1200"/>
              </a:spcAft>
              <a:buFont typeface="Arial" panose="020B0604020202020204" pitchFamily="34" charset="0"/>
              <a:buChar char="•"/>
            </a:pPr>
            <a:endParaRPr lang="de-DE" sz="1000" dirty="0"/>
          </a:p>
          <a:p>
            <a:pPr>
              <a:spcAft>
                <a:spcPts val="1200"/>
              </a:spcAft>
              <a:buFont typeface="Arial" panose="020B0604020202020204" pitchFamily="34" charset="0"/>
              <a:buChar char="•"/>
            </a:pPr>
            <a:r>
              <a:rPr lang="de-DE" dirty="0"/>
              <a:t>Klärung, was Ihnen aktuell möglich ist</a:t>
            </a:r>
          </a:p>
          <a:p>
            <a:pPr>
              <a:spcAft>
                <a:spcPts val="1200"/>
              </a:spcAft>
              <a:buFont typeface="Arial" panose="020B0604020202020204" pitchFamily="34" charset="0"/>
              <a:buChar char="•"/>
            </a:pPr>
            <a:endParaRPr lang="de-DE" sz="1000" dirty="0"/>
          </a:p>
          <a:p>
            <a:pPr>
              <a:spcAft>
                <a:spcPts val="1200"/>
              </a:spcAft>
              <a:buFont typeface="Arial" panose="020B0604020202020204" pitchFamily="34" charset="0"/>
              <a:buChar char="•"/>
            </a:pPr>
            <a:r>
              <a:rPr lang="de-DE" dirty="0"/>
              <a:t>Anpassung von Aufgaben, Arbeitszeit oder Arbeitsplatz</a:t>
            </a:r>
          </a:p>
          <a:p>
            <a:pPr>
              <a:spcAft>
                <a:spcPts val="1200"/>
              </a:spcAft>
              <a:buFont typeface="Arial" panose="020B0604020202020204" pitchFamily="34" charset="0"/>
              <a:buChar char="•"/>
            </a:pPr>
            <a:endParaRPr lang="de-DE" sz="1000" dirty="0"/>
          </a:p>
          <a:p>
            <a:pPr>
              <a:spcAft>
                <a:spcPts val="1200"/>
              </a:spcAft>
              <a:buFont typeface="Arial" panose="020B0604020202020204" pitchFamily="34" charset="0"/>
              <a:buChar char="•"/>
            </a:pPr>
            <a:r>
              <a:rPr lang="de-DE" dirty="0"/>
              <a:t>Einbindung in ein verständnisvolles Team</a:t>
            </a:r>
          </a:p>
        </p:txBody>
      </p:sp>
      <p:pic>
        <p:nvPicPr>
          <p:cNvPr id="4" name="Grafik 3">
            <a:extLst>
              <a:ext uri="{FF2B5EF4-FFF2-40B4-BE49-F238E27FC236}">
                <a16:creationId xmlns:a16="http://schemas.microsoft.com/office/drawing/2014/main" id="{FD6A5E8A-B2A0-4282-9DA5-705C16EA9588}"/>
              </a:ext>
            </a:extLst>
          </p:cNvPr>
          <p:cNvPicPr>
            <a:picLocks noChangeAspect="1"/>
          </p:cNvPicPr>
          <p:nvPr/>
        </p:nvPicPr>
        <p:blipFill rotWithShape="1">
          <a:blip r:embed="rId2"/>
          <a:srcRect l="5004" r="33806"/>
          <a:stretch/>
        </p:blipFill>
        <p:spPr>
          <a:xfrm>
            <a:off x="7990703" y="1592704"/>
            <a:ext cx="3591867" cy="3915272"/>
          </a:xfrm>
          <a:prstGeom prst="rect">
            <a:avLst/>
          </a:prstGeom>
        </p:spPr>
      </p:pic>
    </p:spTree>
    <p:extLst>
      <p:ext uri="{BB962C8B-B14F-4D97-AF65-F5344CB8AC3E}">
        <p14:creationId xmlns:p14="http://schemas.microsoft.com/office/powerpoint/2010/main" val="266480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5</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sz="2800" b="1" dirty="0"/>
              <a:t>Was passiert konkret bei Ihrer Rückkehr?</a:t>
            </a:r>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2" y="1592704"/>
            <a:ext cx="7232992" cy="4495434"/>
          </a:xfrm>
        </p:spPr>
        <p:txBody>
          <a:bodyPr/>
          <a:lstStyle/>
          <a:p>
            <a:pPr>
              <a:spcAft>
                <a:spcPts val="3000"/>
              </a:spcAft>
              <a:buFont typeface="Arial" panose="020B0604020202020204" pitchFamily="34" charset="0"/>
              <a:buChar char="•"/>
            </a:pPr>
            <a:r>
              <a:rPr lang="de-DE" dirty="0"/>
              <a:t>Persönliche Unterweisung mit Begehung Ihres Arbeitsplatzes</a:t>
            </a:r>
          </a:p>
          <a:p>
            <a:pPr>
              <a:spcAft>
                <a:spcPts val="3000"/>
              </a:spcAft>
              <a:buFont typeface="Arial" panose="020B0604020202020204" pitchFamily="34" charset="0"/>
              <a:buChar char="•"/>
            </a:pPr>
            <a:r>
              <a:rPr lang="de-DE" dirty="0"/>
              <a:t>Auffrischung wichtiger Sicherheitsthemen</a:t>
            </a:r>
          </a:p>
          <a:p>
            <a:pPr>
              <a:spcAft>
                <a:spcPts val="3000"/>
              </a:spcAft>
              <a:buFont typeface="Arial" panose="020B0604020202020204" pitchFamily="34" charset="0"/>
              <a:buChar char="•"/>
            </a:pPr>
            <a:r>
              <a:rPr lang="de-DE" dirty="0"/>
              <a:t>Einführung in neue Abläufe oder Tätigkeiten</a:t>
            </a:r>
          </a:p>
          <a:p>
            <a:pPr>
              <a:spcAft>
                <a:spcPts val="3000"/>
              </a:spcAft>
              <a:buFont typeface="Arial" panose="020B0604020202020204" pitchFamily="34" charset="0"/>
              <a:buChar char="•"/>
            </a:pPr>
            <a:r>
              <a:rPr lang="de-DE" dirty="0"/>
              <a:t>Rückmeldung erwünscht: Was brauchen Sie?</a:t>
            </a:r>
          </a:p>
        </p:txBody>
      </p:sp>
      <p:pic>
        <p:nvPicPr>
          <p:cNvPr id="4" name="Grafik 3">
            <a:extLst>
              <a:ext uri="{FF2B5EF4-FFF2-40B4-BE49-F238E27FC236}">
                <a16:creationId xmlns:a16="http://schemas.microsoft.com/office/drawing/2014/main" id="{FD6A5E8A-B2A0-4282-9DA5-705C16EA9588}"/>
              </a:ext>
            </a:extLst>
          </p:cNvPr>
          <p:cNvPicPr>
            <a:picLocks noChangeAspect="1"/>
          </p:cNvPicPr>
          <p:nvPr/>
        </p:nvPicPr>
        <p:blipFill rotWithShape="1">
          <a:blip r:embed="rId2"/>
          <a:srcRect l="18240" r="11760"/>
          <a:stretch/>
        </p:blipFill>
        <p:spPr>
          <a:xfrm>
            <a:off x="8293078" y="1569120"/>
            <a:ext cx="3379810" cy="3225304"/>
          </a:xfrm>
          <a:prstGeom prst="rect">
            <a:avLst/>
          </a:prstGeom>
        </p:spPr>
      </p:pic>
    </p:spTree>
    <p:extLst>
      <p:ext uri="{BB962C8B-B14F-4D97-AF65-F5344CB8AC3E}">
        <p14:creationId xmlns:p14="http://schemas.microsoft.com/office/powerpoint/2010/main" val="401053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6</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sz="2800" b="1" dirty="0"/>
              <a:t>Sie sind nicht allein: Wer begleitet Sie?</a:t>
            </a:r>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2" y="1592704"/>
            <a:ext cx="7232992" cy="4495434"/>
          </a:xfrm>
        </p:spPr>
        <p:txBody>
          <a:bodyPr/>
          <a:lstStyle/>
          <a:p>
            <a:pPr>
              <a:spcAft>
                <a:spcPts val="2400"/>
              </a:spcAft>
              <a:buFont typeface="Arial" panose="020B0604020202020204" pitchFamily="34" charset="0"/>
              <a:buChar char="•"/>
            </a:pPr>
            <a:r>
              <a:rPr lang="de-DE" dirty="0"/>
              <a:t>Ihre direkte Führungskraft</a:t>
            </a:r>
          </a:p>
          <a:p>
            <a:pPr>
              <a:spcAft>
                <a:spcPts val="2400"/>
              </a:spcAft>
              <a:buFont typeface="Arial" panose="020B0604020202020204" pitchFamily="34" charset="0"/>
              <a:buChar char="•"/>
            </a:pPr>
            <a:r>
              <a:rPr lang="de-DE" dirty="0"/>
              <a:t>Auf Wunsch eine Vertrauensperson (Kollege, Betriebsrat etc.)</a:t>
            </a:r>
          </a:p>
          <a:p>
            <a:pPr>
              <a:spcAft>
                <a:spcPts val="2400"/>
              </a:spcAft>
              <a:buFont typeface="Arial" panose="020B0604020202020204" pitchFamily="34" charset="0"/>
              <a:buChar char="•"/>
            </a:pPr>
            <a:r>
              <a:rPr lang="de-DE" dirty="0"/>
              <a:t>Ein Mentor oder eine Mentorin kann Sie in den ersten Wochen begleiten</a:t>
            </a:r>
          </a:p>
          <a:p>
            <a:pPr>
              <a:spcAft>
                <a:spcPts val="2400"/>
              </a:spcAft>
              <a:buFont typeface="Arial" panose="020B0604020202020204" pitchFamily="34" charset="0"/>
              <a:buChar char="•"/>
            </a:pPr>
            <a:r>
              <a:rPr lang="de-DE" dirty="0"/>
              <a:t>Der Betriebsarzt kann beratend unterstützen</a:t>
            </a:r>
          </a:p>
          <a:p>
            <a:endParaRPr lang="de-DE" dirty="0"/>
          </a:p>
        </p:txBody>
      </p:sp>
      <p:pic>
        <p:nvPicPr>
          <p:cNvPr id="4" name="Grafik 3">
            <a:extLst>
              <a:ext uri="{FF2B5EF4-FFF2-40B4-BE49-F238E27FC236}">
                <a16:creationId xmlns:a16="http://schemas.microsoft.com/office/drawing/2014/main" id="{FD6A5E8A-B2A0-4282-9DA5-705C16EA9588}"/>
              </a:ext>
            </a:extLst>
          </p:cNvPr>
          <p:cNvPicPr>
            <a:picLocks noChangeAspect="1"/>
          </p:cNvPicPr>
          <p:nvPr/>
        </p:nvPicPr>
        <p:blipFill rotWithShape="1">
          <a:blip r:embed="rId2"/>
          <a:srcRect l="12860" r="16902"/>
          <a:stretch/>
        </p:blipFill>
        <p:spPr>
          <a:xfrm>
            <a:off x="8030659" y="1532674"/>
            <a:ext cx="3634289" cy="3451218"/>
          </a:xfrm>
          <a:prstGeom prst="rect">
            <a:avLst/>
          </a:prstGeom>
        </p:spPr>
      </p:pic>
    </p:spTree>
    <p:extLst>
      <p:ext uri="{BB962C8B-B14F-4D97-AF65-F5344CB8AC3E}">
        <p14:creationId xmlns:p14="http://schemas.microsoft.com/office/powerpoint/2010/main" val="348793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7</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sz="2800" b="1" dirty="0"/>
              <a:t>Ihre Bedürfnisse stehen im Mittelpunkt</a:t>
            </a:r>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2" y="1592704"/>
            <a:ext cx="7232992" cy="4495434"/>
          </a:xfrm>
        </p:spPr>
        <p:txBody>
          <a:bodyPr/>
          <a:lstStyle/>
          <a:p>
            <a:pPr>
              <a:spcAft>
                <a:spcPts val="3000"/>
              </a:spcAft>
              <a:buFont typeface="Arial" panose="020B0604020202020204" pitchFamily="34" charset="0"/>
              <a:buChar char="•"/>
            </a:pPr>
            <a:r>
              <a:rPr lang="de-DE" dirty="0"/>
              <a:t>Was fällt Ihnen (noch) schwer?</a:t>
            </a:r>
          </a:p>
          <a:p>
            <a:pPr>
              <a:spcAft>
                <a:spcPts val="3000"/>
              </a:spcAft>
              <a:buFont typeface="Arial" panose="020B0604020202020204" pitchFamily="34" charset="0"/>
              <a:buChar char="•"/>
            </a:pPr>
            <a:r>
              <a:rPr lang="de-DE" dirty="0"/>
              <a:t>Was müsste angepasst werden?</a:t>
            </a:r>
          </a:p>
          <a:p>
            <a:pPr>
              <a:spcAft>
                <a:spcPts val="3000"/>
              </a:spcAft>
              <a:buFont typeface="Arial" panose="020B0604020202020204" pitchFamily="34" charset="0"/>
              <a:buChar char="•"/>
            </a:pPr>
            <a:r>
              <a:rPr lang="de-DE" dirty="0"/>
              <a:t>Welche Unterstützung wünschen Sie sich?</a:t>
            </a:r>
          </a:p>
          <a:p>
            <a:pPr>
              <a:spcAft>
                <a:spcPts val="3000"/>
              </a:spcAft>
              <a:buFont typeface="Arial" panose="020B0604020202020204" pitchFamily="34" charset="0"/>
              <a:buChar char="•"/>
            </a:pPr>
            <a:r>
              <a:rPr lang="de-DE" dirty="0"/>
              <a:t>→ Sprechen Sie es offen an – Ihr Feedback hilft allen weiter.</a:t>
            </a:r>
          </a:p>
          <a:p>
            <a:endParaRPr lang="de-DE" dirty="0"/>
          </a:p>
        </p:txBody>
      </p:sp>
      <p:pic>
        <p:nvPicPr>
          <p:cNvPr id="4" name="Grafik 3">
            <a:extLst>
              <a:ext uri="{FF2B5EF4-FFF2-40B4-BE49-F238E27FC236}">
                <a16:creationId xmlns:a16="http://schemas.microsoft.com/office/drawing/2014/main" id="{FD6A5E8A-B2A0-4282-9DA5-705C16EA9588}"/>
              </a:ext>
            </a:extLst>
          </p:cNvPr>
          <p:cNvPicPr>
            <a:picLocks noChangeAspect="1"/>
          </p:cNvPicPr>
          <p:nvPr/>
        </p:nvPicPr>
        <p:blipFill>
          <a:blip r:embed="rId2"/>
          <a:stretch>
            <a:fillRect/>
          </a:stretch>
        </p:blipFill>
        <p:spPr>
          <a:xfrm>
            <a:off x="8475464" y="1470264"/>
            <a:ext cx="2629310" cy="3941995"/>
          </a:xfrm>
          <a:prstGeom prst="rect">
            <a:avLst/>
          </a:prstGeom>
        </p:spPr>
      </p:pic>
    </p:spTree>
    <p:extLst>
      <p:ext uri="{BB962C8B-B14F-4D97-AF65-F5344CB8AC3E}">
        <p14:creationId xmlns:p14="http://schemas.microsoft.com/office/powerpoint/2010/main" val="414775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8</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sz="2800" b="1" dirty="0"/>
              <a:t>Rückblick und Ausblick</a:t>
            </a:r>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2" y="1592704"/>
            <a:ext cx="7232992" cy="4495434"/>
          </a:xfrm>
        </p:spPr>
        <p:txBody>
          <a:bodyPr/>
          <a:lstStyle/>
          <a:p>
            <a:pPr>
              <a:spcAft>
                <a:spcPts val="2400"/>
              </a:spcAft>
              <a:buFont typeface="Arial" panose="020B0604020202020204" pitchFamily="34" charset="0"/>
              <a:buChar char="•"/>
            </a:pPr>
            <a:r>
              <a:rPr lang="de-DE" dirty="0"/>
              <a:t>Was brauchen Sie, um gut zurückzukommen?</a:t>
            </a:r>
          </a:p>
          <a:p>
            <a:pPr>
              <a:spcAft>
                <a:spcPts val="2400"/>
              </a:spcAft>
              <a:buFont typeface="Arial" panose="020B0604020202020204" pitchFamily="34" charset="0"/>
              <a:buChar char="•"/>
            </a:pPr>
            <a:r>
              <a:rPr lang="de-DE" dirty="0"/>
              <a:t>Welche offenen Fragen gibt es?</a:t>
            </a:r>
          </a:p>
          <a:p>
            <a:pPr>
              <a:spcAft>
                <a:spcPts val="2400"/>
              </a:spcAft>
              <a:buFont typeface="Arial" panose="020B0604020202020204" pitchFamily="34" charset="0"/>
              <a:buChar char="•"/>
            </a:pPr>
            <a:r>
              <a:rPr lang="de-DE" dirty="0"/>
              <a:t>Was kann das Team tun, um Sie zu unterstützen?</a:t>
            </a:r>
          </a:p>
          <a:p>
            <a:pPr>
              <a:spcAft>
                <a:spcPts val="2400"/>
              </a:spcAft>
              <a:buFont typeface="Arial" panose="020B0604020202020204" pitchFamily="34" charset="0"/>
              <a:buChar char="•"/>
            </a:pPr>
            <a:r>
              <a:rPr lang="de-DE" dirty="0"/>
              <a:t>Das </a:t>
            </a:r>
            <a:r>
              <a:rPr lang="de-DE" dirty="0" err="1"/>
              <a:t>BEM</a:t>
            </a:r>
            <a:r>
              <a:rPr lang="de-DE" dirty="0"/>
              <a:t> ist keine Kontrolle – es ist ein Angebot, gemeinsam neue Wege zu finden.</a:t>
            </a:r>
          </a:p>
          <a:p>
            <a:endParaRPr lang="de-DE" dirty="0"/>
          </a:p>
        </p:txBody>
      </p:sp>
      <p:pic>
        <p:nvPicPr>
          <p:cNvPr id="4" name="Grafik 3">
            <a:extLst>
              <a:ext uri="{FF2B5EF4-FFF2-40B4-BE49-F238E27FC236}">
                <a16:creationId xmlns:a16="http://schemas.microsoft.com/office/drawing/2014/main" id="{FD6A5E8A-B2A0-4282-9DA5-705C16EA9588}"/>
              </a:ext>
            </a:extLst>
          </p:cNvPr>
          <p:cNvPicPr>
            <a:picLocks noChangeAspect="1"/>
          </p:cNvPicPr>
          <p:nvPr/>
        </p:nvPicPr>
        <p:blipFill rotWithShape="1">
          <a:blip r:embed="rId2"/>
          <a:srcRect r="31186"/>
          <a:stretch/>
        </p:blipFill>
        <p:spPr>
          <a:xfrm>
            <a:off x="8138984" y="1592704"/>
            <a:ext cx="3525964" cy="3417684"/>
          </a:xfrm>
          <a:prstGeom prst="rect">
            <a:avLst/>
          </a:prstGeom>
        </p:spPr>
      </p:pic>
    </p:spTree>
    <p:extLst>
      <p:ext uri="{BB962C8B-B14F-4D97-AF65-F5344CB8AC3E}">
        <p14:creationId xmlns:p14="http://schemas.microsoft.com/office/powerpoint/2010/main" val="294379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FFEB452-E37D-6D08-AAF2-EACDB9B2238C}"/>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BD26CA3E-7B53-9191-AEFE-11E2DD72B1E3}"/>
              </a:ext>
            </a:extLst>
          </p:cNvPr>
          <p:cNvSpPr>
            <a:spLocks noGrp="1"/>
          </p:cNvSpPr>
          <p:nvPr>
            <p:ph type="sldNum" sz="quarter" idx="11"/>
          </p:nvPr>
        </p:nvSpPr>
        <p:spPr/>
        <p:txBody>
          <a:bodyPr/>
          <a:lstStyle/>
          <a:p>
            <a:fld id="{521AE3AC-DDCA-45D4-9B2A-A2DBEA872607}" type="slidenum">
              <a:rPr lang="de-DE" smtClean="0"/>
              <a:pPr/>
              <a:t>9</a:t>
            </a:fld>
            <a:endParaRPr lang="de-DE" dirty="0"/>
          </a:p>
        </p:txBody>
      </p:sp>
      <p:sp>
        <p:nvSpPr>
          <p:cNvPr id="4" name="Titel 3">
            <a:extLst>
              <a:ext uri="{FF2B5EF4-FFF2-40B4-BE49-F238E27FC236}">
                <a16:creationId xmlns:a16="http://schemas.microsoft.com/office/drawing/2014/main" id="{7C1A438C-2AC3-AAB7-3B6D-187116AB939E}"/>
              </a:ext>
            </a:extLst>
          </p:cNvPr>
          <p:cNvSpPr>
            <a:spLocks noGrp="1"/>
          </p:cNvSpPr>
          <p:nvPr>
            <p:ph type="title"/>
          </p:nvPr>
        </p:nvSpPr>
        <p:spPr/>
        <p:txBody>
          <a:bodyPr/>
          <a:lstStyle/>
          <a:p>
            <a:r>
              <a:rPr lang="de-DE" dirty="0"/>
              <a:t>Abschlussbotschaft</a:t>
            </a:r>
          </a:p>
        </p:txBody>
      </p:sp>
      <p:sp>
        <p:nvSpPr>
          <p:cNvPr id="9" name="Textplatzhalter 8">
            <a:extLst>
              <a:ext uri="{FF2B5EF4-FFF2-40B4-BE49-F238E27FC236}">
                <a16:creationId xmlns:a16="http://schemas.microsoft.com/office/drawing/2014/main" id="{7C8F508D-AB64-1A70-35B4-B36899132296}"/>
              </a:ext>
            </a:extLst>
          </p:cNvPr>
          <p:cNvSpPr>
            <a:spLocks noGrp="1"/>
          </p:cNvSpPr>
          <p:nvPr>
            <p:ph type="body" sz="quarter" idx="14"/>
          </p:nvPr>
        </p:nvSpPr>
        <p:spPr/>
        <p:txBody>
          <a:bodyPr/>
          <a:lstStyle/>
          <a:p>
            <a:endParaRPr lang="de-DE"/>
          </a:p>
        </p:txBody>
      </p:sp>
      <p:sp>
        <p:nvSpPr>
          <p:cNvPr id="10" name="Textplatzhalter 9">
            <a:extLst>
              <a:ext uri="{FF2B5EF4-FFF2-40B4-BE49-F238E27FC236}">
                <a16:creationId xmlns:a16="http://schemas.microsoft.com/office/drawing/2014/main" id="{4C37757F-6D69-2DE8-2790-A626711BC4B4}"/>
              </a:ext>
            </a:extLst>
          </p:cNvPr>
          <p:cNvSpPr>
            <a:spLocks noGrp="1"/>
          </p:cNvSpPr>
          <p:nvPr>
            <p:ph type="body" sz="quarter" idx="15"/>
          </p:nvPr>
        </p:nvSpPr>
        <p:spPr/>
        <p:txBody>
          <a:bodyPr/>
          <a:lstStyle/>
          <a:p>
            <a:endParaRPr lang="de-DE"/>
          </a:p>
        </p:txBody>
      </p:sp>
      <p:sp>
        <p:nvSpPr>
          <p:cNvPr id="11" name="Textplatzhalter 10">
            <a:extLst>
              <a:ext uri="{FF2B5EF4-FFF2-40B4-BE49-F238E27FC236}">
                <a16:creationId xmlns:a16="http://schemas.microsoft.com/office/drawing/2014/main" id="{14793A16-A156-FA03-C108-0065B83584D9}"/>
              </a:ext>
            </a:extLst>
          </p:cNvPr>
          <p:cNvSpPr>
            <a:spLocks noGrp="1"/>
          </p:cNvSpPr>
          <p:nvPr>
            <p:ph type="body" sz="quarter" idx="16"/>
          </p:nvPr>
        </p:nvSpPr>
        <p:spPr/>
        <p:txBody>
          <a:bodyPr/>
          <a:lstStyle/>
          <a:p>
            <a:endParaRPr lang="de-DE"/>
          </a:p>
        </p:txBody>
      </p:sp>
      <p:sp>
        <p:nvSpPr>
          <p:cNvPr id="12" name="Textplatzhalter 11">
            <a:extLst>
              <a:ext uri="{FF2B5EF4-FFF2-40B4-BE49-F238E27FC236}">
                <a16:creationId xmlns:a16="http://schemas.microsoft.com/office/drawing/2014/main" id="{B7C65C34-FF9E-CE84-3741-407DD7E481DA}"/>
              </a:ext>
            </a:extLst>
          </p:cNvPr>
          <p:cNvSpPr>
            <a:spLocks noGrp="1"/>
          </p:cNvSpPr>
          <p:nvPr>
            <p:ph type="body" sz="quarter" idx="17"/>
          </p:nvPr>
        </p:nvSpPr>
        <p:spPr/>
        <p:txBody>
          <a:bodyPr/>
          <a:lstStyle/>
          <a:p>
            <a:endParaRPr lang="de-DE"/>
          </a:p>
        </p:txBody>
      </p:sp>
      <p:sp>
        <p:nvSpPr>
          <p:cNvPr id="13" name="Textplatzhalter 12">
            <a:extLst>
              <a:ext uri="{FF2B5EF4-FFF2-40B4-BE49-F238E27FC236}">
                <a16:creationId xmlns:a16="http://schemas.microsoft.com/office/drawing/2014/main" id="{FA4D805B-3DF1-6AF2-2ABE-D8035C53DD41}"/>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218376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CB2B41-5664-4C59-9600-B8E994170EF9}">
  <ds:schemaRefs>
    <ds:schemaRef ds:uri="http://schemas.microsoft.com/office/2006/documentManagement/types"/>
    <ds:schemaRef ds:uri="http://schemas.microsoft.com/office/infopath/2007/PartnerControls"/>
    <ds:schemaRef ds:uri="http://www.w3.org/XML/1998/namespace"/>
    <ds:schemaRef ds:uri="http://purl.org/dc/terms/"/>
    <ds:schemaRef ds:uri="http://purl.org/dc/dcmitype/"/>
    <ds:schemaRef ds:uri="http://schemas.microsoft.com/office/2006/metadata/properties"/>
    <ds:schemaRef ds:uri="f5f3c0c8-cb47-4a26-91a1-a44bb4539247"/>
    <ds:schemaRef ds:uri="http://purl.org/dc/elements/1.1/"/>
    <ds:schemaRef ds:uri="http://schemas.openxmlformats.org/package/2006/metadata/core-properties"/>
    <ds:schemaRef ds:uri="bbb3f655-f267-4a84-b742-532fbc77d0ab"/>
  </ds:schemaRefs>
</ds:datastoreItem>
</file>

<file path=customXml/itemProps2.xml><?xml version="1.0" encoding="utf-8"?>
<ds:datastoreItem xmlns:ds="http://schemas.openxmlformats.org/officeDocument/2006/customXml" ds:itemID="{ECA98C29-184F-4581-BF23-E8C72B452FD7}">
  <ds:schemaRefs>
    <ds:schemaRef ds:uri="http://schemas.microsoft.com/sharepoint/v3/contenttype/forms"/>
  </ds:schemaRefs>
</ds:datastoreItem>
</file>

<file path=customXml/itemProps3.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230213_Unterweisungsmaster</Template>
  <TotalTime>0</TotalTime>
  <Words>300</Words>
  <Application>Microsoft Office PowerPoint</Application>
  <PresentationFormat>Breitbild</PresentationFormat>
  <Paragraphs>49</Paragraphs>
  <Slides>10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Calibri</vt:lpstr>
      <vt:lpstr>Courier New</vt:lpstr>
      <vt:lpstr>Symbol</vt:lpstr>
      <vt:lpstr>Wingdings</vt:lpstr>
      <vt:lpstr>TeachToProtect Unterweisung</vt:lpstr>
      <vt:lpstr>Betriebliches Eingliederungs-management</vt:lpstr>
      <vt:lpstr>Was ist ein BEM?</vt:lpstr>
      <vt:lpstr>Typische Situationen für ein BEM</vt:lpstr>
      <vt:lpstr>Was bringt ihnen das BEM?</vt:lpstr>
      <vt:lpstr>Was passiert konkret bei Ihrer Rückkehr?</vt:lpstr>
      <vt:lpstr>Sie sind nicht allein: Wer begleitet Sie?</vt:lpstr>
      <vt:lpstr>Ihre Bedürfnisse stehen im Mittelpunkt</vt:lpstr>
      <vt:lpstr>Rückblick und Ausblick</vt:lpstr>
      <vt:lpstr>Abschlussbotschaft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Unterweisung für neue Mitarbeitende (Erstunterweisung)</dc:title>
  <dc:creator>werner</dc:creator>
  <cp:lastModifiedBy>web</cp:lastModifiedBy>
  <cp:revision>41</cp:revision>
  <dcterms:created xsi:type="dcterms:W3CDTF">2023-02-14T12:25:38Z</dcterms:created>
  <dcterms:modified xsi:type="dcterms:W3CDTF">2025-08-15T13:49:59Z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