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6" r:id="rId4"/>
  </p:sldMasterIdLst>
  <p:notesMasterIdLst>
    <p:notesMasterId r:id="rId17"/>
  </p:notesMasterIdLst>
  <p:handoutMasterIdLst>
    <p:handoutMasterId r:id="rId18"/>
  </p:handoutMasterIdLst>
  <p:sldIdLst>
    <p:sldId id="283" r:id="rId5"/>
    <p:sldId id="284" r:id="rId6"/>
    <p:sldId id="420" r:id="rId7"/>
    <p:sldId id="421" r:id="rId8"/>
    <p:sldId id="422" r:id="rId9"/>
    <p:sldId id="423" r:id="rId10"/>
    <p:sldId id="424" r:id="rId11"/>
    <p:sldId id="425" r:id="rId12"/>
    <p:sldId id="426" r:id="rId13"/>
    <p:sldId id="427" r:id="rId14"/>
    <p:sldId id="428" r:id="rId15"/>
    <p:sldId id="419" r:id="rId16"/>
  </p:sldIdLst>
  <p:sldSz cx="12192000" cy="6858000"/>
  <p:notesSz cx="6794500" cy="9931400"/>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C6F867-6DB0-4CC8-B8DA-29F9823A5F1E}" v="1" dt="2023-06-07T10:40:55.7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54000" autoAdjust="0"/>
  </p:normalViewPr>
  <p:slideViewPr>
    <p:cSldViewPr snapToGrid="0" snapToObjects="1" showGuides="1">
      <p:cViewPr varScale="1">
        <p:scale>
          <a:sx n="116" d="100"/>
          <a:sy n="116" d="100"/>
        </p:scale>
        <p:origin x="312" y="84"/>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16.07.2025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16.07.2025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74311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406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8877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3735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0832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0846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2378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1775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954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485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51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712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4657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90028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15231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dirty="0"/>
              <a:t>Mastertitelformat bearbeiten</a:t>
            </a:r>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11646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1231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9359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4550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28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marL="342900" indent="-342900">
              <a:buFont typeface="Arial" panose="020B0604020202020204" pitchFamily="34" charset="0"/>
              <a:buChar char="•"/>
              <a:defRPr>
                <a:latin typeface="Calibri" panose="020F0502020204030204" pitchFamily="34" charset="0"/>
              </a:defRPr>
            </a:lvl2pPr>
            <a:lvl3pPr marL="702900" indent="-342900">
              <a:buFont typeface="Courier New" panose="02070309020205020404" pitchFamily="49" charset="0"/>
              <a:buChar char="o"/>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310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828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1396210884"/>
      </p:ext>
    </p:extLst>
  </p:cSld>
  <p:clrMap bg1="lt1" tx1="dk1" bg2="lt2" tx2="dk2" accent1="accent1" accent2="accent2" accent3="accent3" accent4="accent4" accent5="accent5" accent6="accent6" hlink="hlink" folHlink="folHlink"/>
  <p:sldLayoutIdLst>
    <p:sldLayoutId id="2147483862" r:id="rId1"/>
    <p:sldLayoutId id="2147483857" r:id="rId2"/>
    <p:sldLayoutId id="2147483861" r:id="rId3"/>
    <p:sldLayoutId id="2147483864" r:id="rId4"/>
    <p:sldLayoutId id="2147483873" r:id="rId5"/>
    <p:sldLayoutId id="2147483875" r:id="rId6"/>
    <p:sldLayoutId id="2147483838" r:id="rId7"/>
    <p:sldLayoutId id="2147483839" r:id="rId8"/>
    <p:sldLayoutId id="2147483859" r:id="rId9"/>
    <p:sldLayoutId id="2147483841" r:id="rId10"/>
    <p:sldLayoutId id="2147483842" r:id="rId11"/>
    <p:sldLayoutId id="2147483844" r:id="rId12"/>
    <p:sldLayoutId id="2147483845" r:id="rId13"/>
    <p:sldLayoutId id="2147483870" r:id="rId14"/>
    <p:sldLayoutId id="2147483863" r:id="rId15"/>
    <p:sldLayoutId id="2147483869" r:id="rId16"/>
    <p:sldLayoutId id="2147483852" r:id="rId17"/>
    <p:sldLayoutId id="2147483872" r:id="rId18"/>
    <p:sldLayoutId id="2147483871" r:id="rId19"/>
    <p:sldLayoutId id="2147483865" r:id="rId20"/>
    <p:sldLayoutId id="2147483858" r:id="rId21"/>
    <p:sldLayoutId id="214748387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userDrawn="1">
          <p15:clr>
            <a:srgbClr val="F26B43"/>
          </p15:clr>
        </p15:guide>
        <p15:guide id="2" pos="325" userDrawn="1">
          <p15:clr>
            <a:srgbClr val="F26B43"/>
          </p15:clr>
        </p15:guide>
        <p15:guide id="3" pos="7353" userDrawn="1">
          <p15:clr>
            <a:srgbClr val="F26B43"/>
          </p15:clr>
        </p15:guide>
        <p15:guide id="11" orient="horz" pos="1003" userDrawn="1">
          <p15:clr>
            <a:srgbClr val="F26B43"/>
          </p15:clr>
        </p15:guide>
        <p15:guide id="16" orient="horz" pos="3838" userDrawn="1">
          <p15:clr>
            <a:srgbClr val="F26B43"/>
          </p15:clr>
        </p15:guide>
        <p15:guide id="18"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76CC98E9-B15A-07EB-FD76-4BF641D1755C}"/>
              </a:ext>
            </a:extLst>
          </p:cNvPr>
          <p:cNvPicPr>
            <a:picLocks noGrp="1" noChangeAspect="1"/>
          </p:cNvPicPr>
          <p:nvPr>
            <p:ph type="pic" sz="quarter" idx="23"/>
          </p:nvPr>
        </p:nvPicPr>
        <p:blipFill rotWithShape="1">
          <a:blip r:embed="rId2"/>
          <a:srcRect l="21583" r="18113"/>
          <a:stretch/>
        </p:blipFill>
        <p:spPr>
          <a:xfrm>
            <a:off x="6102928" y="1599908"/>
            <a:ext cx="6089072" cy="4826549"/>
          </a:xfrm>
        </p:spPr>
      </p:pic>
      <p:sp>
        <p:nvSpPr>
          <p:cNvPr id="2" name="Titel 1">
            <a:extLst>
              <a:ext uri="{FF2B5EF4-FFF2-40B4-BE49-F238E27FC236}">
                <a16:creationId xmlns:a16="http://schemas.microsoft.com/office/drawing/2014/main" id="{ACDEB69D-B67C-CB5E-3499-B4F8AA2512CB}"/>
              </a:ext>
            </a:extLst>
          </p:cNvPr>
          <p:cNvSpPr>
            <a:spLocks noGrp="1"/>
          </p:cNvSpPr>
          <p:nvPr>
            <p:ph type="title"/>
          </p:nvPr>
        </p:nvSpPr>
        <p:spPr/>
        <p:txBody>
          <a:bodyPr/>
          <a:lstStyle/>
          <a:p>
            <a:r>
              <a:rPr lang="de-DE" dirty="0"/>
              <a:t>Arbeitsmedizinische Vorsorge</a:t>
            </a:r>
          </a:p>
        </p:txBody>
      </p:sp>
      <p:sp>
        <p:nvSpPr>
          <p:cNvPr id="3" name="Textplatzhalter 2">
            <a:extLst>
              <a:ext uri="{FF2B5EF4-FFF2-40B4-BE49-F238E27FC236}">
                <a16:creationId xmlns:a16="http://schemas.microsoft.com/office/drawing/2014/main" id="{5CF8A4CF-9E6B-5F48-BD94-108DB7700393}"/>
              </a:ext>
            </a:extLst>
          </p:cNvPr>
          <p:cNvSpPr>
            <a:spLocks noGrp="1"/>
          </p:cNvSpPr>
          <p:nvPr>
            <p:ph type="body" sz="quarter" idx="24"/>
          </p:nvPr>
        </p:nvSpPr>
        <p:spPr/>
        <p:txBody>
          <a:bodyPr/>
          <a:lstStyle/>
          <a:p>
            <a:r>
              <a:rPr lang="de-DE" dirty="0" err="1"/>
              <a:t>Referent:in</a:t>
            </a:r>
            <a:r>
              <a:rPr lang="de-DE" dirty="0"/>
              <a:t>, Ort</a:t>
            </a:r>
          </a:p>
          <a:p>
            <a:pPr>
              <a:buNone/>
            </a:pPr>
            <a:endParaRPr lang="de-DE" dirty="0"/>
          </a:p>
        </p:txBody>
      </p:sp>
      <p:sp>
        <p:nvSpPr>
          <p:cNvPr id="12" name="Textfeld 11">
            <a:extLst>
              <a:ext uri="{FF2B5EF4-FFF2-40B4-BE49-F238E27FC236}">
                <a16:creationId xmlns:a16="http://schemas.microsoft.com/office/drawing/2014/main" id="{9A5F4EEF-6C68-85B4-135C-6E306091E0AD}"/>
              </a:ext>
            </a:extLst>
          </p:cNvPr>
          <p:cNvSpPr txBox="1"/>
          <p:nvPr/>
        </p:nvSpPr>
        <p:spPr bwMode="gray">
          <a:xfrm>
            <a:off x="6102928" y="5641302"/>
            <a:ext cx="3769112"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rgbClr val="5F5F5F"/>
                </a:solidFill>
              </a:rPr>
              <a:t> </a:t>
            </a:r>
            <a:r>
              <a:rPr lang="de-DE" sz="1200" dirty="0">
                <a:solidFill>
                  <a:schemeClr val="bg1"/>
                </a:solidFill>
              </a:rPr>
              <a:t>© </a:t>
            </a:r>
            <a:r>
              <a:rPr lang="de-DE" sz="1200" dirty="0" err="1">
                <a:solidFill>
                  <a:schemeClr val="bg1"/>
                </a:solidFill>
              </a:rPr>
              <a:t>shintartanya</a:t>
            </a:r>
            <a:r>
              <a:rPr lang="de-DE" sz="1200" dirty="0">
                <a:solidFill>
                  <a:schemeClr val="bg1"/>
                </a:solidFill>
              </a:rPr>
              <a:t> - stock.adobe.com</a:t>
            </a:r>
            <a:endParaRPr lang="de-DE" sz="1200" i="0" u="none" baseline="0" dirty="0">
              <a:solidFill>
                <a:schemeClr val="bg1"/>
              </a:solidFill>
            </a:endParaRPr>
          </a:p>
        </p:txBody>
      </p:sp>
    </p:spTree>
    <p:extLst>
      <p:ext uri="{BB962C8B-B14F-4D97-AF65-F5344CB8AC3E}">
        <p14:creationId xmlns:p14="http://schemas.microsoft.com/office/powerpoint/2010/main" val="35622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10</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Datenschutz und Vertrauen</a:t>
            </a: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7842592" cy="3868682"/>
          </a:xfrm>
        </p:spPr>
        <p:txBody>
          <a:bodyPr/>
          <a:lstStyle/>
          <a:p>
            <a:pPr>
              <a:buFont typeface="Arial" panose="020B0604020202020204" pitchFamily="34" charset="0"/>
              <a:buChar char="•"/>
            </a:pPr>
            <a:r>
              <a:rPr lang="de-DE" sz="2800" dirty="0"/>
              <a:t>Ärztliche Schweigepflicht garantiert</a:t>
            </a:r>
          </a:p>
          <a:p>
            <a:pPr>
              <a:buFont typeface="Arial" panose="020B0604020202020204" pitchFamily="34" charset="0"/>
              <a:buChar char="•"/>
            </a:pPr>
            <a:r>
              <a:rPr lang="de-DE" sz="2800" dirty="0"/>
              <a:t>Keine Weitergabe medizinischer Details</a:t>
            </a:r>
          </a:p>
          <a:p>
            <a:pPr>
              <a:buFont typeface="Arial" panose="020B0604020202020204" pitchFamily="34" charset="0"/>
              <a:buChar char="•"/>
            </a:pPr>
            <a:r>
              <a:rPr lang="de-DE" sz="2800" dirty="0"/>
              <a:t>Arbeitgeber erhält nur Freigabe- oder Teilnahmeinfo</a:t>
            </a:r>
          </a:p>
          <a:p>
            <a:pPr>
              <a:buFont typeface="Arial" panose="020B0604020202020204" pitchFamily="34" charset="0"/>
              <a:buChar char="•"/>
            </a:pPr>
            <a:r>
              <a:rPr lang="de-DE" sz="2800" dirty="0"/>
              <a:t>Vorsorge stärkt Vertrauen zwischen Beschäftigten und Arbeitgeber</a:t>
            </a:r>
          </a:p>
          <a:p>
            <a:pPr>
              <a:buFont typeface="Arial" panose="020B0604020202020204" pitchFamily="34" charset="0"/>
              <a:buChar char="•"/>
            </a:pPr>
            <a:r>
              <a:rPr lang="de-DE" sz="2800" dirty="0"/>
              <a:t>Offene Kommunikation senkt Hemmschwellen</a:t>
            </a:r>
          </a:p>
        </p:txBody>
      </p:sp>
      <p:pic>
        <p:nvPicPr>
          <p:cNvPr id="3" name="Grafik 2">
            <a:extLst>
              <a:ext uri="{FF2B5EF4-FFF2-40B4-BE49-F238E27FC236}">
                <a16:creationId xmlns:a16="http://schemas.microsoft.com/office/drawing/2014/main" id="{D8206E0A-09C5-4DBE-B1D8-51BDE3D6D667}"/>
              </a:ext>
            </a:extLst>
          </p:cNvPr>
          <p:cNvPicPr>
            <a:picLocks noChangeAspect="1"/>
          </p:cNvPicPr>
          <p:nvPr/>
        </p:nvPicPr>
        <p:blipFill rotWithShape="1">
          <a:blip r:embed="rId2"/>
          <a:srcRect l="15950" r="15672"/>
          <a:stretch/>
        </p:blipFill>
        <p:spPr>
          <a:xfrm>
            <a:off x="8649730" y="1447800"/>
            <a:ext cx="3015219" cy="2866244"/>
          </a:xfrm>
          <a:prstGeom prst="rect">
            <a:avLst/>
          </a:prstGeom>
        </p:spPr>
      </p:pic>
    </p:spTree>
    <p:extLst>
      <p:ext uri="{BB962C8B-B14F-4D97-AF65-F5344CB8AC3E}">
        <p14:creationId xmlns:p14="http://schemas.microsoft.com/office/powerpoint/2010/main" val="112089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11</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Fazit und Motivation</a:t>
            </a: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7496603" cy="3868682"/>
          </a:xfrm>
        </p:spPr>
        <p:txBody>
          <a:bodyPr/>
          <a:lstStyle/>
          <a:p>
            <a:pPr>
              <a:buFont typeface="Arial" panose="020B0604020202020204" pitchFamily="34" charset="0"/>
              <a:buChar char="•"/>
            </a:pPr>
            <a:r>
              <a:rPr lang="de-DE" sz="2800" dirty="0"/>
              <a:t>Vorsorge schützt dich und deine Kollegen</a:t>
            </a:r>
          </a:p>
          <a:p>
            <a:pPr>
              <a:buFont typeface="Arial" panose="020B0604020202020204" pitchFamily="34" charset="0"/>
              <a:buChar char="•"/>
            </a:pPr>
            <a:r>
              <a:rPr lang="de-DE" sz="2800" dirty="0"/>
              <a:t>Frühzeitig handeln = langfristig gesund bleiben</a:t>
            </a:r>
          </a:p>
          <a:p>
            <a:pPr>
              <a:buFont typeface="Arial" panose="020B0604020202020204" pitchFamily="34" charset="0"/>
              <a:buChar char="•"/>
            </a:pPr>
            <a:r>
              <a:rPr lang="de-DE" sz="2800" dirty="0"/>
              <a:t>Eigenverantwortung zeigen und Unterstützung nutzen</a:t>
            </a:r>
          </a:p>
          <a:p>
            <a:pPr>
              <a:buFont typeface="Arial" panose="020B0604020202020204" pitchFamily="34" charset="0"/>
              <a:buChar char="•"/>
            </a:pPr>
            <a:r>
              <a:rPr lang="de-DE" sz="2800" dirty="0"/>
              <a:t>Vorsorge stärkt Vertrauen zwischen Beschäftigten und Arbeitgeber</a:t>
            </a:r>
          </a:p>
          <a:p>
            <a:pPr>
              <a:buFont typeface="Arial" panose="020B0604020202020204" pitchFamily="34" charset="0"/>
              <a:buChar char="•"/>
            </a:pPr>
            <a:r>
              <a:rPr lang="de-DE" sz="2800" dirty="0"/>
              <a:t>„Mach mit, bleib fit — gemeinsam sicher arbeiten!“</a:t>
            </a:r>
          </a:p>
        </p:txBody>
      </p:sp>
      <p:pic>
        <p:nvPicPr>
          <p:cNvPr id="3" name="Grafik 2">
            <a:extLst>
              <a:ext uri="{FF2B5EF4-FFF2-40B4-BE49-F238E27FC236}">
                <a16:creationId xmlns:a16="http://schemas.microsoft.com/office/drawing/2014/main" id="{41184F76-C2B0-4F07-A65D-5ED9C148F439}"/>
              </a:ext>
            </a:extLst>
          </p:cNvPr>
          <p:cNvPicPr>
            <a:picLocks noChangeAspect="1"/>
          </p:cNvPicPr>
          <p:nvPr/>
        </p:nvPicPr>
        <p:blipFill rotWithShape="1">
          <a:blip r:embed="rId2"/>
          <a:srcRect l="22973" r="25405"/>
          <a:stretch/>
        </p:blipFill>
        <p:spPr>
          <a:xfrm>
            <a:off x="8419071" y="1642283"/>
            <a:ext cx="3253818" cy="3599132"/>
          </a:xfrm>
          <a:prstGeom prst="rect">
            <a:avLst/>
          </a:prstGeom>
        </p:spPr>
      </p:pic>
    </p:spTree>
    <p:extLst>
      <p:ext uri="{BB962C8B-B14F-4D97-AF65-F5344CB8AC3E}">
        <p14:creationId xmlns:p14="http://schemas.microsoft.com/office/powerpoint/2010/main" val="1717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6DF5B54-3D21-9E2F-9A0A-9B493DAC5F6A}"/>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D9985A31-B788-63D5-106A-D1EC268108C7}"/>
              </a:ext>
            </a:extLst>
          </p:cNvPr>
          <p:cNvSpPr>
            <a:spLocks noGrp="1"/>
          </p:cNvSpPr>
          <p:nvPr>
            <p:ph type="sldNum" sz="quarter" idx="11"/>
          </p:nvPr>
        </p:nvSpPr>
        <p:spPr/>
        <p:txBody>
          <a:bodyPr/>
          <a:lstStyle/>
          <a:p>
            <a:fld id="{521AE3AC-DDCA-45D4-9B2A-A2DBEA872607}" type="slidenum">
              <a:rPr lang="de-DE" smtClean="0"/>
              <a:pPr/>
              <a:t>12</a:t>
            </a:fld>
            <a:endParaRPr lang="de-DE" dirty="0"/>
          </a:p>
        </p:txBody>
      </p:sp>
    </p:spTree>
    <p:extLst>
      <p:ext uri="{BB962C8B-B14F-4D97-AF65-F5344CB8AC3E}">
        <p14:creationId xmlns:p14="http://schemas.microsoft.com/office/powerpoint/2010/main" val="417967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F127D60-C426-4BDA-8E85-98F419EB3383}"/>
              </a:ext>
            </a:extLst>
          </p:cNvPr>
          <p:cNvPicPr>
            <a:picLocks noChangeAspect="1"/>
          </p:cNvPicPr>
          <p:nvPr/>
        </p:nvPicPr>
        <p:blipFill>
          <a:blip r:embed="rId2"/>
          <a:stretch>
            <a:fillRect/>
          </a:stretch>
        </p:blipFill>
        <p:spPr>
          <a:xfrm>
            <a:off x="8480891" y="1461876"/>
            <a:ext cx="3266643" cy="3266643"/>
          </a:xfrm>
          <a:prstGeom prst="rect">
            <a:avLst/>
          </a:prstGeom>
        </p:spPr>
      </p:pic>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Was ist arbeitsmedizinische Vorsorge?</a:t>
            </a: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7320164" cy="4495434"/>
          </a:xfrm>
        </p:spPr>
        <p:txBody>
          <a:bodyPr/>
          <a:lstStyle/>
          <a:p>
            <a:pPr>
              <a:buFont typeface="Arial" panose="020B0604020202020204" pitchFamily="34" charset="0"/>
              <a:buChar char="•"/>
            </a:pPr>
            <a:r>
              <a:rPr lang="de-DE" sz="2800" dirty="0"/>
              <a:t>Medizinische Betreuung speziell für die Arbeit</a:t>
            </a:r>
          </a:p>
          <a:p>
            <a:pPr>
              <a:buFont typeface="Arial" panose="020B0604020202020204" pitchFamily="34" charset="0"/>
              <a:buChar char="•"/>
            </a:pPr>
            <a:r>
              <a:rPr lang="de-DE" sz="2800" dirty="0"/>
              <a:t>Ziel: Berufskrankheiten verhindern, frühzeitig erkennen</a:t>
            </a:r>
          </a:p>
          <a:p>
            <a:pPr>
              <a:buFont typeface="Arial" panose="020B0604020202020204" pitchFamily="34" charset="0"/>
              <a:buChar char="•"/>
            </a:pPr>
            <a:r>
              <a:rPr lang="de-DE" sz="2800" dirty="0"/>
              <a:t>Ergänzt Gefährdungsbeurteilung, Unterweisung &amp; PSA</a:t>
            </a:r>
          </a:p>
          <a:p>
            <a:pPr>
              <a:buFont typeface="Arial" panose="020B0604020202020204" pitchFamily="34" charset="0"/>
              <a:buChar char="•"/>
            </a:pPr>
            <a:r>
              <a:rPr lang="de-DE" sz="2800" dirty="0"/>
              <a:t>Individuelle Beratung zu Risiken am Arbeitsplatz</a:t>
            </a:r>
          </a:p>
          <a:p>
            <a:pPr>
              <a:buFont typeface="Arial" panose="020B0604020202020204" pitchFamily="34" charset="0"/>
              <a:buChar char="•"/>
            </a:pPr>
            <a:r>
              <a:rPr lang="de-DE" sz="2800" dirty="0"/>
              <a:t>Unterstützung bei der Erhaltung der Arbeitsfähigkeit</a:t>
            </a:r>
          </a:p>
        </p:txBody>
      </p:sp>
    </p:spTree>
    <p:extLst>
      <p:ext uri="{BB962C8B-B14F-4D97-AF65-F5344CB8AC3E}">
        <p14:creationId xmlns:p14="http://schemas.microsoft.com/office/powerpoint/2010/main" val="25824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Rechtliche Grundlagen</a:t>
            </a: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7669298" cy="4495434"/>
          </a:xfrm>
        </p:spPr>
        <p:txBody>
          <a:bodyPr/>
          <a:lstStyle/>
          <a:p>
            <a:pPr>
              <a:buFont typeface="Arial" panose="020B0604020202020204" pitchFamily="34" charset="0"/>
              <a:buChar char="•"/>
            </a:pPr>
            <a:r>
              <a:rPr lang="de-DE" sz="2800" dirty="0" err="1"/>
              <a:t>ArbMedVV</a:t>
            </a:r>
            <a:r>
              <a:rPr lang="de-DE" sz="2800" dirty="0"/>
              <a:t> = Verordnung zur arbeitsmedizinischen Vorsorge</a:t>
            </a:r>
          </a:p>
          <a:p>
            <a:pPr>
              <a:buFont typeface="Arial" panose="020B0604020202020204" pitchFamily="34" charset="0"/>
              <a:buChar char="•"/>
            </a:pPr>
            <a:r>
              <a:rPr lang="de-DE" sz="2800" dirty="0"/>
              <a:t>Pflicht-, Angebots- und Wunschvorsorge gesetzlich geregelt</a:t>
            </a:r>
          </a:p>
          <a:p>
            <a:pPr>
              <a:buFont typeface="Arial" panose="020B0604020202020204" pitchFamily="34" charset="0"/>
              <a:buChar char="•"/>
            </a:pPr>
            <a:r>
              <a:rPr lang="de-DE" sz="2800" dirty="0"/>
              <a:t>Grundlage: Gefährdungsbeurteilung des Arbeitgebers</a:t>
            </a:r>
          </a:p>
          <a:p>
            <a:pPr>
              <a:buFont typeface="Arial" panose="020B0604020202020204" pitchFamily="34" charset="0"/>
              <a:buChar char="•"/>
            </a:pPr>
            <a:r>
              <a:rPr lang="de-DE" sz="2800" dirty="0"/>
              <a:t>Arzt unterliegt Schweigepflicht, keine Weitergabe von Diagnosen</a:t>
            </a:r>
          </a:p>
          <a:p>
            <a:pPr>
              <a:buFont typeface="Arial" panose="020B0604020202020204" pitchFamily="34" charset="0"/>
              <a:buChar char="•"/>
            </a:pPr>
            <a:r>
              <a:rPr lang="de-DE" sz="2800" dirty="0"/>
              <a:t>Arbeitgeber erfährt nur Teilnahme oder Eignung</a:t>
            </a:r>
          </a:p>
        </p:txBody>
      </p:sp>
      <p:pic>
        <p:nvPicPr>
          <p:cNvPr id="3" name="Grafik 2">
            <a:extLst>
              <a:ext uri="{FF2B5EF4-FFF2-40B4-BE49-F238E27FC236}">
                <a16:creationId xmlns:a16="http://schemas.microsoft.com/office/drawing/2014/main" id="{C38475C3-BD87-40EE-90D0-FAC66C209EBD}"/>
              </a:ext>
            </a:extLst>
          </p:cNvPr>
          <p:cNvPicPr>
            <a:picLocks noChangeAspect="1"/>
          </p:cNvPicPr>
          <p:nvPr/>
        </p:nvPicPr>
        <p:blipFill>
          <a:blip r:embed="rId2"/>
          <a:stretch>
            <a:fillRect/>
          </a:stretch>
        </p:blipFill>
        <p:spPr>
          <a:xfrm>
            <a:off x="8828249" y="1395668"/>
            <a:ext cx="3229233" cy="3229233"/>
          </a:xfrm>
          <a:prstGeom prst="rect">
            <a:avLst/>
          </a:prstGeom>
        </p:spPr>
      </p:pic>
    </p:spTree>
    <p:extLst>
      <p:ext uri="{BB962C8B-B14F-4D97-AF65-F5344CB8AC3E}">
        <p14:creationId xmlns:p14="http://schemas.microsoft.com/office/powerpoint/2010/main" val="106224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Pflichtvorsorge</a:t>
            </a: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6904527" cy="3868682"/>
          </a:xfrm>
        </p:spPr>
        <p:txBody>
          <a:bodyPr/>
          <a:lstStyle/>
          <a:p>
            <a:pPr>
              <a:buFont typeface="Arial" panose="020B0604020202020204" pitchFamily="34" charset="0"/>
              <a:buChar char="•"/>
            </a:pPr>
            <a:r>
              <a:rPr lang="de-DE" sz="2800" dirty="0"/>
              <a:t>Teilnahme ist vorgeschrieben</a:t>
            </a:r>
          </a:p>
          <a:p>
            <a:pPr>
              <a:buFont typeface="Arial" panose="020B0604020202020204" pitchFamily="34" charset="0"/>
              <a:buChar char="•"/>
            </a:pPr>
            <a:r>
              <a:rPr lang="de-DE" sz="2800" dirty="0"/>
              <a:t>Beispiele:</a:t>
            </a:r>
          </a:p>
          <a:p>
            <a:pPr lvl="1">
              <a:buFont typeface="Arial" panose="020B0604020202020204" pitchFamily="34" charset="0"/>
              <a:buChar char="•"/>
            </a:pPr>
            <a:r>
              <a:rPr lang="de-DE" dirty="0"/>
              <a:t>Arbeiten mit krebserzeugenden Gefahrstoffen</a:t>
            </a:r>
          </a:p>
          <a:p>
            <a:pPr lvl="1">
              <a:buFont typeface="Arial" panose="020B0604020202020204" pitchFamily="34" charset="0"/>
              <a:buChar char="•"/>
            </a:pPr>
            <a:r>
              <a:rPr lang="de-DE" dirty="0"/>
              <a:t>Tätigkeiten mit Infektionsrisiko</a:t>
            </a:r>
          </a:p>
          <a:p>
            <a:pPr lvl="1">
              <a:buFont typeface="Arial" panose="020B0604020202020204" pitchFamily="34" charset="0"/>
              <a:buChar char="•"/>
            </a:pPr>
            <a:r>
              <a:rPr lang="de-DE" dirty="0"/>
              <a:t>Lärmexposition über den Grenzwerten</a:t>
            </a:r>
          </a:p>
          <a:p>
            <a:pPr lvl="1">
              <a:buFont typeface="Arial" panose="020B0604020202020204" pitchFamily="34" charset="0"/>
              <a:buChar char="•"/>
            </a:pPr>
            <a:r>
              <a:rPr lang="de-DE" dirty="0"/>
              <a:t>Schutz auf für Dritte (z. B. Patienten, Passagiere, Gäste)</a:t>
            </a:r>
          </a:p>
          <a:p>
            <a:pPr>
              <a:buFont typeface="Arial" panose="020B0604020202020204" pitchFamily="34" charset="0"/>
              <a:buChar char="•"/>
            </a:pPr>
            <a:r>
              <a:rPr lang="de-DE" sz="2800" dirty="0"/>
              <a:t>Vermeidung schwerer Gesundheitsschäden</a:t>
            </a:r>
          </a:p>
        </p:txBody>
      </p:sp>
      <p:pic>
        <p:nvPicPr>
          <p:cNvPr id="3" name="Grafik 2">
            <a:extLst>
              <a:ext uri="{FF2B5EF4-FFF2-40B4-BE49-F238E27FC236}">
                <a16:creationId xmlns:a16="http://schemas.microsoft.com/office/drawing/2014/main" id="{B91DD692-C8B7-474B-8313-F87DCB485751}"/>
              </a:ext>
            </a:extLst>
          </p:cNvPr>
          <p:cNvPicPr>
            <a:picLocks noChangeAspect="1"/>
          </p:cNvPicPr>
          <p:nvPr/>
        </p:nvPicPr>
        <p:blipFill rotWithShape="1">
          <a:blip r:embed="rId2"/>
          <a:srcRect l="30000"/>
          <a:stretch/>
        </p:blipFill>
        <p:spPr>
          <a:xfrm>
            <a:off x="7908325" y="1601093"/>
            <a:ext cx="3657600" cy="2926080"/>
          </a:xfrm>
          <a:prstGeom prst="rect">
            <a:avLst/>
          </a:prstGeom>
        </p:spPr>
      </p:pic>
    </p:spTree>
    <p:extLst>
      <p:ext uri="{BB962C8B-B14F-4D97-AF65-F5344CB8AC3E}">
        <p14:creationId xmlns:p14="http://schemas.microsoft.com/office/powerpoint/2010/main" val="330595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Angebotsvorsorge</a:t>
            </a: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6904527" cy="3868682"/>
          </a:xfrm>
        </p:spPr>
        <p:txBody>
          <a:bodyPr/>
          <a:lstStyle/>
          <a:p>
            <a:pPr>
              <a:buFont typeface="Arial" panose="020B0604020202020204" pitchFamily="34" charset="0"/>
              <a:buChar char="•"/>
            </a:pPr>
            <a:r>
              <a:rPr lang="de-DE" dirty="0"/>
              <a:t>Muss angeboten werden, Teilnahme freiwillig</a:t>
            </a:r>
          </a:p>
          <a:p>
            <a:pPr>
              <a:buFont typeface="Arial" panose="020B0604020202020204" pitchFamily="34" charset="0"/>
              <a:buChar char="•"/>
            </a:pPr>
            <a:r>
              <a:rPr lang="de-DE" dirty="0"/>
              <a:t>Beispiele:</a:t>
            </a:r>
          </a:p>
          <a:p>
            <a:pPr lvl="1">
              <a:buFont typeface="Arial" panose="020B0604020202020204" pitchFamily="34" charset="0"/>
              <a:buChar char="•"/>
            </a:pPr>
            <a:r>
              <a:rPr lang="de-DE" sz="2000" dirty="0"/>
              <a:t>Bildschirmarbeit (Augen, Haltung)</a:t>
            </a:r>
          </a:p>
          <a:p>
            <a:pPr lvl="1">
              <a:buFont typeface="Arial" panose="020B0604020202020204" pitchFamily="34" charset="0"/>
              <a:buChar char="•"/>
            </a:pPr>
            <a:r>
              <a:rPr lang="de-DE" sz="2000" dirty="0"/>
              <a:t>Feuchtarbeit (Hautbelastung)</a:t>
            </a:r>
          </a:p>
          <a:p>
            <a:pPr lvl="1">
              <a:buFont typeface="Arial" panose="020B0604020202020204" pitchFamily="34" charset="0"/>
              <a:buChar char="•"/>
            </a:pPr>
            <a:r>
              <a:rPr lang="de-DE" sz="2000" dirty="0"/>
              <a:t>Belastende klimatische Bedingungen</a:t>
            </a:r>
          </a:p>
          <a:p>
            <a:pPr>
              <a:buFont typeface="Arial" panose="020B0604020202020204" pitchFamily="34" charset="0"/>
              <a:buChar char="•"/>
            </a:pPr>
            <a:r>
              <a:rPr lang="de-DE" dirty="0"/>
              <a:t>Stärkung der Eigenverantwortung</a:t>
            </a:r>
          </a:p>
          <a:p>
            <a:pPr>
              <a:buFont typeface="Arial" panose="020B0604020202020204" pitchFamily="34" charset="0"/>
              <a:buChar char="•"/>
            </a:pPr>
            <a:r>
              <a:rPr lang="de-DE" dirty="0"/>
              <a:t>Möglichkeit, Beschwerden früh abzuklären</a:t>
            </a:r>
          </a:p>
        </p:txBody>
      </p:sp>
      <p:pic>
        <p:nvPicPr>
          <p:cNvPr id="8" name="Grafik 7">
            <a:extLst>
              <a:ext uri="{FF2B5EF4-FFF2-40B4-BE49-F238E27FC236}">
                <a16:creationId xmlns:a16="http://schemas.microsoft.com/office/drawing/2014/main" id="{B91F6ABF-8F75-457A-8DDD-8B1F06E6A007}"/>
              </a:ext>
            </a:extLst>
          </p:cNvPr>
          <p:cNvPicPr>
            <a:picLocks noChangeAspect="1"/>
          </p:cNvPicPr>
          <p:nvPr/>
        </p:nvPicPr>
        <p:blipFill rotWithShape="1">
          <a:blip r:embed="rId2"/>
          <a:srcRect r="24852"/>
          <a:stretch/>
        </p:blipFill>
        <p:spPr>
          <a:xfrm>
            <a:off x="7702378" y="1708366"/>
            <a:ext cx="3962571" cy="3517075"/>
          </a:xfrm>
          <a:prstGeom prst="rect">
            <a:avLst/>
          </a:prstGeom>
        </p:spPr>
      </p:pic>
    </p:spTree>
    <p:extLst>
      <p:ext uri="{BB962C8B-B14F-4D97-AF65-F5344CB8AC3E}">
        <p14:creationId xmlns:p14="http://schemas.microsoft.com/office/powerpoint/2010/main" val="184630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Wunschvorsorge</a:t>
            </a: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7320164" cy="3868682"/>
          </a:xfrm>
        </p:spPr>
        <p:txBody>
          <a:bodyPr/>
          <a:lstStyle/>
          <a:p>
            <a:pPr>
              <a:buFont typeface="Arial" panose="020B0604020202020204" pitchFamily="34" charset="0"/>
              <a:buChar char="•"/>
            </a:pPr>
            <a:r>
              <a:rPr lang="de-DE" sz="2800" dirty="0"/>
              <a:t>Beschäftigte können jederzeit eine Untersuchung verlangen</a:t>
            </a:r>
          </a:p>
          <a:p>
            <a:pPr>
              <a:buFont typeface="Arial" panose="020B0604020202020204" pitchFamily="34" charset="0"/>
              <a:buChar char="•"/>
            </a:pPr>
            <a:r>
              <a:rPr lang="de-DE" sz="2800" dirty="0"/>
              <a:t>Voraussetzung: Zusammenhang mit der Arbeit</a:t>
            </a:r>
          </a:p>
          <a:p>
            <a:pPr>
              <a:buFont typeface="Arial" panose="020B0604020202020204" pitchFamily="34" charset="0"/>
              <a:buChar char="•"/>
            </a:pPr>
            <a:r>
              <a:rPr lang="de-DE" sz="2800" dirty="0"/>
              <a:t>Arbeitgeber trägt alle Kosten</a:t>
            </a:r>
          </a:p>
          <a:p>
            <a:pPr>
              <a:buFont typeface="Arial" panose="020B0604020202020204" pitchFamily="34" charset="0"/>
              <a:buChar char="•"/>
            </a:pPr>
            <a:r>
              <a:rPr lang="de-DE" sz="2800" dirty="0"/>
              <a:t>Wichtige Option bei:</a:t>
            </a:r>
          </a:p>
          <a:p>
            <a:pPr lvl="1">
              <a:buFont typeface="Arial" panose="020B0604020202020204" pitchFamily="34" charset="0"/>
              <a:buChar char="•"/>
            </a:pPr>
            <a:r>
              <a:rPr lang="de-DE" dirty="0"/>
              <a:t>Wiederkehrenden Beschwerden</a:t>
            </a:r>
          </a:p>
          <a:p>
            <a:pPr lvl="1">
              <a:buFont typeface="Arial" panose="020B0604020202020204" pitchFamily="34" charset="0"/>
              <a:buChar char="•"/>
            </a:pPr>
            <a:r>
              <a:rPr lang="de-DE" dirty="0"/>
              <a:t>Unsicherheiten über die Belastung</a:t>
            </a:r>
          </a:p>
          <a:p>
            <a:pPr lvl="1">
              <a:buFont typeface="Arial" panose="020B0604020202020204" pitchFamily="34" charset="0"/>
              <a:buChar char="•"/>
            </a:pPr>
            <a:r>
              <a:rPr lang="de-DE" dirty="0"/>
              <a:t>Psychischen Belastungen</a:t>
            </a:r>
          </a:p>
        </p:txBody>
      </p:sp>
      <p:pic>
        <p:nvPicPr>
          <p:cNvPr id="3" name="Grafik 2">
            <a:extLst>
              <a:ext uri="{FF2B5EF4-FFF2-40B4-BE49-F238E27FC236}">
                <a16:creationId xmlns:a16="http://schemas.microsoft.com/office/drawing/2014/main" id="{664F314A-A6F9-4D4C-9E71-FED72E32D583}"/>
              </a:ext>
            </a:extLst>
          </p:cNvPr>
          <p:cNvPicPr>
            <a:picLocks noChangeAspect="1"/>
          </p:cNvPicPr>
          <p:nvPr/>
        </p:nvPicPr>
        <p:blipFill rotWithShape="1">
          <a:blip r:embed="rId2"/>
          <a:srcRect r="20811"/>
          <a:stretch/>
        </p:blipFill>
        <p:spPr>
          <a:xfrm>
            <a:off x="7776519" y="1395983"/>
            <a:ext cx="3954162" cy="3330539"/>
          </a:xfrm>
          <a:prstGeom prst="rect">
            <a:avLst/>
          </a:prstGeom>
        </p:spPr>
      </p:pic>
    </p:spTree>
    <p:extLst>
      <p:ext uri="{BB962C8B-B14F-4D97-AF65-F5344CB8AC3E}">
        <p14:creationId xmlns:p14="http://schemas.microsoft.com/office/powerpoint/2010/main" val="7906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Symptome früh erkennen</a:t>
            </a: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7320164" cy="3868682"/>
          </a:xfrm>
        </p:spPr>
        <p:txBody>
          <a:bodyPr/>
          <a:lstStyle/>
          <a:p>
            <a:pPr>
              <a:buFont typeface="Arial" panose="020B0604020202020204" pitchFamily="34" charset="0"/>
              <a:buChar char="•"/>
            </a:pPr>
            <a:r>
              <a:rPr lang="de-DE" dirty="0"/>
              <a:t>Mögliche körperliche Warnzeichen:</a:t>
            </a:r>
          </a:p>
          <a:p>
            <a:pPr lvl="1">
              <a:buFont typeface="Arial" panose="020B0604020202020204" pitchFamily="34" charset="0"/>
              <a:buChar char="•"/>
            </a:pPr>
            <a:r>
              <a:rPr lang="de-DE" sz="2000" dirty="0"/>
              <a:t>Ohrensausen, Schwindel, Kopfschmerzen</a:t>
            </a:r>
          </a:p>
          <a:p>
            <a:pPr lvl="1">
              <a:buFont typeface="Arial" panose="020B0604020202020204" pitchFamily="34" charset="0"/>
              <a:buChar char="•"/>
            </a:pPr>
            <a:r>
              <a:rPr lang="de-DE" sz="2000" dirty="0"/>
              <a:t>Hautreizungen oder -veränderungen</a:t>
            </a:r>
          </a:p>
          <a:p>
            <a:pPr lvl="1">
              <a:buFont typeface="Arial" panose="020B0604020202020204" pitchFamily="34" charset="0"/>
              <a:buChar char="•"/>
            </a:pPr>
            <a:r>
              <a:rPr lang="de-DE" sz="2000" dirty="0"/>
              <a:t>Rückenschmerzen, Verspannungen</a:t>
            </a:r>
          </a:p>
          <a:p>
            <a:pPr>
              <a:buFont typeface="Arial" panose="020B0604020202020204" pitchFamily="34" charset="0"/>
              <a:buChar char="•"/>
            </a:pPr>
            <a:r>
              <a:rPr lang="de-DE" dirty="0"/>
              <a:t>Mögliche psychische Warnzeichen:</a:t>
            </a:r>
          </a:p>
          <a:p>
            <a:pPr lvl="1">
              <a:buFont typeface="Arial" panose="020B0604020202020204" pitchFamily="34" charset="0"/>
              <a:buChar char="•"/>
            </a:pPr>
            <a:r>
              <a:rPr lang="de-DE" sz="2000" dirty="0"/>
              <a:t>Schlafstörungen, innere Unruhe</a:t>
            </a:r>
          </a:p>
          <a:p>
            <a:pPr lvl="1">
              <a:buFont typeface="Arial" panose="020B0604020202020204" pitchFamily="34" charset="0"/>
              <a:buChar char="•"/>
            </a:pPr>
            <a:r>
              <a:rPr lang="de-DE" sz="2000" dirty="0"/>
              <a:t>Angst vor bestimmten Tätigkeiten oder Kontakten</a:t>
            </a:r>
          </a:p>
          <a:p>
            <a:pPr lvl="1">
              <a:buFont typeface="Arial" panose="020B0604020202020204" pitchFamily="34" charset="0"/>
              <a:buChar char="•"/>
            </a:pPr>
            <a:r>
              <a:rPr lang="de-DE" sz="2000" dirty="0"/>
              <a:t>Konzentrationsprobleme</a:t>
            </a:r>
          </a:p>
          <a:p>
            <a:pPr marL="0" indent="0">
              <a:buNone/>
            </a:pPr>
            <a:r>
              <a:rPr lang="de-DE" dirty="0"/>
              <a:t>Sofort ansprechen - keine falsche Scham!</a:t>
            </a:r>
          </a:p>
        </p:txBody>
      </p:sp>
      <p:pic>
        <p:nvPicPr>
          <p:cNvPr id="8" name="Grafik 7">
            <a:extLst>
              <a:ext uri="{FF2B5EF4-FFF2-40B4-BE49-F238E27FC236}">
                <a16:creationId xmlns:a16="http://schemas.microsoft.com/office/drawing/2014/main" id="{A4432757-19FF-4D8A-80EA-516AF07BC739}"/>
              </a:ext>
            </a:extLst>
          </p:cNvPr>
          <p:cNvPicPr>
            <a:picLocks noChangeAspect="1"/>
          </p:cNvPicPr>
          <p:nvPr/>
        </p:nvPicPr>
        <p:blipFill rotWithShape="1">
          <a:blip r:embed="rId2"/>
          <a:srcRect l="23075" r="11374"/>
          <a:stretch/>
        </p:blipFill>
        <p:spPr>
          <a:xfrm>
            <a:off x="7949514" y="1601093"/>
            <a:ext cx="3805881" cy="3251378"/>
          </a:xfrm>
          <a:prstGeom prst="rect">
            <a:avLst/>
          </a:prstGeom>
        </p:spPr>
      </p:pic>
    </p:spTree>
    <p:extLst>
      <p:ext uri="{BB962C8B-B14F-4D97-AF65-F5344CB8AC3E}">
        <p14:creationId xmlns:p14="http://schemas.microsoft.com/office/powerpoint/2010/main" val="307812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Verantwortung für andere</a:t>
            </a: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7117663" cy="3868682"/>
          </a:xfrm>
        </p:spPr>
        <p:txBody>
          <a:bodyPr/>
          <a:lstStyle/>
          <a:p>
            <a:pPr>
              <a:buFont typeface="Arial" panose="020B0604020202020204" pitchFamily="34" charset="0"/>
              <a:buChar char="•"/>
            </a:pPr>
            <a:r>
              <a:rPr lang="de-DE" dirty="0"/>
              <a:t>Sicherheitsrelevante Berufe: Piloten, Kranführer, Fahrer</a:t>
            </a:r>
          </a:p>
          <a:p>
            <a:pPr>
              <a:buFont typeface="Arial" panose="020B0604020202020204" pitchFamily="34" charset="0"/>
              <a:buChar char="•"/>
            </a:pPr>
            <a:r>
              <a:rPr lang="de-DE" dirty="0"/>
              <a:t>Schutz der eigenen Gesundheit und der Sicherheit anderer</a:t>
            </a:r>
          </a:p>
          <a:p>
            <a:pPr>
              <a:buFont typeface="Arial" panose="020B0604020202020204" pitchFamily="34" charset="0"/>
              <a:buChar char="•"/>
            </a:pPr>
            <a:r>
              <a:rPr lang="de-DE" dirty="0"/>
              <a:t>Regelmäßige Checks können Gefährdung Dritter verhindern</a:t>
            </a:r>
          </a:p>
          <a:p>
            <a:pPr>
              <a:buFont typeface="Arial" panose="020B0604020202020204" pitchFamily="34" charset="0"/>
              <a:buChar char="•"/>
            </a:pPr>
            <a:r>
              <a:rPr lang="de-DE" dirty="0"/>
              <a:t>Beispiele aus der Praxis:</a:t>
            </a:r>
          </a:p>
          <a:p>
            <a:pPr lvl="1">
              <a:buFont typeface="Arial" panose="020B0604020202020204" pitchFamily="34" charset="0"/>
              <a:buChar char="•"/>
            </a:pPr>
            <a:r>
              <a:rPr lang="de-DE" sz="2000" dirty="0"/>
              <a:t>Flugtauglichkeitsuntersuchungen</a:t>
            </a:r>
          </a:p>
          <a:p>
            <a:pPr lvl="1">
              <a:buFont typeface="Arial" panose="020B0604020202020204" pitchFamily="34" charset="0"/>
              <a:buChar char="•"/>
            </a:pPr>
            <a:r>
              <a:rPr lang="de-DE" sz="2000" dirty="0"/>
              <a:t>Tauglichkeit für Höhenarbeit</a:t>
            </a:r>
          </a:p>
          <a:p>
            <a:pPr>
              <a:buFont typeface="Arial" panose="020B0604020202020204" pitchFamily="34" charset="0"/>
              <a:buChar char="•"/>
            </a:pPr>
            <a:r>
              <a:rPr lang="de-DE" dirty="0"/>
              <a:t>Vorsorge schützt das gesamte Umfeld</a:t>
            </a:r>
          </a:p>
        </p:txBody>
      </p:sp>
      <p:pic>
        <p:nvPicPr>
          <p:cNvPr id="3" name="Grafik 2">
            <a:extLst>
              <a:ext uri="{FF2B5EF4-FFF2-40B4-BE49-F238E27FC236}">
                <a16:creationId xmlns:a16="http://schemas.microsoft.com/office/drawing/2014/main" id="{12FC8AB0-6070-42D8-A1DC-58A29E700C94}"/>
              </a:ext>
            </a:extLst>
          </p:cNvPr>
          <p:cNvPicPr>
            <a:picLocks noChangeAspect="1"/>
          </p:cNvPicPr>
          <p:nvPr/>
        </p:nvPicPr>
        <p:blipFill rotWithShape="1">
          <a:blip r:embed="rId2"/>
          <a:srcRect l="22703" r="20270"/>
          <a:stretch/>
        </p:blipFill>
        <p:spPr>
          <a:xfrm>
            <a:off x="7957751" y="1601093"/>
            <a:ext cx="3794197" cy="3732518"/>
          </a:xfrm>
          <a:prstGeom prst="rect">
            <a:avLst/>
          </a:prstGeom>
        </p:spPr>
      </p:pic>
    </p:spTree>
    <p:extLst>
      <p:ext uri="{BB962C8B-B14F-4D97-AF65-F5344CB8AC3E}">
        <p14:creationId xmlns:p14="http://schemas.microsoft.com/office/powerpoint/2010/main" val="339744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9</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Ängste abbauen</a:t>
            </a: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9315218" cy="3868682"/>
          </a:xfrm>
        </p:spPr>
        <p:txBody>
          <a:bodyPr/>
          <a:lstStyle/>
          <a:p>
            <a:pPr>
              <a:buFont typeface="Arial" panose="020B0604020202020204" pitchFamily="34" charset="0"/>
              <a:buChar char="•"/>
            </a:pPr>
            <a:r>
              <a:rPr lang="de-DE" dirty="0"/>
              <a:t>Kein automatisches Berufs- oder Beschäftigungsverbot!</a:t>
            </a:r>
          </a:p>
          <a:p>
            <a:pPr>
              <a:buFont typeface="Arial" panose="020B0604020202020204" pitchFamily="34" charset="0"/>
              <a:buChar char="•"/>
            </a:pPr>
            <a:r>
              <a:rPr lang="de-DE" dirty="0"/>
              <a:t>Ergebnis meist Empfehlung, keine Sperre</a:t>
            </a:r>
          </a:p>
          <a:p>
            <a:pPr>
              <a:buFont typeface="Arial" panose="020B0604020202020204" pitchFamily="34" charset="0"/>
              <a:buChar char="•"/>
            </a:pPr>
            <a:r>
              <a:rPr lang="de-DE" dirty="0"/>
              <a:t>Alternative Arbeitsmöglichkeiten werden geprüft</a:t>
            </a:r>
          </a:p>
          <a:p>
            <a:pPr>
              <a:buFont typeface="Arial" panose="020B0604020202020204" pitchFamily="34" charset="0"/>
              <a:buChar char="•"/>
            </a:pPr>
            <a:r>
              <a:rPr lang="de-DE" dirty="0"/>
              <a:t>Beispiele für Anpassung:</a:t>
            </a:r>
          </a:p>
          <a:p>
            <a:pPr lvl="1">
              <a:buFont typeface="Arial" panose="020B0604020202020204" pitchFamily="34" charset="0"/>
              <a:buChar char="•"/>
            </a:pPr>
            <a:r>
              <a:rPr lang="de-DE" sz="2000" dirty="0"/>
              <a:t>Technische Hilfsmittel</a:t>
            </a:r>
          </a:p>
          <a:p>
            <a:pPr lvl="1">
              <a:buFont typeface="Arial" panose="020B0604020202020204" pitchFamily="34" charset="0"/>
              <a:buChar char="•"/>
            </a:pPr>
            <a:r>
              <a:rPr lang="de-DE" sz="2000" dirty="0"/>
              <a:t>Änderung von Arbeitszeiten</a:t>
            </a:r>
          </a:p>
          <a:p>
            <a:pPr lvl="1">
              <a:buFont typeface="Arial" panose="020B0604020202020204" pitchFamily="34" charset="0"/>
              <a:buChar char="•"/>
            </a:pPr>
            <a:r>
              <a:rPr lang="de-DE" sz="2000" dirty="0"/>
              <a:t>Unterstützung durch Kollegen</a:t>
            </a:r>
          </a:p>
          <a:p>
            <a:pPr marL="0" indent="0">
              <a:buNone/>
            </a:pPr>
            <a:r>
              <a:rPr lang="de-DE" dirty="0"/>
              <a:t>Ziel: Arbeitsfähigkeit so weit wie möglich erhalten!</a:t>
            </a:r>
          </a:p>
        </p:txBody>
      </p:sp>
      <p:pic>
        <p:nvPicPr>
          <p:cNvPr id="3" name="Grafik 2">
            <a:extLst>
              <a:ext uri="{FF2B5EF4-FFF2-40B4-BE49-F238E27FC236}">
                <a16:creationId xmlns:a16="http://schemas.microsoft.com/office/drawing/2014/main" id="{2803CEA7-41DC-4602-9962-08AE8A4FBF7B}"/>
              </a:ext>
            </a:extLst>
          </p:cNvPr>
          <p:cNvPicPr>
            <a:picLocks noChangeAspect="1"/>
          </p:cNvPicPr>
          <p:nvPr/>
        </p:nvPicPr>
        <p:blipFill rotWithShape="1">
          <a:blip r:embed="rId2"/>
          <a:srcRect l="31208" r="11495"/>
          <a:stretch/>
        </p:blipFill>
        <p:spPr>
          <a:xfrm>
            <a:off x="9152238" y="1708187"/>
            <a:ext cx="2520650" cy="3325830"/>
          </a:xfrm>
          <a:prstGeom prst="rect">
            <a:avLst/>
          </a:prstGeom>
        </p:spPr>
      </p:pic>
    </p:spTree>
    <p:extLst>
      <p:ext uri="{BB962C8B-B14F-4D97-AF65-F5344CB8AC3E}">
        <p14:creationId xmlns:p14="http://schemas.microsoft.com/office/powerpoint/2010/main" val="220680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B2B41-5664-4C59-9600-B8E994170EF9}">
  <ds:schemaRefs>
    <ds:schemaRef ds:uri="bbb3f655-f267-4a84-b742-532fbc77d0ab"/>
    <ds:schemaRef ds:uri="http://purl.org/dc/terms/"/>
    <ds:schemaRef ds:uri="http://schemas.microsoft.com/office/infopath/2007/PartnerControls"/>
    <ds:schemaRef ds:uri="http://purl.org/dc/elements/1.1/"/>
    <ds:schemaRef ds:uri="http://schemas.microsoft.com/office/2006/metadata/properties"/>
    <ds:schemaRef ds:uri="http://schemas.microsoft.com/office/2006/documentManagement/types"/>
    <ds:schemaRef ds:uri="f5f3c0c8-cb47-4a26-91a1-a44bb4539247"/>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3.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230213_Unterweisungsmaster</Template>
  <TotalTime>0</TotalTime>
  <Words>375</Words>
  <Application>Microsoft Office PowerPoint</Application>
  <PresentationFormat>Breitbild</PresentationFormat>
  <Paragraphs>89</Paragraphs>
  <Slides>12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Calibri</vt:lpstr>
      <vt:lpstr>Courier New</vt:lpstr>
      <vt:lpstr>Symbol</vt:lpstr>
      <vt:lpstr>Wingdings</vt:lpstr>
      <vt:lpstr>TeachToProtect Unterweisung</vt:lpstr>
      <vt:lpstr>Arbeitsmedizinische Vorsorge</vt:lpstr>
      <vt:lpstr>Was ist arbeitsmedizinische Vorsorge?</vt:lpstr>
      <vt:lpstr>Rechtliche Grundlagen</vt:lpstr>
      <vt:lpstr>Pflichtvorsorge</vt:lpstr>
      <vt:lpstr>Angebotsvorsorge</vt:lpstr>
      <vt:lpstr>Wunschvorsorge</vt:lpstr>
      <vt:lpstr>Symptome früh erkennen</vt:lpstr>
      <vt:lpstr>Verantwortung für andere</vt:lpstr>
      <vt:lpstr>Ängste abbauen</vt:lpstr>
      <vt:lpstr>Datenschutz und Vertrauen</vt:lpstr>
      <vt:lpstr>Fazit und Motivation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Unterweisung für neue Mitarbeitende (Erstunterweisung)</dc:title>
  <dc:creator>werner</dc:creator>
  <cp:lastModifiedBy>web</cp:lastModifiedBy>
  <cp:revision>36</cp:revision>
  <dcterms:created xsi:type="dcterms:W3CDTF">2023-02-14T12:25:38Z</dcterms:created>
  <dcterms:modified xsi:type="dcterms:W3CDTF">2025-07-16T14:42:39Z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