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36" r:id="rId4"/>
  </p:sldMasterIdLst>
  <p:notesMasterIdLst>
    <p:notesMasterId r:id="rId25"/>
  </p:notesMasterIdLst>
  <p:handoutMasterIdLst>
    <p:handoutMasterId r:id="rId26"/>
  </p:handoutMasterIdLst>
  <p:sldIdLst>
    <p:sldId id="283" r:id="rId5"/>
    <p:sldId id="286" r:id="rId6"/>
    <p:sldId id="284" r:id="rId7"/>
    <p:sldId id="420" r:id="rId8"/>
    <p:sldId id="421" r:id="rId9"/>
    <p:sldId id="290" r:id="rId10"/>
    <p:sldId id="422" r:id="rId11"/>
    <p:sldId id="423" r:id="rId12"/>
    <p:sldId id="292" r:id="rId13"/>
    <p:sldId id="424" r:id="rId14"/>
    <p:sldId id="295" r:id="rId15"/>
    <p:sldId id="425" r:id="rId16"/>
    <p:sldId id="426" r:id="rId17"/>
    <p:sldId id="299" r:id="rId18"/>
    <p:sldId id="427" r:id="rId19"/>
    <p:sldId id="430" r:id="rId20"/>
    <p:sldId id="428" r:id="rId21"/>
    <p:sldId id="429" r:id="rId22"/>
    <p:sldId id="418" r:id="rId23"/>
    <p:sldId id="419" r:id="rId24"/>
  </p:sldIdLst>
  <p:sldSz cx="12192000" cy="6858000"/>
  <p:notesSz cx="6794500" cy="9931400"/>
  <p:custDataLst>
    <p:tags r:id="rId2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97610E-4638-2A9B-349B-F4878BC3E837}" name="LaK - Laura Knieps" initials="LLK" userId="S::lak@vnr.de::3a391a98-baeb-49d0-80d1-22986b3e471e" providerId="AD"/>
  <p188:author id="{5486334C-391F-48E3-F06F-A7566D422A79}" name="CC - Chand Chopra" initials="CCC" userId="S::cc@vnr.de::147050ee-f902-4a1c-a393-8ccdd2b31d6c" providerId="AD"/>
  <p188:author id="{0F30A8DE-C86E-289F-CD99-B16889FB7B5B}" name="haensch" initials="h" userId="S::haensch@slide-by-slide.de::a4c30ba3-0820-471f-bd41-8445325b9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D74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C6F867-6DB0-4CC8-B8DA-29F9823A5F1E}" v="1" dt="2023-06-07T10:40:55.79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54000" autoAdjust="0"/>
  </p:normalViewPr>
  <p:slideViewPr>
    <p:cSldViewPr snapToGrid="0" snapToObjects="1" showGuides="1">
      <p:cViewPr varScale="1">
        <p:scale>
          <a:sx n="114" d="100"/>
          <a:sy n="114" d="100"/>
        </p:scale>
        <p:origin x="696" y="84"/>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2466"/>
    </p:cViewPr>
  </p:sorterViewPr>
  <p:notesViewPr>
    <p:cSldViewPr snapToGrid="0" snapToObjects="1" showGuides="1">
      <p:cViewPr>
        <p:scale>
          <a:sx n="100" d="100"/>
          <a:sy n="100" d="100"/>
        </p:scale>
        <p:origin x="5202" y="72"/>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FF007F-9A31-1C8D-26A2-299343CA4BD4}"/>
              </a:ext>
            </a:extLst>
          </p:cNvPr>
          <p:cNvSpPr>
            <a:spLocks noGrp="1"/>
          </p:cNvSpPr>
          <p:nvPr>
            <p:ph type="hdr" sz="quarter"/>
          </p:nvPr>
        </p:nvSpPr>
        <p:spPr>
          <a:xfrm>
            <a:off x="293912" y="249237"/>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3" name="Datumsplatzhalter 2">
            <a:extLst>
              <a:ext uri="{FF2B5EF4-FFF2-40B4-BE49-F238E27FC236}">
                <a16:creationId xmlns:a16="http://schemas.microsoft.com/office/drawing/2014/main" id="{461A67CE-6973-2649-58C0-57107DB6ED77}"/>
              </a:ext>
            </a:extLst>
          </p:cNvPr>
          <p:cNvSpPr>
            <a:spLocks noGrp="1"/>
          </p:cNvSpPr>
          <p:nvPr>
            <p:ph type="dt" sz="quarter" idx="1"/>
          </p:nvPr>
        </p:nvSpPr>
        <p:spPr>
          <a:xfrm>
            <a:off x="5634945" y="249238"/>
            <a:ext cx="865642" cy="216000"/>
          </a:xfrm>
          <a:prstGeom prst="rect">
            <a:avLst/>
          </a:prstGeom>
        </p:spPr>
        <p:txBody>
          <a:bodyPr vert="horz" lIns="0" tIns="0" rIns="0" bIns="0" rtlCol="0"/>
          <a:lstStyle>
            <a:lvl1pPr algn="r">
              <a:defRPr sz="1200"/>
            </a:lvl1pPr>
          </a:lstStyle>
          <a:p>
            <a:fld id="{24A3EB9D-E37B-49D2-B390-382B67A6FFBE}" type="datetimeFigureOut">
              <a:rPr lang="de-DE" sz="1000" smtClean="0">
                <a:latin typeface="Calibri" panose="020F0502020204030204" pitchFamily="34" charset="0"/>
              </a:rPr>
              <a:t>25.06.2025</a:t>
            </a:fld>
            <a:endParaRPr lang="de-DE" sz="1000" dirty="0">
              <a:latin typeface="Calibri" panose="020F0502020204030204" pitchFamily="34" charset="0"/>
            </a:endParaRPr>
          </a:p>
        </p:txBody>
      </p:sp>
      <p:sp>
        <p:nvSpPr>
          <p:cNvPr id="4" name="Fußzeilenplatzhalter 3">
            <a:extLst>
              <a:ext uri="{FF2B5EF4-FFF2-40B4-BE49-F238E27FC236}">
                <a16:creationId xmlns:a16="http://schemas.microsoft.com/office/drawing/2014/main" id="{6F5743C2-7DCE-FB97-B83D-C28FC48CA83F}"/>
              </a:ext>
            </a:extLst>
          </p:cNvPr>
          <p:cNvSpPr>
            <a:spLocks noGrp="1"/>
          </p:cNvSpPr>
          <p:nvPr>
            <p:ph type="ftr" sz="quarter" idx="2"/>
          </p:nvPr>
        </p:nvSpPr>
        <p:spPr>
          <a:xfrm>
            <a:off x="293912" y="9574163"/>
            <a:ext cx="4968000" cy="216000"/>
          </a:xfrm>
          <a:prstGeom prst="rect">
            <a:avLst/>
          </a:prstGeom>
        </p:spPr>
        <p:txBody>
          <a:bodyPr vert="horz" lIns="0" tIns="0" rIns="0" bIns="0" rtlCol="0"/>
          <a:lstStyle>
            <a:lvl1pPr algn="l">
              <a:defRPr sz="1200"/>
            </a:lvl1pPr>
          </a:lstStyle>
          <a:p>
            <a:endParaRPr lang="de-DE" sz="1000" dirty="0">
              <a:latin typeface="Calibri" panose="020F0502020204030204" pitchFamily="34" charset="0"/>
            </a:endParaRPr>
          </a:p>
        </p:txBody>
      </p:sp>
      <p:sp>
        <p:nvSpPr>
          <p:cNvPr id="5" name="Foliennummernplatzhalter 4">
            <a:extLst>
              <a:ext uri="{FF2B5EF4-FFF2-40B4-BE49-F238E27FC236}">
                <a16:creationId xmlns:a16="http://schemas.microsoft.com/office/drawing/2014/main" id="{B871ABCB-A82A-BCDE-6C38-56D2CA651F7F}"/>
              </a:ext>
            </a:extLst>
          </p:cNvPr>
          <p:cNvSpPr>
            <a:spLocks noGrp="1"/>
          </p:cNvSpPr>
          <p:nvPr>
            <p:ph type="sldNum" sz="quarter" idx="3"/>
          </p:nvPr>
        </p:nvSpPr>
        <p:spPr>
          <a:xfrm>
            <a:off x="5634945" y="9574163"/>
            <a:ext cx="865642" cy="216000"/>
          </a:xfrm>
          <a:prstGeom prst="rect">
            <a:avLst/>
          </a:prstGeom>
        </p:spPr>
        <p:txBody>
          <a:bodyPr vert="horz" lIns="0" tIns="0" rIns="0" bIns="0" rtlCol="0"/>
          <a:lstStyle>
            <a:lvl1pPr algn="r">
              <a:defRPr sz="1200"/>
            </a:lvl1pPr>
          </a:lstStyle>
          <a:p>
            <a:fld id="{23B3F954-2E40-4F65-99BB-5AFB41D0662E}" type="slidenum">
              <a:rPr lang="de-DE" sz="1000">
                <a:latin typeface="Calibri" panose="020F0502020204030204" pitchFamily="34" charset="0"/>
              </a:rPr>
              <a:pPr/>
              <a:t>‹Nr.›</a:t>
            </a:fld>
            <a:endParaRPr lang="de-DE" sz="1000" dirty="0">
              <a:latin typeface="Calibri" panose="020F0502020204030204" pitchFamily="34" charset="0"/>
            </a:endParaRPr>
          </a:p>
        </p:txBody>
      </p:sp>
    </p:spTree>
    <p:extLst>
      <p:ext uri="{BB962C8B-B14F-4D97-AF65-F5344CB8AC3E}">
        <p14:creationId xmlns:p14="http://schemas.microsoft.com/office/powerpoint/2010/main" val="24183533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8" userDrawn="1">
          <p15:clr>
            <a:srgbClr val="F26B43"/>
          </p15:clr>
        </p15:guide>
        <p15:guide id="2" pos="21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4819372" y="9607400"/>
            <a:ext cx="805682" cy="180000"/>
          </a:xfrm>
          <a:prstGeom prst="rect">
            <a:avLst/>
          </a:prstGeom>
        </p:spPr>
        <p:txBody>
          <a:bodyPr vert="horz" lIns="0" tIns="0" rIns="0" bIns="0" rtlCol="0" anchor="t"/>
          <a:lstStyle>
            <a:lvl1pPr>
              <a:defRPr lang="de-DE" sz="800" smtClean="0">
                <a:latin typeface="Calibri" panose="020F0502020204030204" pitchFamily="34" charset="0"/>
              </a:defRPr>
            </a:lvl1pPr>
          </a:lstStyle>
          <a:p>
            <a:pPr algn="r"/>
            <a:fld id="{A1AD77FE-8F84-4A87-92EF-BC4AC8F66A00}" type="datetimeFigureOut">
              <a:rPr lang="de-DE" smtClean="0"/>
              <a:pPr algn="r"/>
              <a:t>25.06.2025</a:t>
            </a:fld>
            <a:endParaRPr lang="de-DE" dirty="0"/>
          </a:p>
        </p:txBody>
      </p:sp>
      <p:sp>
        <p:nvSpPr>
          <p:cNvPr id="4" name="Folienbildplatzhalter 3"/>
          <p:cNvSpPr>
            <a:spLocks noGrp="1" noRot="1" noChangeAspect="1"/>
          </p:cNvSpPr>
          <p:nvPr>
            <p:ph type="sldImg" idx="2"/>
          </p:nvPr>
        </p:nvSpPr>
        <p:spPr>
          <a:xfrm>
            <a:off x="344488" y="422275"/>
            <a:ext cx="6127750" cy="3448050"/>
          </a:xfrm>
          <a:prstGeom prst="rect">
            <a:avLst/>
          </a:prstGeom>
          <a:noFill/>
          <a:ln w="9525">
            <a:solidFill>
              <a:schemeClr val="bg2">
                <a:lumMod val="90000"/>
              </a:schemeClr>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344488" y="4101981"/>
            <a:ext cx="6127750" cy="5373616"/>
          </a:xfrm>
          <a:prstGeom prst="rect">
            <a:avLst/>
          </a:prstGeom>
        </p:spPr>
        <p:txBody>
          <a:bodyPr vert="horz" lIns="0" tIns="0" rIns="0" bIns="14400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343741" y="9607400"/>
            <a:ext cx="4475631" cy="180000"/>
          </a:xfrm>
          <a:prstGeom prst="rect">
            <a:avLst/>
          </a:prstGeom>
        </p:spPr>
        <p:txBody>
          <a:bodyPr vert="horz" lIns="0" tIns="0" rIns="0" bIns="0" rtlCol="0" anchor="t"/>
          <a:lstStyle>
            <a:lvl1pPr algn="l">
              <a:defRPr sz="800">
                <a:latin typeface="Calibri" panose="020F0502020204030204" pitchFamily="34" charset="0"/>
              </a:defRPr>
            </a:lvl1pPr>
          </a:lstStyle>
          <a:p>
            <a:endParaRPr lang="de-DE" dirty="0"/>
          </a:p>
        </p:txBody>
      </p:sp>
      <p:sp>
        <p:nvSpPr>
          <p:cNvPr id="8" name="Foliennummernplatzhalter 7"/>
          <p:cNvSpPr>
            <a:spLocks noGrp="1"/>
          </p:cNvSpPr>
          <p:nvPr>
            <p:ph type="sldNum" sz="quarter" idx="5"/>
          </p:nvPr>
        </p:nvSpPr>
        <p:spPr>
          <a:xfrm>
            <a:off x="5695617" y="9607400"/>
            <a:ext cx="755142" cy="180000"/>
          </a:xfrm>
          <a:prstGeom prst="rect">
            <a:avLst/>
          </a:prstGeom>
        </p:spPr>
        <p:txBody>
          <a:bodyPr vert="horz" lIns="0" tIns="0" rIns="0" bIns="0" rtlCol="0" anchor="t"/>
          <a:lstStyle>
            <a:lvl1pPr algn="r">
              <a:defRPr sz="800">
                <a:latin typeface="Calibri" panose="020F0502020204030204" pitchFamily="34" charset="0"/>
              </a:defRPr>
            </a:lvl1pPr>
          </a:lstStyle>
          <a:p>
            <a:fld id="{88BA857F-B322-4AED-9654-8EF2BFAE5986}" type="slidenum">
              <a:rPr lang="de-DE" smtClean="0"/>
              <a:pPr/>
              <a:t>‹Nr.›</a:t>
            </a:fld>
            <a:endParaRPr lang="de-DE" dirty="0"/>
          </a:p>
        </p:txBody>
      </p:sp>
    </p:spTree>
    <p:extLst>
      <p:ext uri="{BB962C8B-B14F-4D97-AF65-F5344CB8AC3E}">
        <p14:creationId xmlns:p14="http://schemas.microsoft.com/office/powerpoint/2010/main" val="1840952788"/>
      </p:ext>
    </p:extLst>
  </p:cSld>
  <p:clrMap bg1="lt1" tx1="dk1" bg2="lt2" tx2="dk2" accent1="accent1" accent2="accent2" accent3="accent3" accent4="accent4" accent5="accent5" accent6="accent6" hlink="hlink" folHlink="folHlink"/>
  <p:notesStyle>
    <a:lvl1pPr marL="0" indent="0" algn="l" defTabSz="914400" rtl="0" eaLnBrk="1" latinLnBrk="0" hangingPunct="1">
      <a:buClr>
        <a:schemeClr val="accent1"/>
      </a:buClr>
      <a:buFont typeface="Wingdings" panose="05000000000000000000" pitchFamily="2" charset="2"/>
      <a:buNone/>
      <a:tabLst>
        <a:tab pos="177800" algn="l"/>
        <a:tab pos="360363" algn="l"/>
      </a:tabLst>
      <a:defRPr sz="1100" kern="1200">
        <a:solidFill>
          <a:schemeClr val="tx1"/>
        </a:solidFill>
        <a:latin typeface="Calibri" panose="020F0502020204030204" pitchFamily="34" charset="0"/>
        <a:ea typeface="+mn-ea"/>
        <a:cs typeface="+mn-cs"/>
      </a:defRPr>
    </a:lvl1pPr>
    <a:lvl2pPr marL="216000" indent="-216000" algn="l" defTabSz="914400" rtl="0" eaLnBrk="1" latinLnBrk="0" hangingPunct="1">
      <a:spcBef>
        <a:spcPts val="400"/>
      </a:spcBef>
      <a:spcAft>
        <a:spcPts val="400"/>
      </a:spcAft>
      <a:buClr>
        <a:schemeClr val="accent1"/>
      </a:buClr>
      <a:buFontTx/>
      <a:buBlip>
        <a:blip r:embed="rId2">
          <a:extLst>
            <a:ext uri="{96DAC541-7B7A-43D3-8B79-37D633B846F1}">
              <asvg:svgBlip xmlns:asvg="http://schemas.microsoft.com/office/drawing/2016/SVG/main" r:embed="rId3"/>
            </a:ext>
          </a:extLst>
        </a:blip>
      </a:buBlip>
      <a:tabLst>
        <a:tab pos="177800" algn="l"/>
        <a:tab pos="360363" algn="l"/>
      </a:tabLst>
      <a:defRPr sz="1100" kern="1200">
        <a:solidFill>
          <a:schemeClr val="tx1"/>
        </a:solidFill>
        <a:latin typeface="Calibri" panose="020F0502020204030204" pitchFamily="34" charset="0"/>
        <a:ea typeface="+mn-ea"/>
        <a:cs typeface="+mn-cs"/>
      </a:defRPr>
    </a:lvl2pPr>
    <a:lvl3pPr marL="432000" indent="-216000" algn="l" defTabSz="914400" rtl="0" eaLnBrk="1" latinLnBrk="0" hangingPunct="1">
      <a:spcBef>
        <a:spcPts val="400"/>
      </a:spcBef>
      <a:spcAft>
        <a:spcPts val="400"/>
      </a:spcAft>
      <a:buClr>
        <a:schemeClr val="accent1"/>
      </a:buClr>
      <a:buFont typeface="Symbol" panose="05050102010706020507" pitchFamily="18" charset="2"/>
      <a:buChar char="-"/>
      <a:tabLst>
        <a:tab pos="177800" algn="l"/>
        <a:tab pos="360363" algn="l"/>
      </a:tabLst>
      <a:defRPr sz="1100" kern="1200">
        <a:solidFill>
          <a:schemeClr val="tx1"/>
        </a:solidFill>
        <a:latin typeface="Calibri" panose="020F0502020204030204" pitchFamily="34" charset="0"/>
        <a:ea typeface="+mn-ea"/>
        <a:cs typeface="+mn-cs"/>
      </a:defRPr>
    </a:lvl3pPr>
    <a:lvl4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100" b="0" kern="1200">
        <a:solidFill>
          <a:schemeClr val="tx1"/>
        </a:solidFill>
        <a:latin typeface="Calibri" panose="020F0502020204030204" pitchFamily="34" charset="0"/>
        <a:ea typeface="+mn-ea"/>
        <a:cs typeface="+mn-cs"/>
      </a:defRPr>
    </a:lvl4pPr>
    <a:lvl5pPr marL="0" indent="0" algn="l" defTabSz="914400" rtl="0" eaLnBrk="1" latinLnBrk="0" hangingPunct="1">
      <a:spcBef>
        <a:spcPts val="400"/>
      </a:spcBef>
      <a:spcAft>
        <a:spcPts val="400"/>
      </a:spcAft>
      <a:buClr>
        <a:schemeClr val="accent1"/>
      </a:buClr>
      <a:buFont typeface="Symbol" panose="05050102010706020507" pitchFamily="18" charset="2"/>
      <a:buNone/>
      <a:tabLst>
        <a:tab pos="177800" algn="l"/>
        <a:tab pos="360363" algn="l"/>
      </a:tabLst>
      <a:defRPr sz="1200" kern="1200" cap="all" baseline="0">
        <a:solidFill>
          <a:schemeClr val="accent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174311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4060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8877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37358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308322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0846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2378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17754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59544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48574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5154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371250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54657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290028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152310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dirty="0"/>
              <a:t>Mastertitelformat bearbeiten</a:t>
            </a:r>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11646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212314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93595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550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2282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marL="342900" indent="-342900">
              <a:buFont typeface="Arial" panose="020B0604020202020204" pitchFamily="34" charset="0"/>
              <a:buChar char="•"/>
              <a:defRPr>
                <a:latin typeface="Calibri" panose="020F0502020204030204" pitchFamily="34" charset="0"/>
              </a:defRPr>
            </a:lvl2pPr>
            <a:lvl3pPr marL="702900" indent="-342900">
              <a:buFont typeface="Courier New" panose="02070309020205020404" pitchFamily="49" charset="0"/>
              <a:buChar char="o"/>
              <a:defRPr>
                <a:latin typeface="Calibri" panose="020F0502020204030204" pitchFamily="34" charset="0"/>
              </a:defRPr>
            </a:lvl3pPr>
            <a:lvl4pPr>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310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28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1396210884"/>
      </p:ext>
    </p:extLst>
  </p:cSld>
  <p:clrMap bg1="lt1" tx1="dk1" bg2="lt2" tx2="dk2" accent1="accent1" accent2="accent2" accent3="accent3" accent4="accent4" accent5="accent5" accent6="accent6" hlink="hlink" folHlink="folHlink"/>
  <p:sldLayoutIdLst>
    <p:sldLayoutId id="2147483862" r:id="rId1"/>
    <p:sldLayoutId id="2147483857" r:id="rId2"/>
    <p:sldLayoutId id="2147483861" r:id="rId3"/>
    <p:sldLayoutId id="2147483864" r:id="rId4"/>
    <p:sldLayoutId id="2147483873" r:id="rId5"/>
    <p:sldLayoutId id="2147483875" r:id="rId6"/>
    <p:sldLayoutId id="2147483838" r:id="rId7"/>
    <p:sldLayoutId id="2147483839" r:id="rId8"/>
    <p:sldLayoutId id="2147483859" r:id="rId9"/>
    <p:sldLayoutId id="2147483841" r:id="rId10"/>
    <p:sldLayoutId id="2147483842" r:id="rId11"/>
    <p:sldLayoutId id="2147483844" r:id="rId12"/>
    <p:sldLayoutId id="2147483845" r:id="rId13"/>
    <p:sldLayoutId id="2147483870" r:id="rId14"/>
    <p:sldLayoutId id="2147483863" r:id="rId15"/>
    <p:sldLayoutId id="2147483869" r:id="rId16"/>
    <p:sldLayoutId id="2147483852" r:id="rId17"/>
    <p:sldLayoutId id="2147483872" r:id="rId18"/>
    <p:sldLayoutId id="2147483871" r:id="rId19"/>
    <p:sldLayoutId id="2147483865" r:id="rId20"/>
    <p:sldLayoutId id="2147483858" r:id="rId21"/>
    <p:sldLayoutId id="214748387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325" userDrawn="1">
          <p15:clr>
            <a:srgbClr val="F26B43"/>
          </p15:clr>
        </p15:guide>
        <p15:guide id="3" pos="7353" userDrawn="1">
          <p15:clr>
            <a:srgbClr val="F26B43"/>
          </p15:clr>
        </p15:guide>
        <p15:guide id="11" orient="horz" pos="1003" userDrawn="1">
          <p15:clr>
            <a:srgbClr val="F26B43"/>
          </p15:clr>
        </p15:guide>
        <p15:guide id="16" orient="horz" pos="3838" userDrawn="1">
          <p15:clr>
            <a:srgbClr val="F26B43"/>
          </p15:clr>
        </p15:guide>
        <p15:guide id="18"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a:extLst>
              <a:ext uri="{FF2B5EF4-FFF2-40B4-BE49-F238E27FC236}">
                <a16:creationId xmlns:a16="http://schemas.microsoft.com/office/drawing/2014/main" id="{76CC98E9-B15A-07EB-FD76-4BF641D1755C}"/>
              </a:ext>
            </a:extLst>
          </p:cNvPr>
          <p:cNvPicPr>
            <a:picLocks noGrp="1" noChangeAspect="1"/>
          </p:cNvPicPr>
          <p:nvPr>
            <p:ph type="pic" sz="quarter" idx="23"/>
          </p:nvPr>
        </p:nvPicPr>
        <p:blipFill>
          <a:blip r:embed="rId2"/>
          <a:stretch>
            <a:fillRect/>
          </a:stretch>
        </p:blipFill>
        <p:spPr>
          <a:xfrm>
            <a:off x="4955792" y="1600199"/>
            <a:ext cx="7236207" cy="4826550"/>
          </a:xfrm>
        </p:spPr>
      </p:pic>
      <p:sp>
        <p:nvSpPr>
          <p:cNvPr id="2" name="Titel 1">
            <a:extLst>
              <a:ext uri="{FF2B5EF4-FFF2-40B4-BE49-F238E27FC236}">
                <a16:creationId xmlns:a16="http://schemas.microsoft.com/office/drawing/2014/main" id="{ACDEB69D-B67C-CB5E-3499-B4F8AA2512CB}"/>
              </a:ext>
            </a:extLst>
          </p:cNvPr>
          <p:cNvSpPr>
            <a:spLocks noGrp="1"/>
          </p:cNvSpPr>
          <p:nvPr>
            <p:ph type="title"/>
          </p:nvPr>
        </p:nvSpPr>
        <p:spPr/>
        <p:txBody>
          <a:bodyPr/>
          <a:lstStyle/>
          <a:p>
            <a:r>
              <a:rPr lang="de-DE" dirty="0"/>
              <a:t>Gefährdungen durch Fehl- und Desinformation</a:t>
            </a:r>
          </a:p>
        </p:txBody>
      </p:sp>
      <p:sp>
        <p:nvSpPr>
          <p:cNvPr id="3" name="Textplatzhalter 2">
            <a:extLst>
              <a:ext uri="{FF2B5EF4-FFF2-40B4-BE49-F238E27FC236}">
                <a16:creationId xmlns:a16="http://schemas.microsoft.com/office/drawing/2014/main" id="{5CF8A4CF-9E6B-5F48-BD94-108DB7700393}"/>
              </a:ext>
            </a:extLst>
          </p:cNvPr>
          <p:cNvSpPr>
            <a:spLocks noGrp="1"/>
          </p:cNvSpPr>
          <p:nvPr>
            <p:ph type="body" sz="quarter" idx="24"/>
          </p:nvPr>
        </p:nvSpPr>
        <p:spPr/>
        <p:txBody>
          <a:bodyPr/>
          <a:lstStyle/>
          <a:p>
            <a:r>
              <a:rPr lang="de-DE" dirty="0" err="1"/>
              <a:t>Referent:in</a:t>
            </a:r>
            <a:r>
              <a:rPr lang="de-DE" dirty="0"/>
              <a:t>, Ort</a:t>
            </a:r>
          </a:p>
          <a:p>
            <a:pPr>
              <a:buNone/>
            </a:pPr>
            <a:endParaRPr lang="de-DE" dirty="0"/>
          </a:p>
        </p:txBody>
      </p:sp>
      <p:sp>
        <p:nvSpPr>
          <p:cNvPr id="12" name="Textfeld 11">
            <a:extLst>
              <a:ext uri="{FF2B5EF4-FFF2-40B4-BE49-F238E27FC236}">
                <a16:creationId xmlns:a16="http://schemas.microsoft.com/office/drawing/2014/main" id="{9A5F4EEF-6C68-85B4-135C-6E306091E0AD}"/>
              </a:ext>
            </a:extLst>
          </p:cNvPr>
          <p:cNvSpPr txBox="1"/>
          <p:nvPr/>
        </p:nvSpPr>
        <p:spPr bwMode="gray">
          <a:xfrm>
            <a:off x="6102928" y="5641302"/>
            <a:ext cx="3769112" cy="713678"/>
          </a:xfrm>
          <a:prstGeom prst="rect">
            <a:avLst/>
          </a:prstGeom>
          <a:noFill/>
          <a:ln w="12700">
            <a:noFill/>
          </a:ln>
        </p:spPr>
        <p:txBody>
          <a:bodyPr vert="horz" wrap="square" lIns="0" tIns="0" rIns="0" bIns="0" rtlCol="0" anchor="b">
            <a:noAutofit/>
          </a:bodyPr>
          <a:lstStyle/>
          <a:p>
            <a:pPr defTabSz="914377">
              <a:spcBef>
                <a:spcPts val="400"/>
              </a:spcBef>
              <a:spcAft>
                <a:spcPts val="400"/>
              </a:spcAft>
            </a:pPr>
            <a:r>
              <a:rPr lang="de-DE" sz="1200" dirty="0">
                <a:solidFill>
                  <a:srgbClr val="5F5F5F"/>
                </a:solidFill>
              </a:rPr>
              <a:t> </a:t>
            </a:r>
            <a:r>
              <a:rPr lang="de-DE" sz="1200" dirty="0">
                <a:solidFill>
                  <a:schemeClr val="bg1"/>
                </a:solidFill>
              </a:rPr>
              <a:t>© </a:t>
            </a:r>
            <a:r>
              <a:rPr lang="de-DE" sz="1200" dirty="0" err="1">
                <a:solidFill>
                  <a:schemeClr val="bg1"/>
                </a:solidFill>
              </a:rPr>
              <a:t>shintartanya</a:t>
            </a:r>
            <a:r>
              <a:rPr lang="de-DE" sz="1200" dirty="0">
                <a:solidFill>
                  <a:schemeClr val="bg1"/>
                </a:solidFill>
              </a:rPr>
              <a:t> - stock.adobe.com</a:t>
            </a:r>
            <a:endParaRPr lang="de-DE" sz="1200" i="0" u="none" baseline="0" dirty="0">
              <a:solidFill>
                <a:schemeClr val="bg1"/>
              </a:solidFill>
            </a:endParaRPr>
          </a:p>
        </p:txBody>
      </p:sp>
    </p:spTree>
    <p:extLst>
      <p:ext uri="{BB962C8B-B14F-4D97-AF65-F5344CB8AC3E}">
        <p14:creationId xmlns:p14="http://schemas.microsoft.com/office/powerpoint/2010/main" val="35622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10</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Messenger &amp; Soziale Netzwerke</a:t>
            </a:r>
            <a:br>
              <a:rPr lang="de-DE" b="1" dirty="0"/>
            </a:br>
            <a:br>
              <a:rPr lang="de-DE" b="1" dirty="0"/>
            </a:br>
            <a:endParaRPr lang="de-DE" dirty="0"/>
          </a:p>
        </p:txBody>
      </p:sp>
      <p:sp>
        <p:nvSpPr>
          <p:cNvPr id="3" name="Inhaltsplatzhalter 2">
            <a:extLst>
              <a:ext uri="{FF2B5EF4-FFF2-40B4-BE49-F238E27FC236}">
                <a16:creationId xmlns:a16="http://schemas.microsoft.com/office/drawing/2014/main" id="{9300D5BE-7712-41C4-A657-D2E272315956}"/>
              </a:ext>
            </a:extLst>
          </p:cNvPr>
          <p:cNvSpPr>
            <a:spLocks noGrp="1"/>
          </p:cNvSpPr>
          <p:nvPr>
            <p:ph sz="quarter" idx="19"/>
          </p:nvPr>
        </p:nvSpPr>
        <p:spPr>
          <a:xfrm>
            <a:off x="527052" y="1601093"/>
            <a:ext cx="4901684" cy="4495434"/>
          </a:xfrm>
        </p:spPr>
        <p:txBody>
          <a:bodyPr/>
          <a:lstStyle/>
          <a:p>
            <a:pPr marL="0" indent="0">
              <a:buNone/>
            </a:pPr>
            <a:r>
              <a:rPr lang="de-DE" b="1" dirty="0"/>
              <a:t>Typische Probleme</a:t>
            </a:r>
          </a:p>
          <a:p>
            <a:pPr>
              <a:buFont typeface="Arial" panose="020B0604020202020204" pitchFamily="34" charset="0"/>
              <a:buChar char="•"/>
            </a:pPr>
            <a:r>
              <a:rPr lang="de-DE" sz="2000" b="1" dirty="0"/>
              <a:t>Kettennahrichten:</a:t>
            </a:r>
            <a:r>
              <a:rPr lang="de-DE" sz="2000" dirty="0"/>
              <a:t> "Teile das, um andere zu warnen!"</a:t>
            </a:r>
          </a:p>
          <a:p>
            <a:pPr>
              <a:buFont typeface="Arial" panose="020B0604020202020204" pitchFamily="34" charset="0"/>
              <a:buChar char="•"/>
            </a:pPr>
            <a:r>
              <a:rPr lang="de-DE" sz="2000" b="1" dirty="0"/>
              <a:t>Falsche Warnungen:</a:t>
            </a:r>
            <a:r>
              <a:rPr lang="de-DE" sz="2000" dirty="0"/>
              <a:t> Angebliche Gefahren, die nicht existieren</a:t>
            </a:r>
          </a:p>
          <a:p>
            <a:pPr>
              <a:buFont typeface="Arial" panose="020B0604020202020204" pitchFamily="34" charset="0"/>
              <a:buChar char="•"/>
            </a:pPr>
            <a:r>
              <a:rPr lang="de-DE" sz="2000" b="1" dirty="0"/>
              <a:t>Halbwahrheiten:</a:t>
            </a:r>
            <a:r>
              <a:rPr lang="de-DE" sz="2000" dirty="0"/>
              <a:t> Teilweise richtige, aber verzerrte Infos</a:t>
            </a:r>
          </a:p>
          <a:p>
            <a:pPr>
              <a:buFont typeface="Arial" panose="020B0604020202020204" pitchFamily="34" charset="0"/>
              <a:buChar char="•"/>
            </a:pPr>
            <a:r>
              <a:rPr lang="de-DE" sz="2000" b="1" dirty="0"/>
              <a:t>Veraltete Informationen:</a:t>
            </a:r>
            <a:r>
              <a:rPr lang="de-DE" sz="2000" dirty="0"/>
              <a:t> Alte Warnungen ohne aktuellen Bezug</a:t>
            </a:r>
          </a:p>
          <a:p>
            <a:pPr>
              <a:buFont typeface="Arial" panose="020B0604020202020204" pitchFamily="34" charset="0"/>
              <a:buChar char="•"/>
            </a:pPr>
            <a:endParaRPr lang="de-DE" dirty="0"/>
          </a:p>
          <a:p>
            <a:endParaRPr lang="de-DE" dirty="0"/>
          </a:p>
        </p:txBody>
      </p:sp>
      <p:sp>
        <p:nvSpPr>
          <p:cNvPr id="10" name="Inhaltsplatzhalter 2">
            <a:extLst>
              <a:ext uri="{FF2B5EF4-FFF2-40B4-BE49-F238E27FC236}">
                <a16:creationId xmlns:a16="http://schemas.microsoft.com/office/drawing/2014/main" id="{F95887DD-4B62-4C88-ADD7-F32E516E86C8}"/>
              </a:ext>
            </a:extLst>
          </p:cNvPr>
          <p:cNvSpPr txBox="1">
            <a:spLocks/>
          </p:cNvSpPr>
          <p:nvPr/>
        </p:nvSpPr>
        <p:spPr bwMode="gray">
          <a:xfrm>
            <a:off x="5688058" y="1601093"/>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Arbeitsplatz-Relevanz</a:t>
            </a:r>
          </a:p>
          <a:p>
            <a:pPr>
              <a:buFont typeface="Arial" panose="020B0604020202020204" pitchFamily="34" charset="0"/>
              <a:buChar char="•"/>
            </a:pPr>
            <a:r>
              <a:rPr lang="de-DE" sz="2000" dirty="0"/>
              <a:t>Falsche Gesundheitstipps können Arbeitsunfälle fördern</a:t>
            </a:r>
          </a:p>
          <a:p>
            <a:pPr>
              <a:buFont typeface="Arial" panose="020B0604020202020204" pitchFamily="34" charset="0"/>
              <a:buChar char="•"/>
            </a:pPr>
            <a:r>
              <a:rPr lang="de-DE" sz="2000" dirty="0"/>
              <a:t>Panik durch Falschmeldungen stört Arbeitsabläufe</a:t>
            </a:r>
          </a:p>
          <a:p>
            <a:pPr>
              <a:buFont typeface="Arial" panose="020B0604020202020204" pitchFamily="34" charset="0"/>
              <a:buChar char="•"/>
            </a:pPr>
            <a:r>
              <a:rPr lang="de-DE" sz="2000" dirty="0"/>
              <a:t>Zeitverlust durch Recherche und Aufklärung</a:t>
            </a:r>
          </a:p>
          <a:p>
            <a:pPr>
              <a:buFont typeface="Arial" panose="020B0604020202020204" pitchFamily="34" charset="0"/>
              <a:buChar char="•"/>
            </a:pPr>
            <a:r>
              <a:rPr lang="de-DE" sz="2000" dirty="0"/>
              <a:t>Rechtliche Risiken bei Weiterverbreitung</a:t>
            </a:r>
          </a:p>
          <a:p>
            <a:pPr>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18181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5DC06C25-C784-4450-2446-6A082F24EA6A}"/>
              </a:ext>
            </a:extLst>
          </p:cNvPr>
          <p:cNvSpPr>
            <a:spLocks noGrp="1"/>
          </p:cNvSpPr>
          <p:nvPr>
            <p:ph type="title"/>
          </p:nvPr>
        </p:nvSpPr>
        <p:spPr>
          <a:xfrm>
            <a:off x="858713" y="3684220"/>
            <a:ext cx="6716546" cy="2400087"/>
          </a:xfrm>
        </p:spPr>
        <p:txBody>
          <a:bodyPr/>
          <a:lstStyle/>
          <a:p>
            <a:r>
              <a:rPr lang="de-DE" dirty="0"/>
              <a:t>Kein Böser Wille: Fehlerhafte Informationen</a:t>
            </a:r>
          </a:p>
        </p:txBody>
      </p:sp>
      <p:sp>
        <p:nvSpPr>
          <p:cNvPr id="9" name="Textplatzhalter 8">
            <a:extLst>
              <a:ext uri="{FF2B5EF4-FFF2-40B4-BE49-F238E27FC236}">
                <a16:creationId xmlns:a16="http://schemas.microsoft.com/office/drawing/2014/main" id="{A7BE7FD5-B95C-10E6-9145-770C831349A6}"/>
              </a:ext>
            </a:extLst>
          </p:cNvPr>
          <p:cNvSpPr>
            <a:spLocks noGrp="1"/>
          </p:cNvSpPr>
          <p:nvPr>
            <p:ph type="body" sz="quarter" idx="18"/>
          </p:nvPr>
        </p:nvSpPr>
        <p:spPr/>
        <p:txBody>
          <a:bodyPr/>
          <a:lstStyle/>
          <a:p>
            <a:r>
              <a:rPr lang="de-DE" dirty="0"/>
              <a:t>04</a:t>
            </a:r>
          </a:p>
        </p:txBody>
      </p:sp>
      <p:sp>
        <p:nvSpPr>
          <p:cNvPr id="4" name="Fußzeilenplatzhalter 3">
            <a:extLst>
              <a:ext uri="{FF2B5EF4-FFF2-40B4-BE49-F238E27FC236}">
                <a16:creationId xmlns:a16="http://schemas.microsoft.com/office/drawing/2014/main" id="{3FE39FD9-50ED-B7B4-278D-0F34C66B0A7E}"/>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69AD6ADD-1A2F-CF80-172F-B4071DC28565}"/>
              </a:ext>
            </a:extLst>
          </p:cNvPr>
          <p:cNvSpPr>
            <a:spLocks noGrp="1"/>
          </p:cNvSpPr>
          <p:nvPr>
            <p:ph type="sldNum" sz="quarter" idx="16"/>
          </p:nvPr>
        </p:nvSpPr>
        <p:spPr/>
        <p:txBody>
          <a:bodyPr/>
          <a:lstStyle/>
          <a:p>
            <a:fld id="{521AE3AC-DDCA-45D4-9B2A-A2DBEA872607}" type="slidenum">
              <a:rPr lang="de-DE" smtClean="0"/>
              <a:pPr/>
              <a:t>11</a:t>
            </a:fld>
            <a:endParaRPr lang="de-DE" dirty="0"/>
          </a:p>
        </p:txBody>
      </p:sp>
    </p:spTree>
    <p:extLst>
      <p:ext uri="{BB962C8B-B14F-4D97-AF65-F5344CB8AC3E}">
        <p14:creationId xmlns:p14="http://schemas.microsoft.com/office/powerpoint/2010/main" val="162266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12</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Technische Dokumentation &amp; Übersetzungen</a:t>
            </a:r>
            <a:br>
              <a:rPr lang="de-DE" b="1" dirty="0"/>
            </a:br>
            <a:br>
              <a:rPr lang="de-DE" b="1" dirty="0"/>
            </a:br>
            <a:br>
              <a:rPr lang="de-DE" b="1" dirty="0"/>
            </a:br>
            <a:endParaRPr lang="de-DE" dirty="0"/>
          </a:p>
        </p:txBody>
      </p:sp>
      <p:sp>
        <p:nvSpPr>
          <p:cNvPr id="3" name="Inhaltsplatzhalter 2">
            <a:extLst>
              <a:ext uri="{FF2B5EF4-FFF2-40B4-BE49-F238E27FC236}">
                <a16:creationId xmlns:a16="http://schemas.microsoft.com/office/drawing/2014/main" id="{9300D5BE-7712-41C4-A657-D2E272315956}"/>
              </a:ext>
            </a:extLst>
          </p:cNvPr>
          <p:cNvSpPr>
            <a:spLocks noGrp="1"/>
          </p:cNvSpPr>
          <p:nvPr>
            <p:ph sz="quarter" idx="19"/>
          </p:nvPr>
        </p:nvSpPr>
        <p:spPr>
          <a:xfrm>
            <a:off x="527052" y="1601093"/>
            <a:ext cx="4901684" cy="4495434"/>
          </a:xfrm>
        </p:spPr>
        <p:txBody>
          <a:bodyPr/>
          <a:lstStyle/>
          <a:p>
            <a:pPr marL="0" indent="0">
              <a:buNone/>
            </a:pPr>
            <a:r>
              <a:rPr lang="de-DE" b="1" dirty="0"/>
              <a:t>Häufige Fehlerquellen</a:t>
            </a:r>
          </a:p>
          <a:p>
            <a:pPr marL="342900" indent="-342900">
              <a:buFont typeface="Arial" panose="020B0604020202020204" pitchFamily="34" charset="0"/>
              <a:buChar char="•"/>
            </a:pPr>
            <a:r>
              <a:rPr lang="de-DE" sz="2000" dirty="0"/>
              <a:t>Maschinelle Übersetzungen ohne Fachprüfung</a:t>
            </a:r>
          </a:p>
          <a:p>
            <a:pPr marL="342900" indent="-342900">
              <a:buFont typeface="Arial" panose="020B0604020202020204" pitchFamily="34" charset="0"/>
              <a:buChar char="•"/>
            </a:pPr>
            <a:r>
              <a:rPr lang="de-DE" sz="2000" dirty="0"/>
              <a:t>Veraltete Handbücher bei Software-Updates</a:t>
            </a:r>
          </a:p>
          <a:p>
            <a:pPr marL="342900" indent="-342900">
              <a:buFont typeface="Arial" panose="020B0604020202020204" pitchFamily="34" charset="0"/>
              <a:buChar char="•"/>
            </a:pPr>
            <a:r>
              <a:rPr lang="de-DE" sz="2000" dirty="0"/>
              <a:t>Ungenaue Übertragung von Maßeinheiten</a:t>
            </a:r>
          </a:p>
          <a:p>
            <a:pPr marL="342900" indent="-342900">
              <a:buFont typeface="Arial" panose="020B0604020202020204" pitchFamily="34" charset="0"/>
              <a:buChar char="•"/>
            </a:pPr>
            <a:r>
              <a:rPr lang="de-DE" sz="2000" dirty="0"/>
              <a:t>Kulturelle Unterschiede in Sicherheitsstandards</a:t>
            </a:r>
          </a:p>
          <a:p>
            <a:pPr>
              <a:buFont typeface="Arial" panose="020B0604020202020204" pitchFamily="34" charset="0"/>
              <a:buChar char="•"/>
            </a:pPr>
            <a:endParaRPr lang="de-DE" sz="2000" dirty="0"/>
          </a:p>
          <a:p>
            <a:pPr>
              <a:buFont typeface="Arial" panose="020B0604020202020204" pitchFamily="34" charset="0"/>
              <a:buChar char="•"/>
            </a:pPr>
            <a:endParaRPr lang="de-DE" dirty="0"/>
          </a:p>
          <a:p>
            <a:endParaRPr lang="de-DE" dirty="0"/>
          </a:p>
        </p:txBody>
      </p:sp>
      <p:sp>
        <p:nvSpPr>
          <p:cNvPr id="10" name="Inhaltsplatzhalter 2">
            <a:extLst>
              <a:ext uri="{FF2B5EF4-FFF2-40B4-BE49-F238E27FC236}">
                <a16:creationId xmlns:a16="http://schemas.microsoft.com/office/drawing/2014/main" id="{F95887DD-4B62-4C88-ADD7-F32E516E86C8}"/>
              </a:ext>
            </a:extLst>
          </p:cNvPr>
          <p:cNvSpPr txBox="1">
            <a:spLocks/>
          </p:cNvSpPr>
          <p:nvPr/>
        </p:nvSpPr>
        <p:spPr bwMode="gray">
          <a:xfrm>
            <a:off x="5688058" y="1601093"/>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Besonders kritisch</a:t>
            </a:r>
          </a:p>
          <a:p>
            <a:pPr>
              <a:buFont typeface="Arial" panose="020B0604020202020204" pitchFamily="34" charset="0"/>
              <a:buChar char="•"/>
            </a:pPr>
            <a:r>
              <a:rPr lang="de-DE" sz="2000" dirty="0"/>
              <a:t>Sicherheitsdatenblätter von Chemikalien</a:t>
            </a:r>
          </a:p>
          <a:p>
            <a:pPr>
              <a:buFont typeface="Arial" panose="020B0604020202020204" pitchFamily="34" charset="0"/>
              <a:buChar char="•"/>
            </a:pPr>
            <a:r>
              <a:rPr lang="de-DE" sz="2000" dirty="0"/>
              <a:t>Bedienungsanleitungen für Maschinen</a:t>
            </a:r>
          </a:p>
          <a:p>
            <a:pPr>
              <a:buFont typeface="Arial" panose="020B0604020202020204" pitchFamily="34" charset="0"/>
              <a:buChar char="•"/>
            </a:pPr>
            <a:r>
              <a:rPr lang="de-DE" sz="2000" dirty="0"/>
              <a:t>Erste-Hilfe-Anweisungen</a:t>
            </a:r>
          </a:p>
          <a:p>
            <a:pPr>
              <a:buFont typeface="Arial" panose="020B0604020202020204" pitchFamily="34" charset="0"/>
              <a:buChar char="•"/>
            </a:pPr>
            <a:r>
              <a:rPr lang="de-DE" sz="2000" dirty="0"/>
              <a:t>Notfall-Verfahren</a:t>
            </a:r>
          </a:p>
          <a:p>
            <a:pPr>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116101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13</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Blindes Vertrauen auf Automatisierte Systeme</a:t>
            </a:r>
            <a:br>
              <a:rPr lang="de-DE" b="1" dirty="0"/>
            </a:br>
            <a:br>
              <a:rPr lang="de-DE" b="1" dirty="0"/>
            </a:br>
            <a:endParaRPr lang="de-DE" dirty="0"/>
          </a:p>
        </p:txBody>
      </p:sp>
      <p:sp>
        <p:nvSpPr>
          <p:cNvPr id="3" name="Inhaltsplatzhalter 2">
            <a:extLst>
              <a:ext uri="{FF2B5EF4-FFF2-40B4-BE49-F238E27FC236}">
                <a16:creationId xmlns:a16="http://schemas.microsoft.com/office/drawing/2014/main" id="{9300D5BE-7712-41C4-A657-D2E272315956}"/>
              </a:ext>
            </a:extLst>
          </p:cNvPr>
          <p:cNvSpPr>
            <a:spLocks noGrp="1"/>
          </p:cNvSpPr>
          <p:nvPr>
            <p:ph sz="quarter" idx="19"/>
          </p:nvPr>
        </p:nvSpPr>
        <p:spPr>
          <a:xfrm>
            <a:off x="527052" y="1238627"/>
            <a:ext cx="10639338" cy="1216249"/>
          </a:xfrm>
        </p:spPr>
        <p:txBody>
          <a:bodyPr/>
          <a:lstStyle/>
          <a:p>
            <a:pPr marL="0" indent="0">
              <a:buNone/>
            </a:pPr>
            <a:r>
              <a:rPr lang="de-DE" b="1" dirty="0"/>
              <a:t>Das Navi-Problem</a:t>
            </a:r>
          </a:p>
          <a:p>
            <a:pPr marL="0" indent="0">
              <a:buNone/>
            </a:pPr>
            <a:r>
              <a:rPr lang="de-DE" sz="2000" b="1" dirty="0"/>
              <a:t>Realitätscheck:</a:t>
            </a:r>
            <a:r>
              <a:rPr lang="de-DE" sz="2000" dirty="0"/>
              <a:t> Immer wieder landen Autofahrer in Flüssen, auf Baustellen oder in Fußgängerzonen, weil sie blind ihrem Navigationssystem folgen.</a:t>
            </a:r>
          </a:p>
          <a:p>
            <a:pPr>
              <a:buFont typeface="Arial" panose="020B0604020202020204" pitchFamily="34" charset="0"/>
              <a:buChar char="•"/>
            </a:pPr>
            <a:endParaRPr lang="de-DE" sz="2000" dirty="0"/>
          </a:p>
          <a:p>
            <a:pPr>
              <a:buFont typeface="Arial" panose="020B0604020202020204" pitchFamily="34" charset="0"/>
              <a:buChar char="•"/>
            </a:pPr>
            <a:endParaRPr lang="de-DE" dirty="0"/>
          </a:p>
          <a:p>
            <a:endParaRPr lang="de-DE" dirty="0"/>
          </a:p>
        </p:txBody>
      </p:sp>
      <p:sp>
        <p:nvSpPr>
          <p:cNvPr id="10" name="Inhaltsplatzhalter 2">
            <a:extLst>
              <a:ext uri="{FF2B5EF4-FFF2-40B4-BE49-F238E27FC236}">
                <a16:creationId xmlns:a16="http://schemas.microsoft.com/office/drawing/2014/main" id="{F95887DD-4B62-4C88-ADD7-F32E516E86C8}"/>
              </a:ext>
            </a:extLst>
          </p:cNvPr>
          <p:cNvSpPr txBox="1">
            <a:spLocks/>
          </p:cNvSpPr>
          <p:nvPr/>
        </p:nvSpPr>
        <p:spPr bwMode="gray">
          <a:xfrm>
            <a:off x="527052" y="2626114"/>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Warum passiert das?</a:t>
            </a:r>
          </a:p>
          <a:p>
            <a:pPr>
              <a:buFont typeface="Arial" panose="020B0604020202020204" pitchFamily="34" charset="0"/>
              <a:buChar char="•"/>
            </a:pPr>
            <a:r>
              <a:rPr lang="de-DE" sz="2000" b="1" dirty="0"/>
              <a:t>Veraltete Kartendaten:</a:t>
            </a:r>
            <a:r>
              <a:rPr lang="de-DE" sz="2000" dirty="0"/>
              <a:t> Neue Straßen nicht erfasst</a:t>
            </a:r>
          </a:p>
          <a:p>
            <a:pPr>
              <a:buFont typeface="Arial" panose="020B0604020202020204" pitchFamily="34" charset="0"/>
              <a:buChar char="•"/>
            </a:pPr>
            <a:r>
              <a:rPr lang="de-DE" sz="2000" b="1" dirty="0"/>
              <a:t>Fehlerhafte Eingabe:</a:t>
            </a:r>
            <a:r>
              <a:rPr lang="de-DE" sz="2000" dirty="0"/>
              <a:t> Falsche Adresse oder Koordinaten</a:t>
            </a:r>
          </a:p>
          <a:p>
            <a:pPr>
              <a:buFont typeface="Arial" panose="020B0604020202020204" pitchFamily="34" charset="0"/>
              <a:buChar char="•"/>
            </a:pPr>
            <a:r>
              <a:rPr lang="de-DE" sz="2000" b="1" dirty="0"/>
              <a:t>Systemfehler:</a:t>
            </a:r>
            <a:r>
              <a:rPr lang="de-DE" sz="2000" dirty="0"/>
              <a:t> GPS-Störungen oder Software-Bugs</a:t>
            </a:r>
          </a:p>
          <a:p>
            <a:pPr>
              <a:buFont typeface="Arial" panose="020B0604020202020204" pitchFamily="34" charset="0"/>
              <a:buChar char="•"/>
            </a:pPr>
            <a:r>
              <a:rPr lang="de-DE" sz="2000" b="1" dirty="0"/>
              <a:t>Blinder Gehorsam:</a:t>
            </a:r>
            <a:r>
              <a:rPr lang="de-DE" sz="2000" dirty="0"/>
              <a:t> Keine kritische Prüfung der Route</a:t>
            </a:r>
          </a:p>
          <a:p>
            <a:pPr>
              <a:buFont typeface="Arial" panose="020B0604020202020204" pitchFamily="34" charset="0"/>
              <a:buChar char="•"/>
            </a:pPr>
            <a:endParaRPr lang="de-DE" dirty="0"/>
          </a:p>
          <a:p>
            <a:endParaRPr lang="de-DE" dirty="0"/>
          </a:p>
        </p:txBody>
      </p:sp>
      <p:sp>
        <p:nvSpPr>
          <p:cNvPr id="8" name="Inhaltsplatzhalter 2">
            <a:extLst>
              <a:ext uri="{FF2B5EF4-FFF2-40B4-BE49-F238E27FC236}">
                <a16:creationId xmlns:a16="http://schemas.microsoft.com/office/drawing/2014/main" id="{594F0DC8-CAE1-4CB5-8738-A1D791AADD39}"/>
              </a:ext>
            </a:extLst>
          </p:cNvPr>
          <p:cNvSpPr txBox="1">
            <a:spLocks/>
          </p:cNvSpPr>
          <p:nvPr/>
        </p:nvSpPr>
        <p:spPr bwMode="gray">
          <a:xfrm>
            <a:off x="6264706" y="2626114"/>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Arbeitsplatz-Bezug</a:t>
            </a:r>
          </a:p>
          <a:p>
            <a:pPr>
              <a:buFont typeface="Arial" panose="020B0604020202020204" pitchFamily="34" charset="0"/>
              <a:buChar char="•"/>
            </a:pPr>
            <a:r>
              <a:rPr lang="de-DE" sz="2000" b="1" dirty="0"/>
              <a:t>Lieferfahrten:</a:t>
            </a:r>
            <a:r>
              <a:rPr lang="de-DE" sz="2000" dirty="0"/>
              <a:t> Verspätungen oder Unfälle</a:t>
            </a:r>
          </a:p>
          <a:p>
            <a:pPr>
              <a:buFont typeface="Arial" panose="020B0604020202020204" pitchFamily="34" charset="0"/>
              <a:buChar char="•"/>
            </a:pPr>
            <a:r>
              <a:rPr lang="de-DE" sz="2000" b="1" dirty="0"/>
              <a:t>Serviceeinsätze:</a:t>
            </a:r>
            <a:r>
              <a:rPr lang="de-DE" sz="2000" dirty="0"/>
              <a:t> Zeitverlust und Kosten</a:t>
            </a:r>
          </a:p>
          <a:p>
            <a:pPr>
              <a:buFont typeface="Arial" panose="020B0604020202020204" pitchFamily="34" charset="0"/>
              <a:buChar char="•"/>
            </a:pPr>
            <a:r>
              <a:rPr lang="de-DE" sz="2000" b="1" dirty="0"/>
              <a:t>Notfälle:</a:t>
            </a:r>
            <a:r>
              <a:rPr lang="de-DE" sz="2000" dirty="0"/>
              <a:t> Verzögerte Hilfe</a:t>
            </a:r>
          </a:p>
          <a:p>
            <a:pPr>
              <a:buFont typeface="Arial" panose="020B0604020202020204" pitchFamily="34" charset="0"/>
              <a:buChar char="•"/>
            </a:pPr>
            <a:r>
              <a:rPr lang="de-DE" sz="2000" b="1" dirty="0"/>
              <a:t>Rechtliche Folgen:</a:t>
            </a:r>
            <a:r>
              <a:rPr lang="de-DE" sz="2000" dirty="0"/>
              <a:t> Bei Unfällen durch falsche Navigation</a:t>
            </a:r>
          </a:p>
          <a:p>
            <a:pPr>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207972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A65BDA-E058-D00E-2EFC-4B335C3CAFE7}"/>
              </a:ext>
            </a:extLst>
          </p:cNvPr>
          <p:cNvSpPr>
            <a:spLocks noGrp="1"/>
          </p:cNvSpPr>
          <p:nvPr>
            <p:ph type="title"/>
          </p:nvPr>
        </p:nvSpPr>
        <p:spPr/>
        <p:txBody>
          <a:bodyPr/>
          <a:lstStyle/>
          <a:p>
            <a:r>
              <a:rPr lang="de-DE" dirty="0"/>
              <a:t>Mythen, die sich ewig halten</a:t>
            </a:r>
          </a:p>
        </p:txBody>
      </p:sp>
      <p:sp>
        <p:nvSpPr>
          <p:cNvPr id="8" name="Textplatzhalter 7">
            <a:extLst>
              <a:ext uri="{FF2B5EF4-FFF2-40B4-BE49-F238E27FC236}">
                <a16:creationId xmlns:a16="http://schemas.microsoft.com/office/drawing/2014/main" id="{31990639-7123-7EE8-9303-E1D60E1DCF57}"/>
              </a:ext>
            </a:extLst>
          </p:cNvPr>
          <p:cNvSpPr>
            <a:spLocks noGrp="1"/>
          </p:cNvSpPr>
          <p:nvPr>
            <p:ph type="body" sz="quarter" idx="18"/>
          </p:nvPr>
        </p:nvSpPr>
        <p:spPr/>
        <p:txBody>
          <a:bodyPr/>
          <a:lstStyle/>
          <a:p>
            <a:r>
              <a:rPr lang="de-DE" dirty="0"/>
              <a:t>05</a:t>
            </a:r>
          </a:p>
        </p:txBody>
      </p:sp>
      <p:sp>
        <p:nvSpPr>
          <p:cNvPr id="4" name="Fußzeilenplatzhalter 3">
            <a:extLst>
              <a:ext uri="{FF2B5EF4-FFF2-40B4-BE49-F238E27FC236}">
                <a16:creationId xmlns:a16="http://schemas.microsoft.com/office/drawing/2014/main" id="{55F10913-A349-B7B4-FC22-F25267FF9CC6}"/>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507B8F34-D6B2-3DC2-9112-4BD0733413D0}"/>
              </a:ext>
            </a:extLst>
          </p:cNvPr>
          <p:cNvSpPr>
            <a:spLocks noGrp="1"/>
          </p:cNvSpPr>
          <p:nvPr>
            <p:ph type="sldNum" sz="quarter" idx="16"/>
          </p:nvPr>
        </p:nvSpPr>
        <p:spPr/>
        <p:txBody>
          <a:bodyPr/>
          <a:lstStyle/>
          <a:p>
            <a:fld id="{521AE3AC-DDCA-45D4-9B2A-A2DBEA872607}" type="slidenum">
              <a:rPr lang="de-DE" smtClean="0"/>
              <a:pPr/>
              <a:t>14</a:t>
            </a:fld>
            <a:endParaRPr lang="de-DE" dirty="0"/>
          </a:p>
        </p:txBody>
      </p:sp>
    </p:spTree>
    <p:extLst>
      <p:ext uri="{BB962C8B-B14F-4D97-AF65-F5344CB8AC3E}">
        <p14:creationId xmlns:p14="http://schemas.microsoft.com/office/powerpoint/2010/main" val="256366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15</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Gesundheits- und Sicherheitsmythen</a:t>
            </a:r>
            <a:br>
              <a:rPr lang="de-DE" b="1" dirty="0"/>
            </a:br>
            <a:endParaRPr lang="de-DE" dirty="0"/>
          </a:p>
        </p:txBody>
      </p:sp>
      <p:sp>
        <p:nvSpPr>
          <p:cNvPr id="10" name="Inhaltsplatzhalter 2">
            <a:extLst>
              <a:ext uri="{FF2B5EF4-FFF2-40B4-BE49-F238E27FC236}">
                <a16:creationId xmlns:a16="http://schemas.microsoft.com/office/drawing/2014/main" id="{F95887DD-4B62-4C88-ADD7-F32E516E86C8}"/>
              </a:ext>
            </a:extLst>
          </p:cNvPr>
          <p:cNvSpPr txBox="1">
            <a:spLocks/>
          </p:cNvSpPr>
          <p:nvPr/>
        </p:nvSpPr>
        <p:spPr bwMode="gray">
          <a:xfrm>
            <a:off x="527052" y="1719948"/>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Gefährliche "Hausmittel"</a:t>
            </a:r>
          </a:p>
          <a:p>
            <a:pPr marL="342900" indent="-342900">
              <a:buFont typeface="Arial" panose="020B0604020202020204" pitchFamily="34" charset="0"/>
              <a:buChar char="•"/>
            </a:pPr>
            <a:r>
              <a:rPr lang="de-DE" sz="2000" b="1" dirty="0"/>
              <a:t>Chemie-Mischungen:</a:t>
            </a:r>
            <a:r>
              <a:rPr lang="de-DE" sz="2000" dirty="0"/>
              <a:t> Auch natürliche Reiniger können giftig sein</a:t>
            </a:r>
          </a:p>
          <a:p>
            <a:pPr marL="342900" indent="-342900">
              <a:buFont typeface="Arial" panose="020B0604020202020204" pitchFamily="34" charset="0"/>
              <a:buChar char="•"/>
            </a:pPr>
            <a:r>
              <a:rPr lang="de-DE" sz="2000" b="1" dirty="0"/>
              <a:t>Erste Hilfe:</a:t>
            </a:r>
            <a:r>
              <a:rPr lang="de-DE" sz="2000" dirty="0"/>
              <a:t> Veraltete oder falsche Methoden</a:t>
            </a:r>
          </a:p>
          <a:p>
            <a:pPr marL="342900" indent="-342900">
              <a:buFont typeface="Arial" panose="020B0604020202020204" pitchFamily="34" charset="0"/>
              <a:buChar char="•"/>
            </a:pPr>
            <a:r>
              <a:rPr lang="de-DE" sz="2000" b="1" dirty="0"/>
              <a:t>Ergonomie:</a:t>
            </a:r>
            <a:r>
              <a:rPr lang="de-DE" sz="2000" dirty="0"/>
              <a:t> "Wundermittel" gegen Rückenschmerzen</a:t>
            </a:r>
          </a:p>
          <a:p>
            <a:pPr marL="342900" indent="-342900">
              <a:buFont typeface="Arial" panose="020B0604020202020204" pitchFamily="34" charset="0"/>
              <a:buChar char="•"/>
            </a:pPr>
            <a:r>
              <a:rPr lang="de-DE" sz="2000" b="1" dirty="0"/>
              <a:t>Schutzausrüstung:</a:t>
            </a:r>
            <a:r>
              <a:rPr lang="de-DE" sz="2000" dirty="0"/>
              <a:t> Angeblich "bessere" Alternativen</a:t>
            </a:r>
          </a:p>
          <a:p>
            <a:pPr>
              <a:buFont typeface="Arial" panose="020B0604020202020204" pitchFamily="34" charset="0"/>
              <a:buChar char="•"/>
            </a:pPr>
            <a:endParaRPr lang="de-DE" dirty="0"/>
          </a:p>
          <a:p>
            <a:endParaRPr lang="de-DE" dirty="0"/>
          </a:p>
        </p:txBody>
      </p:sp>
      <p:sp>
        <p:nvSpPr>
          <p:cNvPr id="8" name="Inhaltsplatzhalter 2">
            <a:extLst>
              <a:ext uri="{FF2B5EF4-FFF2-40B4-BE49-F238E27FC236}">
                <a16:creationId xmlns:a16="http://schemas.microsoft.com/office/drawing/2014/main" id="{594F0DC8-CAE1-4CB5-8738-A1D791AADD39}"/>
              </a:ext>
            </a:extLst>
          </p:cNvPr>
          <p:cNvSpPr txBox="1">
            <a:spLocks/>
          </p:cNvSpPr>
          <p:nvPr/>
        </p:nvSpPr>
        <p:spPr bwMode="gray">
          <a:xfrm>
            <a:off x="6264706" y="1719948"/>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Typische Arbeitsplatz-Mythen</a:t>
            </a:r>
          </a:p>
          <a:p>
            <a:pPr>
              <a:buFont typeface="Arial" panose="020B0604020202020204" pitchFamily="34" charset="0"/>
              <a:buChar char="•"/>
            </a:pPr>
            <a:r>
              <a:rPr lang="de-DE" sz="2000" dirty="0"/>
              <a:t>"Handschuhe sind immer sicherer" (nicht bei rotierenden Maschinen!)</a:t>
            </a:r>
          </a:p>
          <a:p>
            <a:pPr>
              <a:buFont typeface="Arial" panose="020B0604020202020204" pitchFamily="34" charset="0"/>
              <a:buChar char="•"/>
            </a:pPr>
            <a:r>
              <a:rPr lang="de-DE" sz="2000" dirty="0"/>
              <a:t>"Mehr Schutzausrüstung = mehr Sicherheit"</a:t>
            </a:r>
          </a:p>
          <a:p>
            <a:pPr>
              <a:buFont typeface="Arial" panose="020B0604020202020204" pitchFamily="34" charset="0"/>
              <a:buChar char="•"/>
            </a:pPr>
            <a:r>
              <a:rPr lang="de-DE" sz="2000" dirty="0"/>
              <a:t>"Natürliche Stoffe sind ungefährlich"</a:t>
            </a:r>
          </a:p>
          <a:p>
            <a:pPr>
              <a:buFont typeface="Arial" panose="020B0604020202020204" pitchFamily="34" charset="0"/>
              <a:buChar char="•"/>
            </a:pPr>
            <a:r>
              <a:rPr lang="de-DE" sz="2000" dirty="0"/>
              <a:t>"Das haben wir schon immer so gemacht"</a:t>
            </a:r>
          </a:p>
          <a:p>
            <a:pPr>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284785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ADA65BDA-E058-D00E-2EFC-4B335C3CAFE7}"/>
              </a:ext>
            </a:extLst>
          </p:cNvPr>
          <p:cNvSpPr>
            <a:spLocks noGrp="1"/>
          </p:cNvSpPr>
          <p:nvPr>
            <p:ph type="title"/>
          </p:nvPr>
        </p:nvSpPr>
        <p:spPr/>
        <p:txBody>
          <a:bodyPr/>
          <a:lstStyle/>
          <a:p>
            <a:r>
              <a:rPr lang="de-DE" dirty="0"/>
              <a:t>Wie man sich schützen kann</a:t>
            </a:r>
          </a:p>
        </p:txBody>
      </p:sp>
      <p:sp>
        <p:nvSpPr>
          <p:cNvPr id="8" name="Textplatzhalter 7">
            <a:extLst>
              <a:ext uri="{FF2B5EF4-FFF2-40B4-BE49-F238E27FC236}">
                <a16:creationId xmlns:a16="http://schemas.microsoft.com/office/drawing/2014/main" id="{31990639-7123-7EE8-9303-E1D60E1DCF57}"/>
              </a:ext>
            </a:extLst>
          </p:cNvPr>
          <p:cNvSpPr>
            <a:spLocks noGrp="1"/>
          </p:cNvSpPr>
          <p:nvPr>
            <p:ph type="body" sz="quarter" idx="18"/>
          </p:nvPr>
        </p:nvSpPr>
        <p:spPr/>
        <p:txBody>
          <a:bodyPr/>
          <a:lstStyle/>
          <a:p>
            <a:r>
              <a:rPr lang="de-DE" dirty="0"/>
              <a:t>06</a:t>
            </a:r>
          </a:p>
        </p:txBody>
      </p:sp>
      <p:sp>
        <p:nvSpPr>
          <p:cNvPr id="4" name="Fußzeilenplatzhalter 3">
            <a:extLst>
              <a:ext uri="{FF2B5EF4-FFF2-40B4-BE49-F238E27FC236}">
                <a16:creationId xmlns:a16="http://schemas.microsoft.com/office/drawing/2014/main" id="{55F10913-A349-B7B4-FC22-F25267FF9CC6}"/>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507B8F34-D6B2-3DC2-9112-4BD0733413D0}"/>
              </a:ext>
            </a:extLst>
          </p:cNvPr>
          <p:cNvSpPr>
            <a:spLocks noGrp="1"/>
          </p:cNvSpPr>
          <p:nvPr>
            <p:ph type="sldNum" sz="quarter" idx="16"/>
          </p:nvPr>
        </p:nvSpPr>
        <p:spPr/>
        <p:txBody>
          <a:bodyPr/>
          <a:lstStyle/>
          <a:p>
            <a:fld id="{521AE3AC-DDCA-45D4-9B2A-A2DBEA872607}" type="slidenum">
              <a:rPr lang="de-DE" smtClean="0"/>
              <a:pPr/>
              <a:t>16</a:t>
            </a:fld>
            <a:endParaRPr lang="de-DE" dirty="0"/>
          </a:p>
        </p:txBody>
      </p:sp>
    </p:spTree>
    <p:extLst>
      <p:ext uri="{BB962C8B-B14F-4D97-AF65-F5344CB8AC3E}">
        <p14:creationId xmlns:p14="http://schemas.microsoft.com/office/powerpoint/2010/main" val="98257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17</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Informationen richtig bewerten</a:t>
            </a:r>
            <a:br>
              <a:rPr lang="de-DE" b="1" dirty="0"/>
            </a:br>
            <a:endParaRPr lang="de-DE" dirty="0"/>
          </a:p>
        </p:txBody>
      </p:sp>
      <p:sp>
        <p:nvSpPr>
          <p:cNvPr id="10" name="Inhaltsplatzhalter 2">
            <a:extLst>
              <a:ext uri="{FF2B5EF4-FFF2-40B4-BE49-F238E27FC236}">
                <a16:creationId xmlns:a16="http://schemas.microsoft.com/office/drawing/2014/main" id="{F95887DD-4B62-4C88-ADD7-F32E516E86C8}"/>
              </a:ext>
            </a:extLst>
          </p:cNvPr>
          <p:cNvSpPr txBox="1">
            <a:spLocks/>
          </p:cNvSpPr>
          <p:nvPr/>
        </p:nvSpPr>
        <p:spPr bwMode="gray">
          <a:xfrm>
            <a:off x="527052" y="1719948"/>
            <a:ext cx="4901684" cy="2860290"/>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Die 5-W-Methode</a:t>
            </a:r>
          </a:p>
          <a:p>
            <a:pPr>
              <a:buFont typeface="Arial" panose="020B0604020202020204" pitchFamily="34" charset="0"/>
              <a:buChar char="•"/>
            </a:pPr>
            <a:r>
              <a:rPr lang="de-DE" sz="2000" b="1" dirty="0"/>
              <a:t>WER</a:t>
            </a:r>
            <a:r>
              <a:rPr lang="de-DE" sz="2000" dirty="0"/>
              <a:t> hat die Information erstellt?</a:t>
            </a:r>
          </a:p>
          <a:p>
            <a:pPr>
              <a:buFont typeface="Arial" panose="020B0604020202020204" pitchFamily="34" charset="0"/>
              <a:buChar char="•"/>
            </a:pPr>
            <a:r>
              <a:rPr lang="de-DE" sz="2000" b="1" dirty="0"/>
              <a:t>WAS</a:t>
            </a:r>
            <a:r>
              <a:rPr lang="de-DE" sz="2000" dirty="0"/>
              <a:t> ist die Kernaussage?</a:t>
            </a:r>
          </a:p>
          <a:p>
            <a:pPr>
              <a:buFont typeface="Arial" panose="020B0604020202020204" pitchFamily="34" charset="0"/>
              <a:buChar char="•"/>
            </a:pPr>
            <a:r>
              <a:rPr lang="de-DE" sz="2000" b="1" dirty="0"/>
              <a:t>WANN</a:t>
            </a:r>
            <a:r>
              <a:rPr lang="de-DE" sz="2000" dirty="0"/>
              <a:t> wurde sie veröffentlicht/aktualisiert?</a:t>
            </a:r>
          </a:p>
          <a:p>
            <a:pPr>
              <a:buFont typeface="Arial" panose="020B0604020202020204" pitchFamily="34" charset="0"/>
              <a:buChar char="•"/>
            </a:pPr>
            <a:r>
              <a:rPr lang="de-DE" sz="2000" b="1" dirty="0"/>
              <a:t>WO</a:t>
            </a:r>
            <a:r>
              <a:rPr lang="de-DE" sz="2000" dirty="0"/>
              <a:t> finde ich weitere Bestätigung?</a:t>
            </a:r>
          </a:p>
          <a:p>
            <a:pPr>
              <a:buFont typeface="Arial" panose="020B0604020202020204" pitchFamily="34" charset="0"/>
              <a:buChar char="•"/>
            </a:pPr>
            <a:r>
              <a:rPr lang="de-DE" sz="2000" b="1" dirty="0"/>
              <a:t>WARUM</a:t>
            </a:r>
            <a:r>
              <a:rPr lang="de-DE" sz="2000" dirty="0"/>
              <a:t> sollte ich dieser Quelle vertrauen?</a:t>
            </a:r>
            <a:endParaRPr lang="de-DE" dirty="0"/>
          </a:p>
          <a:p>
            <a:endParaRPr lang="de-DE" dirty="0"/>
          </a:p>
        </p:txBody>
      </p:sp>
      <p:sp>
        <p:nvSpPr>
          <p:cNvPr id="8" name="Inhaltsplatzhalter 2">
            <a:extLst>
              <a:ext uri="{FF2B5EF4-FFF2-40B4-BE49-F238E27FC236}">
                <a16:creationId xmlns:a16="http://schemas.microsoft.com/office/drawing/2014/main" id="{594F0DC8-CAE1-4CB5-8738-A1D791AADD39}"/>
              </a:ext>
            </a:extLst>
          </p:cNvPr>
          <p:cNvSpPr txBox="1">
            <a:spLocks/>
          </p:cNvSpPr>
          <p:nvPr/>
        </p:nvSpPr>
        <p:spPr bwMode="gray">
          <a:xfrm>
            <a:off x="6264706" y="1719948"/>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Vertrauenswürdige Quellen</a:t>
            </a:r>
          </a:p>
          <a:p>
            <a:pPr>
              <a:buFont typeface="Arial" panose="020B0604020202020204" pitchFamily="34" charset="0"/>
              <a:buChar char="•"/>
            </a:pPr>
            <a:r>
              <a:rPr lang="de-DE" sz="2000" b="1" dirty="0"/>
              <a:t>Behörden:</a:t>
            </a:r>
            <a:r>
              <a:rPr lang="de-DE" sz="2000" dirty="0"/>
              <a:t> </a:t>
            </a:r>
            <a:r>
              <a:rPr lang="de-DE" sz="2000" dirty="0" err="1"/>
              <a:t>BAuA</a:t>
            </a:r>
            <a:r>
              <a:rPr lang="de-DE" sz="2000" dirty="0"/>
              <a:t>, </a:t>
            </a:r>
            <a:r>
              <a:rPr lang="de-DE" sz="2000" dirty="0" err="1"/>
              <a:t>DGUV</a:t>
            </a:r>
            <a:r>
              <a:rPr lang="de-DE" sz="2000" dirty="0"/>
              <a:t>, Ministerien</a:t>
            </a:r>
          </a:p>
          <a:p>
            <a:pPr>
              <a:buFont typeface="Arial" panose="020B0604020202020204" pitchFamily="34" charset="0"/>
              <a:buChar char="•"/>
            </a:pPr>
            <a:r>
              <a:rPr lang="de-DE" sz="2000" b="1" dirty="0"/>
              <a:t>Fachverbände</a:t>
            </a:r>
            <a:r>
              <a:rPr lang="de-DE" sz="2000" dirty="0"/>
              <a:t> der jeweiligen Branche</a:t>
            </a:r>
          </a:p>
          <a:p>
            <a:pPr>
              <a:buFont typeface="Arial" panose="020B0604020202020204" pitchFamily="34" charset="0"/>
              <a:buChar char="•"/>
            </a:pPr>
            <a:r>
              <a:rPr lang="de-DE" sz="2000" b="1" dirty="0"/>
              <a:t>Bildungseinrichtungen:</a:t>
            </a:r>
            <a:r>
              <a:rPr lang="de-DE" sz="2000" dirty="0"/>
              <a:t> Universitäten, TÜV</a:t>
            </a:r>
          </a:p>
          <a:p>
            <a:pPr>
              <a:buFont typeface="Arial" panose="020B0604020202020204" pitchFamily="34" charset="0"/>
              <a:buChar char="•"/>
            </a:pPr>
            <a:r>
              <a:rPr lang="de-DE" sz="2000" b="1" dirty="0"/>
              <a:t>Etablierte Medien</a:t>
            </a:r>
            <a:r>
              <a:rPr lang="de-DE" sz="2000" dirty="0"/>
              <a:t> mit Qualitätsjournalismus</a:t>
            </a:r>
          </a:p>
          <a:p>
            <a:pPr>
              <a:buFont typeface="Arial" panose="020B0604020202020204" pitchFamily="34" charset="0"/>
              <a:buChar char="•"/>
            </a:pPr>
            <a:endParaRPr lang="de-DE" sz="2000" dirty="0"/>
          </a:p>
          <a:p>
            <a:pPr>
              <a:buFont typeface="Arial" panose="020B0604020202020204" pitchFamily="34" charset="0"/>
              <a:buChar char="•"/>
            </a:pPr>
            <a:endParaRPr lang="de-DE" dirty="0"/>
          </a:p>
          <a:p>
            <a:endParaRPr lang="de-DE" dirty="0"/>
          </a:p>
        </p:txBody>
      </p:sp>
      <p:sp>
        <p:nvSpPr>
          <p:cNvPr id="9" name="Inhaltsplatzhalter 2">
            <a:extLst>
              <a:ext uri="{FF2B5EF4-FFF2-40B4-BE49-F238E27FC236}">
                <a16:creationId xmlns:a16="http://schemas.microsoft.com/office/drawing/2014/main" id="{29F4573B-6459-4828-A995-94E34FA2A4FB}"/>
              </a:ext>
            </a:extLst>
          </p:cNvPr>
          <p:cNvSpPr txBox="1">
            <a:spLocks/>
          </p:cNvSpPr>
          <p:nvPr/>
        </p:nvSpPr>
        <p:spPr bwMode="gray">
          <a:xfrm>
            <a:off x="527052" y="4818189"/>
            <a:ext cx="10642286" cy="865920"/>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Goldene Regel:</a:t>
            </a:r>
            <a:r>
              <a:rPr lang="de-DE" dirty="0"/>
              <a:t> Je wichtiger die Information für die Sicherheit ist, desto sorgfältiger sollte ich die Quelle prüfen! </a:t>
            </a:r>
          </a:p>
        </p:txBody>
      </p:sp>
    </p:spTree>
    <p:extLst>
      <p:ext uri="{BB962C8B-B14F-4D97-AF65-F5344CB8AC3E}">
        <p14:creationId xmlns:p14="http://schemas.microsoft.com/office/powerpoint/2010/main" val="98840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18</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Praktische Schutzstrategien</a:t>
            </a:r>
          </a:p>
        </p:txBody>
      </p:sp>
      <p:sp>
        <p:nvSpPr>
          <p:cNvPr id="10" name="Inhaltsplatzhalter 2">
            <a:extLst>
              <a:ext uri="{FF2B5EF4-FFF2-40B4-BE49-F238E27FC236}">
                <a16:creationId xmlns:a16="http://schemas.microsoft.com/office/drawing/2014/main" id="{F95887DD-4B62-4C88-ADD7-F32E516E86C8}"/>
              </a:ext>
            </a:extLst>
          </p:cNvPr>
          <p:cNvSpPr txBox="1">
            <a:spLocks/>
          </p:cNvSpPr>
          <p:nvPr/>
        </p:nvSpPr>
        <p:spPr bwMode="gray">
          <a:xfrm>
            <a:off x="527052" y="1719948"/>
            <a:ext cx="4901684" cy="2860290"/>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Sofortmaßnahmen</a:t>
            </a:r>
          </a:p>
          <a:p>
            <a:pPr>
              <a:buFont typeface="Arial" panose="020B0604020202020204" pitchFamily="34" charset="0"/>
              <a:buChar char="•"/>
            </a:pPr>
            <a:r>
              <a:rPr lang="de-DE" b="1" dirty="0"/>
              <a:t>Stopp!</a:t>
            </a:r>
            <a:r>
              <a:rPr lang="de-DE" dirty="0"/>
              <a:t> Nicht gleich weiterleiten</a:t>
            </a:r>
          </a:p>
          <a:p>
            <a:pPr>
              <a:buFont typeface="Arial" panose="020B0604020202020204" pitchFamily="34" charset="0"/>
              <a:buChar char="•"/>
            </a:pPr>
            <a:r>
              <a:rPr lang="de-DE" b="1" dirty="0"/>
              <a:t>Prüfen!</a:t>
            </a:r>
            <a:r>
              <a:rPr lang="de-DE" dirty="0"/>
              <a:t> Quelle und Inhalt kritisch bewerten</a:t>
            </a:r>
          </a:p>
          <a:p>
            <a:pPr>
              <a:buFont typeface="Arial" panose="020B0604020202020204" pitchFamily="34" charset="0"/>
              <a:buChar char="•"/>
            </a:pPr>
            <a:r>
              <a:rPr lang="de-DE" b="1" dirty="0"/>
              <a:t>Recherchieren!</a:t>
            </a:r>
            <a:r>
              <a:rPr lang="de-DE" dirty="0"/>
              <a:t> Zweite Meinung einholen</a:t>
            </a:r>
          </a:p>
          <a:p>
            <a:pPr>
              <a:buFont typeface="Arial" panose="020B0604020202020204" pitchFamily="34" charset="0"/>
              <a:buChar char="•"/>
            </a:pPr>
            <a:r>
              <a:rPr lang="de-DE" b="1" dirty="0"/>
              <a:t>Fragen!</a:t>
            </a:r>
            <a:r>
              <a:rPr lang="de-DE" dirty="0"/>
              <a:t> Kollegen oder Vorgesetzte konsultieren</a:t>
            </a:r>
          </a:p>
          <a:p>
            <a:endParaRPr lang="de-DE" dirty="0"/>
          </a:p>
        </p:txBody>
      </p:sp>
      <p:sp>
        <p:nvSpPr>
          <p:cNvPr id="8" name="Inhaltsplatzhalter 2">
            <a:extLst>
              <a:ext uri="{FF2B5EF4-FFF2-40B4-BE49-F238E27FC236}">
                <a16:creationId xmlns:a16="http://schemas.microsoft.com/office/drawing/2014/main" id="{594F0DC8-CAE1-4CB5-8738-A1D791AADD39}"/>
              </a:ext>
            </a:extLst>
          </p:cNvPr>
          <p:cNvSpPr txBox="1">
            <a:spLocks/>
          </p:cNvSpPr>
          <p:nvPr/>
        </p:nvSpPr>
        <p:spPr bwMode="gray">
          <a:xfrm>
            <a:off x="6264706" y="1719948"/>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Langfristige Maßnahmen</a:t>
            </a:r>
          </a:p>
          <a:p>
            <a:pPr>
              <a:buFont typeface="Arial" panose="020B0604020202020204" pitchFamily="34" charset="0"/>
              <a:buChar char="•"/>
            </a:pPr>
            <a:r>
              <a:rPr lang="de-DE" b="1" dirty="0"/>
              <a:t>Medienkompetenz</a:t>
            </a:r>
            <a:r>
              <a:rPr lang="de-DE" dirty="0"/>
              <a:t> kontinuierlich verbessern</a:t>
            </a:r>
          </a:p>
          <a:p>
            <a:pPr>
              <a:buFont typeface="Arial" panose="020B0604020202020204" pitchFamily="34" charset="0"/>
              <a:buChar char="•"/>
            </a:pPr>
            <a:r>
              <a:rPr lang="de-DE" b="1" dirty="0"/>
              <a:t>Fact-</a:t>
            </a:r>
            <a:r>
              <a:rPr lang="de-DE" b="1" dirty="0" err="1"/>
              <a:t>Checking</a:t>
            </a:r>
            <a:r>
              <a:rPr lang="de-DE" b="1" dirty="0"/>
              <a:t>-Tools</a:t>
            </a:r>
            <a:r>
              <a:rPr lang="de-DE" dirty="0"/>
              <a:t> nutzen lernen</a:t>
            </a:r>
          </a:p>
          <a:p>
            <a:pPr>
              <a:buFont typeface="Arial" panose="020B0604020202020204" pitchFamily="34" charset="0"/>
              <a:buChar char="•"/>
            </a:pPr>
            <a:r>
              <a:rPr lang="de-DE" b="1" dirty="0"/>
              <a:t>Vertrauenswürdige Quellen</a:t>
            </a:r>
            <a:r>
              <a:rPr lang="de-DE" dirty="0"/>
              <a:t> identifizieren</a:t>
            </a:r>
          </a:p>
          <a:p>
            <a:pPr>
              <a:buFont typeface="Arial" panose="020B0604020202020204" pitchFamily="34" charset="0"/>
              <a:buChar char="•"/>
            </a:pPr>
            <a:r>
              <a:rPr lang="de-DE" b="1" dirty="0"/>
              <a:t>Regelmäßige Schulungen</a:t>
            </a:r>
            <a:r>
              <a:rPr lang="de-DE" dirty="0"/>
              <a:t> besuchen</a:t>
            </a:r>
          </a:p>
          <a:p>
            <a:pPr>
              <a:buFont typeface="Arial" panose="020B0604020202020204" pitchFamily="34" charset="0"/>
              <a:buChar char="•"/>
            </a:pPr>
            <a:endParaRPr lang="de-DE" sz="2000" dirty="0"/>
          </a:p>
          <a:p>
            <a:pPr>
              <a:buFont typeface="Arial" panose="020B0604020202020204" pitchFamily="34" charset="0"/>
              <a:buChar char="•"/>
            </a:pPr>
            <a:endParaRPr lang="de-DE" dirty="0"/>
          </a:p>
          <a:p>
            <a:endParaRPr lang="de-DE" dirty="0"/>
          </a:p>
        </p:txBody>
      </p:sp>
    </p:spTree>
    <p:extLst>
      <p:ext uri="{BB962C8B-B14F-4D97-AF65-F5344CB8AC3E}">
        <p14:creationId xmlns:p14="http://schemas.microsoft.com/office/powerpoint/2010/main" val="146683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19</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9" name="Textplatzhalter 8">
            <a:extLst>
              <a:ext uri="{FF2B5EF4-FFF2-40B4-BE49-F238E27FC236}">
                <a16:creationId xmlns:a16="http://schemas.microsoft.com/office/drawing/2014/main" id="{7C8F508D-AB64-1A70-35B4-B36899132296}"/>
              </a:ext>
            </a:extLst>
          </p:cNvPr>
          <p:cNvSpPr>
            <a:spLocks noGrp="1"/>
          </p:cNvSpPr>
          <p:nvPr>
            <p:ph type="body" sz="quarter" idx="14"/>
          </p:nvPr>
        </p:nvSpPr>
        <p:spPr/>
        <p:txBody>
          <a:bodyPr/>
          <a:lstStyle/>
          <a:p>
            <a:endParaRPr lang="de-DE"/>
          </a:p>
        </p:txBody>
      </p:sp>
      <p:sp>
        <p:nvSpPr>
          <p:cNvPr id="10" name="Textplatzhalter 9">
            <a:extLst>
              <a:ext uri="{FF2B5EF4-FFF2-40B4-BE49-F238E27FC236}">
                <a16:creationId xmlns:a16="http://schemas.microsoft.com/office/drawing/2014/main" id="{4C37757F-6D69-2DE8-2790-A626711BC4B4}"/>
              </a:ext>
            </a:extLst>
          </p:cNvPr>
          <p:cNvSpPr>
            <a:spLocks noGrp="1"/>
          </p:cNvSpPr>
          <p:nvPr>
            <p:ph type="body" sz="quarter" idx="15"/>
          </p:nvPr>
        </p:nvSpPr>
        <p:spPr/>
        <p:txBody>
          <a:bodyPr/>
          <a:lstStyle/>
          <a:p>
            <a:endParaRPr lang="de-DE"/>
          </a:p>
        </p:txBody>
      </p:sp>
      <p:sp>
        <p:nvSpPr>
          <p:cNvPr id="11" name="Textplatzhalter 10">
            <a:extLst>
              <a:ext uri="{FF2B5EF4-FFF2-40B4-BE49-F238E27FC236}">
                <a16:creationId xmlns:a16="http://schemas.microsoft.com/office/drawing/2014/main" id="{14793A16-A156-FA03-C108-0065B83584D9}"/>
              </a:ext>
            </a:extLst>
          </p:cNvPr>
          <p:cNvSpPr>
            <a:spLocks noGrp="1"/>
          </p:cNvSpPr>
          <p:nvPr>
            <p:ph type="body" sz="quarter" idx="16"/>
          </p:nvPr>
        </p:nvSpPr>
        <p:spPr/>
        <p:txBody>
          <a:bodyPr/>
          <a:lstStyle/>
          <a:p>
            <a:endParaRPr lang="de-DE"/>
          </a:p>
        </p:txBody>
      </p:sp>
      <p:sp>
        <p:nvSpPr>
          <p:cNvPr id="12" name="Textplatzhalter 11">
            <a:extLst>
              <a:ext uri="{FF2B5EF4-FFF2-40B4-BE49-F238E27FC236}">
                <a16:creationId xmlns:a16="http://schemas.microsoft.com/office/drawing/2014/main" id="{B7C65C34-FF9E-CE84-3741-407DD7E481DA}"/>
              </a:ext>
            </a:extLst>
          </p:cNvPr>
          <p:cNvSpPr>
            <a:spLocks noGrp="1"/>
          </p:cNvSpPr>
          <p:nvPr>
            <p:ph type="body" sz="quarter" idx="17"/>
          </p:nvPr>
        </p:nvSpPr>
        <p:spPr/>
        <p:txBody>
          <a:bodyPr/>
          <a:lstStyle/>
          <a:p>
            <a:endParaRPr lang="de-DE"/>
          </a:p>
        </p:txBody>
      </p:sp>
      <p:sp>
        <p:nvSpPr>
          <p:cNvPr id="13" name="Textplatzhalter 12">
            <a:extLst>
              <a:ext uri="{FF2B5EF4-FFF2-40B4-BE49-F238E27FC236}">
                <a16:creationId xmlns:a16="http://schemas.microsoft.com/office/drawing/2014/main" id="{FA4D805B-3DF1-6AF2-2ABE-D8035C53DD41}"/>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21837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60895E-EBF4-31D1-9102-967A5260C854}"/>
              </a:ext>
            </a:extLst>
          </p:cNvPr>
          <p:cNvSpPr>
            <a:spLocks noGrp="1"/>
          </p:cNvSpPr>
          <p:nvPr>
            <p:ph type="title"/>
          </p:nvPr>
        </p:nvSpPr>
        <p:spPr/>
        <p:txBody>
          <a:bodyPr/>
          <a:lstStyle/>
          <a:p>
            <a:r>
              <a:rPr lang="de-DE" dirty="0"/>
              <a:t>Warum sind Falsche Informationen so gefährlich?</a:t>
            </a:r>
          </a:p>
        </p:txBody>
      </p:sp>
      <p:sp>
        <p:nvSpPr>
          <p:cNvPr id="3" name="Textplatzhalter 2">
            <a:extLst>
              <a:ext uri="{FF2B5EF4-FFF2-40B4-BE49-F238E27FC236}">
                <a16:creationId xmlns:a16="http://schemas.microsoft.com/office/drawing/2014/main" id="{D4967346-8A46-85BA-E134-E8BC0D59FD0C}"/>
              </a:ext>
            </a:extLst>
          </p:cNvPr>
          <p:cNvSpPr>
            <a:spLocks noGrp="1"/>
          </p:cNvSpPr>
          <p:nvPr>
            <p:ph type="body" sz="quarter" idx="18"/>
          </p:nvPr>
        </p:nvSpPr>
        <p:spPr/>
        <p:txBody>
          <a:bodyPr/>
          <a:lstStyle/>
          <a:p>
            <a:r>
              <a:rPr lang="de-DE" dirty="0"/>
              <a:t>01</a:t>
            </a:r>
          </a:p>
        </p:txBody>
      </p:sp>
      <p:sp>
        <p:nvSpPr>
          <p:cNvPr id="4" name="Fußzeilenplatzhalter 3">
            <a:extLst>
              <a:ext uri="{FF2B5EF4-FFF2-40B4-BE49-F238E27FC236}">
                <a16:creationId xmlns:a16="http://schemas.microsoft.com/office/drawing/2014/main" id="{8E481874-85AC-5F6F-2883-741426745B99}"/>
              </a:ext>
            </a:extLst>
          </p:cNvPr>
          <p:cNvSpPr>
            <a:spLocks noGrp="1"/>
          </p:cNvSpPr>
          <p:nvPr>
            <p:ph type="ftr" sz="quarter" idx="15"/>
          </p:nvPr>
        </p:nvSpPr>
        <p:spPr/>
        <p:txBody>
          <a:bodyPr/>
          <a:lstStyle/>
          <a:p>
            <a:endParaRPr lang="de-DE" dirty="0"/>
          </a:p>
        </p:txBody>
      </p:sp>
      <p:sp>
        <p:nvSpPr>
          <p:cNvPr id="5" name="Foliennummernplatzhalter 4">
            <a:extLst>
              <a:ext uri="{FF2B5EF4-FFF2-40B4-BE49-F238E27FC236}">
                <a16:creationId xmlns:a16="http://schemas.microsoft.com/office/drawing/2014/main" id="{34702B48-59C3-FEB3-BADF-BE9630E5393A}"/>
              </a:ext>
            </a:extLst>
          </p:cNvPr>
          <p:cNvSpPr>
            <a:spLocks noGrp="1"/>
          </p:cNvSpPr>
          <p:nvPr>
            <p:ph type="sldNum" sz="quarter" idx="16"/>
          </p:nvPr>
        </p:nvSpPr>
        <p:spPr/>
        <p:txBody>
          <a:bodyPr/>
          <a:lstStyle/>
          <a:p>
            <a:fld id="{521AE3AC-DDCA-45D4-9B2A-A2DBEA872607}" type="slidenum">
              <a:rPr lang="de-DE" smtClean="0"/>
              <a:pPr/>
              <a:t>2</a:t>
            </a:fld>
            <a:endParaRPr lang="de-DE" dirty="0"/>
          </a:p>
        </p:txBody>
      </p:sp>
    </p:spTree>
    <p:extLst>
      <p:ext uri="{BB962C8B-B14F-4D97-AF65-F5344CB8AC3E}">
        <p14:creationId xmlns:p14="http://schemas.microsoft.com/office/powerpoint/2010/main" val="41917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6DF5B54-3D21-9E2F-9A0A-9B493DAC5F6A}"/>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D9985A31-B788-63D5-106A-D1EC268108C7}"/>
              </a:ext>
            </a:extLst>
          </p:cNvPr>
          <p:cNvSpPr>
            <a:spLocks noGrp="1"/>
          </p:cNvSpPr>
          <p:nvPr>
            <p:ph type="sldNum" sz="quarter" idx="11"/>
          </p:nvPr>
        </p:nvSpPr>
        <p:spPr/>
        <p:txBody>
          <a:bodyPr/>
          <a:lstStyle/>
          <a:p>
            <a:fld id="{521AE3AC-DDCA-45D4-9B2A-A2DBEA872607}" type="slidenum">
              <a:rPr lang="de-DE" smtClean="0"/>
              <a:pPr/>
              <a:t>20</a:t>
            </a:fld>
            <a:endParaRPr lang="de-DE" dirty="0"/>
          </a:p>
        </p:txBody>
      </p:sp>
    </p:spTree>
    <p:extLst>
      <p:ext uri="{BB962C8B-B14F-4D97-AF65-F5344CB8AC3E}">
        <p14:creationId xmlns:p14="http://schemas.microsoft.com/office/powerpoint/2010/main" val="417967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3</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Was ist Desinformation?</a:t>
            </a:r>
            <a:br>
              <a:rPr lang="de-DE" b="1" dirty="0"/>
            </a:b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4959349" cy="4495434"/>
          </a:xfrm>
        </p:spPr>
        <p:txBody>
          <a:bodyPr/>
          <a:lstStyle/>
          <a:p>
            <a:pPr marL="0" indent="0">
              <a:buNone/>
            </a:pPr>
            <a:r>
              <a:rPr lang="de-DE" b="1" dirty="0"/>
              <a:t>Desinformation</a:t>
            </a:r>
            <a:r>
              <a:rPr lang="de-DE" dirty="0"/>
              <a:t> sind bewusst falsche oder irreführende Informationen, die:</a:t>
            </a:r>
          </a:p>
          <a:p>
            <a:pPr>
              <a:buFont typeface="Arial" panose="020B0604020202020204" pitchFamily="34" charset="0"/>
              <a:buChar char="•"/>
            </a:pPr>
            <a:r>
              <a:rPr lang="de-DE" dirty="0"/>
              <a:t>Absichtlich verbreitet werden</a:t>
            </a:r>
          </a:p>
          <a:p>
            <a:pPr>
              <a:buFont typeface="Arial" panose="020B0604020202020204" pitchFamily="34" charset="0"/>
              <a:buChar char="•"/>
            </a:pPr>
            <a:r>
              <a:rPr lang="de-DE" dirty="0"/>
              <a:t>Menschen in die Irre führen</a:t>
            </a:r>
          </a:p>
          <a:p>
            <a:pPr>
              <a:buFont typeface="Arial" panose="020B0604020202020204" pitchFamily="34" charset="0"/>
              <a:buChar char="•"/>
            </a:pPr>
            <a:r>
              <a:rPr lang="de-DE" dirty="0"/>
              <a:t>Schäden verursachen können</a:t>
            </a:r>
          </a:p>
          <a:p>
            <a:pPr>
              <a:buFont typeface="Arial" panose="020B0604020202020204" pitchFamily="34" charset="0"/>
              <a:buChar char="•"/>
            </a:pPr>
            <a:r>
              <a:rPr lang="de-DE" dirty="0"/>
              <a:t>Oft professionell aufgemacht sind</a:t>
            </a:r>
          </a:p>
          <a:p>
            <a:endParaRPr lang="de-DE" dirty="0"/>
          </a:p>
        </p:txBody>
      </p:sp>
      <p:sp>
        <p:nvSpPr>
          <p:cNvPr id="13" name="Inhaltsplatzhalter 11">
            <a:extLst>
              <a:ext uri="{FF2B5EF4-FFF2-40B4-BE49-F238E27FC236}">
                <a16:creationId xmlns:a16="http://schemas.microsoft.com/office/drawing/2014/main" id="{719EE374-6F14-414D-8046-F98B8B0D081B}"/>
              </a:ext>
            </a:extLst>
          </p:cNvPr>
          <p:cNvSpPr txBox="1">
            <a:spLocks/>
          </p:cNvSpPr>
          <p:nvPr/>
        </p:nvSpPr>
        <p:spPr bwMode="gray">
          <a:xfrm>
            <a:off x="6215278" y="1599927"/>
            <a:ext cx="4959349"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Zu unterscheiden sind:</a:t>
            </a:r>
            <a:endParaRPr lang="de-DE" dirty="0"/>
          </a:p>
          <a:p>
            <a:pPr>
              <a:buFont typeface="Arial" panose="020B0604020202020204" pitchFamily="34" charset="0"/>
              <a:buChar char="•"/>
            </a:pPr>
            <a:r>
              <a:rPr lang="de-DE" b="1" dirty="0" err="1"/>
              <a:t>Misinformation</a:t>
            </a:r>
            <a:r>
              <a:rPr lang="de-DE" b="1" dirty="0"/>
              <a:t> und Fehlinformation:</a:t>
            </a:r>
            <a:r>
              <a:rPr lang="de-DE" dirty="0"/>
              <a:t> Unbeabsichtigt falsche Information oder falsch interpretierte Information</a:t>
            </a:r>
          </a:p>
          <a:p>
            <a:pPr>
              <a:buFont typeface="Arial" panose="020B0604020202020204" pitchFamily="34" charset="0"/>
              <a:buChar char="•"/>
            </a:pPr>
            <a:r>
              <a:rPr lang="de-DE" b="1" dirty="0"/>
              <a:t>Desinformation:</a:t>
            </a:r>
            <a:r>
              <a:rPr lang="de-DE" dirty="0"/>
              <a:t> Bewusst irreführend</a:t>
            </a:r>
          </a:p>
          <a:p>
            <a:endParaRPr lang="de-DE" dirty="0"/>
          </a:p>
        </p:txBody>
      </p:sp>
    </p:spTree>
    <p:extLst>
      <p:ext uri="{BB962C8B-B14F-4D97-AF65-F5344CB8AC3E}">
        <p14:creationId xmlns:p14="http://schemas.microsoft.com/office/powerpoint/2010/main" val="25824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4</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Warum ist das ein Arbeitsschutzthema?</a:t>
            </a:r>
            <a:br>
              <a:rPr lang="de-DE" b="1" dirty="0"/>
            </a:br>
            <a:br>
              <a:rPr lang="de-DE" b="1" dirty="0"/>
            </a:b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4959349" cy="4495434"/>
          </a:xfrm>
        </p:spPr>
        <p:txBody>
          <a:bodyPr/>
          <a:lstStyle/>
          <a:p>
            <a:pPr marL="0" indent="0">
              <a:buNone/>
            </a:pPr>
            <a:r>
              <a:rPr lang="de-DE" b="1" dirty="0"/>
              <a:t>Direkte Gefährdungen</a:t>
            </a:r>
          </a:p>
          <a:p>
            <a:pPr>
              <a:buFont typeface="Arial" panose="020B0604020202020204" pitchFamily="34" charset="0"/>
              <a:buChar char="•"/>
            </a:pPr>
            <a:r>
              <a:rPr lang="de-DE" dirty="0"/>
              <a:t>Falsche Arbeitsanweisungen</a:t>
            </a:r>
          </a:p>
          <a:p>
            <a:pPr>
              <a:buFont typeface="Arial" panose="020B0604020202020204" pitchFamily="34" charset="0"/>
              <a:buChar char="•"/>
            </a:pPr>
            <a:r>
              <a:rPr lang="de-DE" dirty="0"/>
              <a:t>Unsichere "Life-Hacks" und Tricks</a:t>
            </a:r>
          </a:p>
          <a:p>
            <a:pPr>
              <a:buFont typeface="Arial" panose="020B0604020202020204" pitchFamily="34" charset="0"/>
              <a:buChar char="•"/>
            </a:pPr>
            <a:r>
              <a:rPr lang="de-DE" dirty="0"/>
              <a:t>Fehlerhaft übersetzte Bedienungsanleitungen</a:t>
            </a:r>
          </a:p>
          <a:p>
            <a:pPr>
              <a:buFont typeface="Arial" panose="020B0604020202020204" pitchFamily="34" charset="0"/>
              <a:buChar char="•"/>
            </a:pPr>
            <a:r>
              <a:rPr lang="de-DE" dirty="0"/>
              <a:t>Manipulierte Sicherheitsdatenblätter</a:t>
            </a:r>
          </a:p>
          <a:p>
            <a:endParaRPr lang="de-DE" dirty="0"/>
          </a:p>
        </p:txBody>
      </p:sp>
      <p:sp>
        <p:nvSpPr>
          <p:cNvPr id="13" name="Inhaltsplatzhalter 11">
            <a:extLst>
              <a:ext uri="{FF2B5EF4-FFF2-40B4-BE49-F238E27FC236}">
                <a16:creationId xmlns:a16="http://schemas.microsoft.com/office/drawing/2014/main" id="{719EE374-6F14-414D-8046-F98B8B0D081B}"/>
              </a:ext>
            </a:extLst>
          </p:cNvPr>
          <p:cNvSpPr txBox="1">
            <a:spLocks/>
          </p:cNvSpPr>
          <p:nvPr/>
        </p:nvSpPr>
        <p:spPr bwMode="gray">
          <a:xfrm>
            <a:off x="6215278" y="1599927"/>
            <a:ext cx="4959349"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Indirekte Risiken</a:t>
            </a:r>
          </a:p>
          <a:p>
            <a:pPr>
              <a:buFont typeface="Arial" panose="020B0604020202020204" pitchFamily="34" charset="0"/>
              <a:buChar char="•"/>
            </a:pPr>
            <a:r>
              <a:rPr lang="de-DE" dirty="0"/>
              <a:t>Fehlentscheidungen durch falsche Daten</a:t>
            </a:r>
          </a:p>
          <a:p>
            <a:pPr>
              <a:buFont typeface="Arial" panose="020B0604020202020204" pitchFamily="34" charset="0"/>
              <a:buChar char="•"/>
            </a:pPr>
            <a:r>
              <a:rPr lang="de-DE" dirty="0"/>
              <a:t>Zeitverlust durch Falschinformationen</a:t>
            </a:r>
          </a:p>
          <a:p>
            <a:pPr>
              <a:buFont typeface="Arial" panose="020B0604020202020204" pitchFamily="34" charset="0"/>
              <a:buChar char="•"/>
            </a:pPr>
            <a:r>
              <a:rPr lang="de-DE" dirty="0"/>
              <a:t>Vertrauensverlust in echte Sicherheitsmaßnahmen</a:t>
            </a:r>
          </a:p>
          <a:p>
            <a:pPr>
              <a:buFont typeface="Arial" panose="020B0604020202020204" pitchFamily="34" charset="0"/>
              <a:buChar char="•"/>
            </a:pPr>
            <a:r>
              <a:rPr lang="de-DE" dirty="0"/>
              <a:t>Rechtliche Konsequenzen</a:t>
            </a:r>
          </a:p>
          <a:p>
            <a:endParaRPr lang="de-DE" dirty="0"/>
          </a:p>
        </p:txBody>
      </p:sp>
    </p:spTree>
    <p:extLst>
      <p:ext uri="{BB962C8B-B14F-4D97-AF65-F5344CB8AC3E}">
        <p14:creationId xmlns:p14="http://schemas.microsoft.com/office/powerpoint/2010/main" val="191613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5</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Erkennungsmerkmale</a:t>
            </a:r>
            <a:br>
              <a:rPr lang="de-DE" b="1" dirty="0"/>
            </a:br>
            <a:br>
              <a:rPr lang="de-DE" b="1" dirty="0"/>
            </a:b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4959349" cy="4495434"/>
          </a:xfrm>
        </p:spPr>
        <p:txBody>
          <a:bodyPr/>
          <a:lstStyle/>
          <a:p>
            <a:pPr marL="0" indent="0">
              <a:buNone/>
            </a:pPr>
            <a:r>
              <a:rPr lang="de-DE" b="1" dirty="0"/>
              <a:t>Warnsignale</a:t>
            </a:r>
          </a:p>
          <a:p>
            <a:pPr>
              <a:buFont typeface="Arial" panose="020B0604020202020204" pitchFamily="34" charset="0"/>
              <a:buChar char="•"/>
            </a:pPr>
            <a:r>
              <a:rPr lang="de-DE" sz="2000" dirty="0"/>
              <a:t>Sensationelle Überschriften: "Dieser eine Trick..."</a:t>
            </a:r>
          </a:p>
          <a:p>
            <a:pPr>
              <a:buFont typeface="Arial" panose="020B0604020202020204" pitchFamily="34" charset="0"/>
              <a:buChar char="•"/>
            </a:pPr>
            <a:r>
              <a:rPr lang="de-DE" sz="2000" dirty="0"/>
              <a:t>Fehlende Quellenangaben</a:t>
            </a:r>
          </a:p>
          <a:p>
            <a:pPr>
              <a:buFont typeface="Arial" panose="020B0604020202020204" pitchFamily="34" charset="0"/>
              <a:buChar char="•"/>
            </a:pPr>
            <a:r>
              <a:rPr lang="de-DE" sz="2000" dirty="0"/>
              <a:t>Emotionale Sprache statt sachlicher Information</a:t>
            </a:r>
          </a:p>
          <a:p>
            <a:pPr>
              <a:buFont typeface="Arial" panose="020B0604020202020204" pitchFamily="34" charset="0"/>
              <a:buChar char="•"/>
            </a:pPr>
            <a:r>
              <a:rPr lang="de-DE" sz="2000" dirty="0"/>
              <a:t>Widersprüche zu etabliertem Wissen</a:t>
            </a:r>
          </a:p>
          <a:p>
            <a:pPr>
              <a:buFont typeface="Arial" panose="020B0604020202020204" pitchFamily="34" charset="0"/>
              <a:buChar char="•"/>
            </a:pPr>
            <a:r>
              <a:rPr lang="de-DE" sz="2000" dirty="0"/>
              <a:t>Anonyme Verfasser</a:t>
            </a:r>
          </a:p>
          <a:p>
            <a:pPr>
              <a:buFont typeface="Arial" panose="020B0604020202020204" pitchFamily="34" charset="0"/>
              <a:buChar char="•"/>
            </a:pPr>
            <a:endParaRPr lang="de-DE" dirty="0"/>
          </a:p>
          <a:p>
            <a:endParaRPr lang="de-DE" dirty="0"/>
          </a:p>
        </p:txBody>
      </p:sp>
      <p:sp>
        <p:nvSpPr>
          <p:cNvPr id="13" name="Inhaltsplatzhalter 11">
            <a:extLst>
              <a:ext uri="{FF2B5EF4-FFF2-40B4-BE49-F238E27FC236}">
                <a16:creationId xmlns:a16="http://schemas.microsoft.com/office/drawing/2014/main" id="{719EE374-6F14-414D-8046-F98B8B0D081B}"/>
              </a:ext>
            </a:extLst>
          </p:cNvPr>
          <p:cNvSpPr txBox="1">
            <a:spLocks/>
          </p:cNvSpPr>
          <p:nvPr/>
        </p:nvSpPr>
        <p:spPr bwMode="gray">
          <a:xfrm>
            <a:off x="6215278" y="1599927"/>
            <a:ext cx="4959349"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Qualitätsmerkmale</a:t>
            </a:r>
          </a:p>
          <a:p>
            <a:pPr>
              <a:buFont typeface="Arial" panose="020B0604020202020204" pitchFamily="34" charset="0"/>
              <a:buChar char="•"/>
            </a:pPr>
            <a:r>
              <a:rPr lang="de-DE" sz="2000" dirty="0"/>
              <a:t>Klare Quellenangaben</a:t>
            </a:r>
          </a:p>
          <a:p>
            <a:pPr>
              <a:buFont typeface="Arial" panose="020B0604020202020204" pitchFamily="34" charset="0"/>
              <a:buChar char="•"/>
            </a:pPr>
            <a:r>
              <a:rPr lang="de-DE" sz="2000" dirty="0"/>
              <a:t>Autor/Expertenangaben</a:t>
            </a:r>
          </a:p>
          <a:p>
            <a:pPr>
              <a:buFont typeface="Arial" panose="020B0604020202020204" pitchFamily="34" charset="0"/>
              <a:buChar char="•"/>
            </a:pPr>
            <a:r>
              <a:rPr lang="de-DE" sz="2000" dirty="0"/>
              <a:t>Sachliche, neutrale Sprache</a:t>
            </a:r>
          </a:p>
          <a:p>
            <a:pPr>
              <a:buFont typeface="Arial" panose="020B0604020202020204" pitchFamily="34" charset="0"/>
              <a:buChar char="•"/>
            </a:pPr>
            <a:r>
              <a:rPr lang="de-DE" sz="2000" dirty="0"/>
              <a:t>Datum der Erstellung/Aktualisierung</a:t>
            </a:r>
          </a:p>
          <a:p>
            <a:pPr>
              <a:buFont typeface="Arial" panose="020B0604020202020204" pitchFamily="34" charset="0"/>
              <a:buChar char="•"/>
            </a:pPr>
            <a:r>
              <a:rPr lang="de-DE" sz="2000" dirty="0"/>
              <a:t>Übereinstimmung mit anderen seriösen Quellen</a:t>
            </a:r>
          </a:p>
          <a:p>
            <a:endParaRPr lang="de-DE" dirty="0"/>
          </a:p>
        </p:txBody>
      </p:sp>
    </p:spTree>
    <p:extLst>
      <p:ext uri="{BB962C8B-B14F-4D97-AF65-F5344CB8AC3E}">
        <p14:creationId xmlns:p14="http://schemas.microsoft.com/office/powerpoint/2010/main" val="3953090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CC8B5F4-40D8-9380-080D-D3B5B70CD388}"/>
              </a:ext>
            </a:extLst>
          </p:cNvPr>
          <p:cNvSpPr>
            <a:spLocks noGrp="1"/>
          </p:cNvSpPr>
          <p:nvPr>
            <p:ph type="title"/>
          </p:nvPr>
        </p:nvSpPr>
        <p:spPr/>
        <p:txBody>
          <a:bodyPr/>
          <a:lstStyle/>
          <a:p>
            <a:r>
              <a:rPr lang="de-DE" dirty="0"/>
              <a:t>Wichtige Quellen für Desinformation</a:t>
            </a:r>
          </a:p>
        </p:txBody>
      </p:sp>
      <p:sp>
        <p:nvSpPr>
          <p:cNvPr id="7" name="Textplatzhalter 6">
            <a:extLst>
              <a:ext uri="{FF2B5EF4-FFF2-40B4-BE49-F238E27FC236}">
                <a16:creationId xmlns:a16="http://schemas.microsoft.com/office/drawing/2014/main" id="{BF2D558A-AD6E-8115-ECC8-A4ED207CB4FB}"/>
              </a:ext>
            </a:extLst>
          </p:cNvPr>
          <p:cNvSpPr>
            <a:spLocks noGrp="1"/>
          </p:cNvSpPr>
          <p:nvPr>
            <p:ph type="body" sz="quarter" idx="18"/>
          </p:nvPr>
        </p:nvSpPr>
        <p:spPr/>
        <p:txBody>
          <a:bodyPr/>
          <a:lstStyle/>
          <a:p>
            <a:r>
              <a:rPr lang="de-DE" dirty="0"/>
              <a:t>02</a:t>
            </a:r>
          </a:p>
        </p:txBody>
      </p:sp>
      <p:sp>
        <p:nvSpPr>
          <p:cNvPr id="3" name="Fußzeilenplatzhalter 2">
            <a:extLst>
              <a:ext uri="{FF2B5EF4-FFF2-40B4-BE49-F238E27FC236}">
                <a16:creationId xmlns:a16="http://schemas.microsoft.com/office/drawing/2014/main" id="{DC2FDFDD-E883-2BA3-4D81-D57189A55692}"/>
              </a:ext>
            </a:extLst>
          </p:cNvPr>
          <p:cNvSpPr>
            <a:spLocks noGrp="1"/>
          </p:cNvSpPr>
          <p:nvPr>
            <p:ph type="ftr" sz="quarter" idx="15"/>
          </p:nvPr>
        </p:nvSpPr>
        <p:spPr/>
        <p:txBody>
          <a:bodyPr/>
          <a:lstStyle/>
          <a:p>
            <a:endParaRPr lang="de-DE" dirty="0"/>
          </a:p>
        </p:txBody>
      </p:sp>
      <p:sp>
        <p:nvSpPr>
          <p:cNvPr id="4" name="Foliennummernplatzhalter 3">
            <a:extLst>
              <a:ext uri="{FF2B5EF4-FFF2-40B4-BE49-F238E27FC236}">
                <a16:creationId xmlns:a16="http://schemas.microsoft.com/office/drawing/2014/main" id="{A716B704-D24A-E0C8-F3F2-7C3155A9C4DF}"/>
              </a:ext>
            </a:extLst>
          </p:cNvPr>
          <p:cNvSpPr>
            <a:spLocks noGrp="1"/>
          </p:cNvSpPr>
          <p:nvPr>
            <p:ph type="sldNum" sz="quarter" idx="16"/>
          </p:nvPr>
        </p:nvSpPr>
        <p:spPr/>
        <p:txBody>
          <a:bodyPr/>
          <a:lstStyle/>
          <a:p>
            <a:fld id="{521AE3AC-DDCA-45D4-9B2A-A2DBEA872607}" type="slidenum">
              <a:rPr lang="de-DE" smtClean="0"/>
              <a:pPr/>
              <a:t>6</a:t>
            </a:fld>
            <a:endParaRPr lang="de-DE" dirty="0"/>
          </a:p>
        </p:txBody>
      </p:sp>
    </p:spTree>
    <p:extLst>
      <p:ext uri="{BB962C8B-B14F-4D97-AF65-F5344CB8AC3E}">
        <p14:creationId xmlns:p14="http://schemas.microsoft.com/office/powerpoint/2010/main" val="3035053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7</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Soziale Medien &amp; Video-Plattformen</a:t>
            </a:r>
            <a:br>
              <a:rPr lang="de-DE" b="1" dirty="0"/>
            </a:br>
            <a:br>
              <a:rPr lang="de-DE" b="1" dirty="0"/>
            </a:br>
            <a:br>
              <a:rPr lang="de-DE" b="1" dirty="0"/>
            </a:br>
            <a:endParaRPr lang="de-DE" dirty="0"/>
          </a:p>
        </p:txBody>
      </p:sp>
      <p:sp>
        <p:nvSpPr>
          <p:cNvPr id="12" name="Inhaltsplatzhalter 11">
            <a:extLst>
              <a:ext uri="{FF2B5EF4-FFF2-40B4-BE49-F238E27FC236}">
                <a16:creationId xmlns:a16="http://schemas.microsoft.com/office/drawing/2014/main" id="{BD959749-4F06-419A-A80C-FCFF3E1F0073}"/>
              </a:ext>
            </a:extLst>
          </p:cNvPr>
          <p:cNvSpPr>
            <a:spLocks noGrp="1"/>
          </p:cNvSpPr>
          <p:nvPr>
            <p:ph sz="quarter" idx="19"/>
          </p:nvPr>
        </p:nvSpPr>
        <p:spPr>
          <a:xfrm>
            <a:off x="527051" y="1601093"/>
            <a:ext cx="10017381" cy="927923"/>
          </a:xfrm>
        </p:spPr>
        <p:txBody>
          <a:bodyPr/>
          <a:lstStyle/>
          <a:p>
            <a:pPr marL="0" indent="0">
              <a:buNone/>
            </a:pPr>
            <a:r>
              <a:rPr lang="de-DE" b="1" dirty="0"/>
              <a:t>Das Problem</a:t>
            </a:r>
          </a:p>
          <a:p>
            <a:pPr marL="0" indent="0">
              <a:buNone/>
            </a:pPr>
            <a:r>
              <a:rPr lang="de-DE" dirty="0"/>
              <a:t>Jeder kann Inhalte erstellen und verbreiten – ohne Prüfung oder Qualifikation</a:t>
            </a:r>
          </a:p>
          <a:p>
            <a:pPr>
              <a:buFont typeface="Arial" panose="020B0604020202020204" pitchFamily="34" charset="0"/>
              <a:buChar char="•"/>
            </a:pPr>
            <a:endParaRPr lang="de-DE" dirty="0"/>
          </a:p>
          <a:p>
            <a:endParaRPr lang="de-DE" dirty="0"/>
          </a:p>
        </p:txBody>
      </p:sp>
      <p:sp>
        <p:nvSpPr>
          <p:cNvPr id="13" name="Inhaltsplatzhalter 11">
            <a:extLst>
              <a:ext uri="{FF2B5EF4-FFF2-40B4-BE49-F238E27FC236}">
                <a16:creationId xmlns:a16="http://schemas.microsoft.com/office/drawing/2014/main" id="{719EE374-6F14-414D-8046-F98B8B0D081B}"/>
              </a:ext>
            </a:extLst>
          </p:cNvPr>
          <p:cNvSpPr txBox="1">
            <a:spLocks/>
          </p:cNvSpPr>
          <p:nvPr/>
        </p:nvSpPr>
        <p:spPr bwMode="gray">
          <a:xfrm>
            <a:off x="657406" y="2677297"/>
            <a:ext cx="9508086" cy="4497220"/>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Praxisbeispiel: Der Winkelschleifer-YouTuber</a:t>
            </a:r>
          </a:p>
          <a:p>
            <a:pPr>
              <a:buFont typeface="Arial" panose="020B0604020202020204" pitchFamily="34" charset="0"/>
              <a:buChar char="•"/>
            </a:pPr>
            <a:r>
              <a:rPr lang="de-DE" sz="2000" b="1" dirty="0"/>
              <a:t>Was passierte:</a:t>
            </a:r>
            <a:r>
              <a:rPr lang="de-DE" sz="2000" dirty="0"/>
              <a:t> Ein YouTuber spannte eine CD in einen Winkelschleifer ein, um sie als "Trennscheibe" für Dachplatten aus Kunststoff zu verwenden.</a:t>
            </a:r>
          </a:p>
          <a:p>
            <a:pPr>
              <a:buFont typeface="Arial" panose="020B0604020202020204" pitchFamily="34" charset="0"/>
              <a:buChar char="•"/>
            </a:pPr>
            <a:r>
              <a:rPr lang="de-DE" sz="2000" b="1" dirty="0"/>
              <a:t>Die Gefahr:</a:t>
            </a:r>
            <a:r>
              <a:rPr lang="de-DE" sz="2000" dirty="0"/>
              <a:t> CDs sind nicht für solche Belastungen konzipiert und können bei hoher Drehzahl explosionsartig zerbersten – Verletzungsgefahr durch scharfe Splitter!</a:t>
            </a:r>
          </a:p>
          <a:p>
            <a:pPr>
              <a:buFont typeface="Arial" panose="020B0604020202020204" pitchFamily="34" charset="0"/>
              <a:buChar char="•"/>
            </a:pPr>
            <a:r>
              <a:rPr lang="de-DE" sz="2000" b="1" dirty="0"/>
              <a:t>Warum gefährlich:</a:t>
            </a:r>
            <a:r>
              <a:rPr lang="de-DE" sz="2000" dirty="0"/>
              <a:t> Das Video wirkte "professionell" und wurde tausendfach geteilt.</a:t>
            </a:r>
          </a:p>
          <a:p>
            <a:pPr>
              <a:buFont typeface="Arial" panose="020B0604020202020204" pitchFamily="34" charset="0"/>
              <a:buChar char="•"/>
            </a:pPr>
            <a:endParaRPr lang="de-DE" sz="2000" dirty="0"/>
          </a:p>
          <a:p>
            <a:endParaRPr lang="de-DE" dirty="0"/>
          </a:p>
        </p:txBody>
      </p:sp>
    </p:spTree>
    <p:extLst>
      <p:ext uri="{BB962C8B-B14F-4D97-AF65-F5344CB8AC3E}">
        <p14:creationId xmlns:p14="http://schemas.microsoft.com/office/powerpoint/2010/main" val="70291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E9404C38-4AA0-8C8A-BA11-E4A61B9076CD}"/>
              </a:ext>
            </a:extLst>
          </p:cNvPr>
          <p:cNvSpPr>
            <a:spLocks noGrp="1"/>
          </p:cNvSpPr>
          <p:nvPr>
            <p:ph type="ftr" sz="quarter" idx="20"/>
          </p:nvPr>
        </p:nvSpPr>
        <p:spPr/>
        <p:txBody>
          <a:bodyPr/>
          <a:lstStyle/>
          <a:p>
            <a:endParaRPr lang="de-DE" dirty="0"/>
          </a:p>
        </p:txBody>
      </p:sp>
      <p:sp>
        <p:nvSpPr>
          <p:cNvPr id="6" name="Foliennummernplatzhalter 5">
            <a:extLst>
              <a:ext uri="{FF2B5EF4-FFF2-40B4-BE49-F238E27FC236}">
                <a16:creationId xmlns:a16="http://schemas.microsoft.com/office/drawing/2014/main" id="{7F34F2C4-7E0E-913C-42C0-8B75DED76135}"/>
              </a:ext>
            </a:extLst>
          </p:cNvPr>
          <p:cNvSpPr>
            <a:spLocks noGrp="1"/>
          </p:cNvSpPr>
          <p:nvPr>
            <p:ph type="sldNum" sz="quarter" idx="21"/>
          </p:nvPr>
        </p:nvSpPr>
        <p:spPr/>
        <p:txBody>
          <a:bodyPr/>
          <a:lstStyle/>
          <a:p>
            <a:fld id="{521AE3AC-DDCA-45D4-9B2A-A2DBEA872607}" type="slidenum">
              <a:rPr lang="de-DE" smtClean="0"/>
              <a:pPr/>
              <a:t>8</a:t>
            </a:fld>
            <a:endParaRPr lang="de-DE" dirty="0"/>
          </a:p>
        </p:txBody>
      </p:sp>
      <p:sp>
        <p:nvSpPr>
          <p:cNvPr id="7" name="Titel 6">
            <a:extLst>
              <a:ext uri="{FF2B5EF4-FFF2-40B4-BE49-F238E27FC236}">
                <a16:creationId xmlns:a16="http://schemas.microsoft.com/office/drawing/2014/main" id="{4F0ED3C3-17C0-4770-B704-BCE6A722DEB6}"/>
              </a:ext>
            </a:extLst>
          </p:cNvPr>
          <p:cNvSpPr>
            <a:spLocks noGrp="1"/>
          </p:cNvSpPr>
          <p:nvPr>
            <p:ph type="title"/>
          </p:nvPr>
        </p:nvSpPr>
        <p:spPr/>
        <p:txBody>
          <a:bodyPr/>
          <a:lstStyle/>
          <a:p>
            <a:r>
              <a:rPr lang="de-DE" b="1" dirty="0"/>
              <a:t>Vielseitige Risiken</a:t>
            </a:r>
            <a:br>
              <a:rPr lang="de-DE" b="1" dirty="0"/>
            </a:br>
            <a:br>
              <a:rPr lang="de-DE" b="1" dirty="0"/>
            </a:br>
            <a:endParaRPr lang="de-DE" dirty="0"/>
          </a:p>
        </p:txBody>
      </p:sp>
      <p:sp>
        <p:nvSpPr>
          <p:cNvPr id="3" name="Inhaltsplatzhalter 2">
            <a:extLst>
              <a:ext uri="{FF2B5EF4-FFF2-40B4-BE49-F238E27FC236}">
                <a16:creationId xmlns:a16="http://schemas.microsoft.com/office/drawing/2014/main" id="{9300D5BE-7712-41C4-A657-D2E272315956}"/>
              </a:ext>
            </a:extLst>
          </p:cNvPr>
          <p:cNvSpPr>
            <a:spLocks noGrp="1"/>
          </p:cNvSpPr>
          <p:nvPr>
            <p:ph sz="quarter" idx="19"/>
          </p:nvPr>
        </p:nvSpPr>
        <p:spPr>
          <a:xfrm>
            <a:off x="527052" y="1601093"/>
            <a:ext cx="4901684" cy="4495434"/>
          </a:xfrm>
        </p:spPr>
        <p:txBody>
          <a:bodyPr/>
          <a:lstStyle/>
          <a:p>
            <a:pPr marL="0" indent="0">
              <a:buNone/>
            </a:pPr>
            <a:r>
              <a:rPr lang="de-DE" b="1" dirty="0"/>
              <a:t>Weitere Risikobereiche</a:t>
            </a:r>
          </a:p>
          <a:p>
            <a:pPr>
              <a:buFont typeface="Arial" panose="020B0604020202020204" pitchFamily="34" charset="0"/>
              <a:buChar char="•"/>
            </a:pPr>
            <a:r>
              <a:rPr lang="de-DE" dirty="0"/>
              <a:t>DIY-Elektrik ohne Fachkenntnisse</a:t>
            </a:r>
          </a:p>
          <a:p>
            <a:pPr>
              <a:buFont typeface="Arial" panose="020B0604020202020204" pitchFamily="34" charset="0"/>
              <a:buChar char="•"/>
            </a:pPr>
            <a:r>
              <a:rPr lang="de-DE" dirty="0"/>
              <a:t>"Schnellere" Verfahren ohne Schutzausrüstung</a:t>
            </a:r>
          </a:p>
          <a:p>
            <a:pPr>
              <a:buFont typeface="Arial" panose="020B0604020202020204" pitchFamily="34" charset="0"/>
              <a:buChar char="•"/>
            </a:pPr>
            <a:r>
              <a:rPr lang="de-DE" dirty="0"/>
              <a:t>Chemische "Experimente" ohne Schutzmaßnahmen</a:t>
            </a:r>
          </a:p>
          <a:p>
            <a:pPr>
              <a:buFont typeface="Arial" panose="020B0604020202020204" pitchFamily="34" charset="0"/>
              <a:buChar char="•"/>
            </a:pPr>
            <a:r>
              <a:rPr lang="de-DE" dirty="0"/>
              <a:t>Unsichere Improvisationen mit Werkzeugen</a:t>
            </a:r>
          </a:p>
          <a:p>
            <a:endParaRPr lang="de-DE" dirty="0"/>
          </a:p>
        </p:txBody>
      </p:sp>
      <p:sp>
        <p:nvSpPr>
          <p:cNvPr id="10" name="Inhaltsplatzhalter 2">
            <a:extLst>
              <a:ext uri="{FF2B5EF4-FFF2-40B4-BE49-F238E27FC236}">
                <a16:creationId xmlns:a16="http://schemas.microsoft.com/office/drawing/2014/main" id="{F95887DD-4B62-4C88-ADD7-F32E516E86C8}"/>
              </a:ext>
            </a:extLst>
          </p:cNvPr>
          <p:cNvSpPr txBox="1">
            <a:spLocks/>
          </p:cNvSpPr>
          <p:nvPr/>
        </p:nvSpPr>
        <p:spPr bwMode="gray">
          <a:xfrm>
            <a:off x="5688058" y="1601093"/>
            <a:ext cx="4901684" cy="4495434"/>
          </a:xfrm>
          <a:prstGeom prst="rect">
            <a:avLst/>
          </a:prstGeom>
        </p:spPr>
        <p:txBody>
          <a:bodyPr vert="horz" lIns="0" tIns="0" rIns="0" bIns="0" rtlCol="0">
            <a:noAutofit/>
          </a:bodyPr>
          <a:lstStyle>
            <a:lvl1pPr marL="360000" indent="-360000" algn="l" defTabSz="914377" rtl="0" eaLnBrk="1" latinLnBrk="0" hangingPunct="1">
              <a:lnSpc>
                <a:spcPct val="100000"/>
              </a:lnSpc>
              <a:spcBef>
                <a:spcPts val="400"/>
              </a:spcBef>
              <a:spcAft>
                <a:spcPts val="400"/>
              </a:spcAft>
              <a:buClr>
                <a:schemeClr val="accent1"/>
              </a:buClr>
              <a:buSzPct val="110000"/>
              <a:buFont typeface="+mj-lt"/>
              <a:buAutoNum type="arabicPeriod"/>
              <a:defRPr sz="2400" kern="1200">
                <a:solidFill>
                  <a:schemeClr val="tx2"/>
                </a:solidFill>
                <a:latin typeface="+mj-lt"/>
                <a:ea typeface="+mn-ea"/>
                <a:cs typeface="+mn-cs"/>
              </a:defRPr>
            </a:lvl1pPr>
            <a:lvl2pPr marL="720000" indent="-360000" algn="l" defTabSz="914377" rtl="0" eaLnBrk="1" latinLnBrk="0" hangingPunct="1">
              <a:lnSpc>
                <a:spcPct val="100000"/>
              </a:lnSpc>
              <a:spcBef>
                <a:spcPts val="400"/>
              </a:spcBef>
              <a:spcAft>
                <a:spcPts val="400"/>
              </a:spcAft>
              <a:buClr>
                <a:schemeClr val="accent1"/>
              </a:buClr>
              <a:buSzPct val="115000"/>
              <a:buFont typeface="+mj-lt"/>
              <a:buAutoNum type="romanUcPeriod"/>
              <a:defRPr sz="2400" kern="1200">
                <a:solidFill>
                  <a:schemeClr val="tx2"/>
                </a:solidFill>
                <a:latin typeface="Calibri" panose="020F0502020204030204" pitchFamily="34" charset="0"/>
                <a:ea typeface="+mn-ea"/>
                <a:cs typeface="+mn-cs"/>
              </a:defRPr>
            </a:lvl2pPr>
            <a:lvl3pPr marL="720000" indent="0" algn="l" defTabSz="914377" rtl="0" eaLnBrk="1" latinLnBrk="0" hangingPunct="1">
              <a:lnSpc>
                <a:spcPct val="100000"/>
              </a:lnSpc>
              <a:spcBef>
                <a:spcPts val="400"/>
              </a:spcBef>
              <a:spcAft>
                <a:spcPts val="400"/>
              </a:spcAft>
              <a:buClr>
                <a:schemeClr val="accent1"/>
              </a:buClr>
              <a:buSzPct val="115000"/>
              <a:buFontTx/>
              <a:buNone/>
              <a:defRPr sz="2400" kern="1200">
                <a:solidFill>
                  <a:schemeClr val="tx2"/>
                </a:solidFill>
                <a:latin typeface="Calibri" panose="020F0502020204030204" pitchFamily="34" charset="0"/>
                <a:ea typeface="+mn-ea"/>
                <a:cs typeface="+mn-cs"/>
              </a:defRPr>
            </a:lvl3pPr>
            <a:lvl4pPr marL="108000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Calibri" panose="020F0502020204030204" pitchFamily="34" charset="0"/>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a:lstStyle>
          <a:p>
            <a:pPr marL="0" indent="0">
              <a:buNone/>
            </a:pPr>
            <a:r>
              <a:rPr lang="de-DE" b="1" dirty="0"/>
              <a:t>Schutzmaßnahmen</a:t>
            </a:r>
          </a:p>
          <a:p>
            <a:pPr>
              <a:buFont typeface="Arial" panose="020B0604020202020204" pitchFamily="34" charset="0"/>
              <a:buChar char="•"/>
            </a:pPr>
            <a:r>
              <a:rPr lang="de-DE" dirty="0"/>
              <a:t>Immer Herstellerangaben beachten</a:t>
            </a:r>
          </a:p>
          <a:p>
            <a:pPr>
              <a:buFont typeface="Arial" panose="020B0604020202020204" pitchFamily="34" charset="0"/>
              <a:buChar char="•"/>
            </a:pPr>
            <a:r>
              <a:rPr lang="de-DE" dirty="0"/>
              <a:t>Bei Unsicherheit: Fachpersonal fragen</a:t>
            </a:r>
          </a:p>
          <a:p>
            <a:pPr>
              <a:buFont typeface="Arial" panose="020B0604020202020204" pitchFamily="34" charset="0"/>
              <a:buChar char="•"/>
            </a:pPr>
            <a:r>
              <a:rPr lang="de-DE" dirty="0"/>
              <a:t>Sicherheitsdatenblätter prüfen</a:t>
            </a:r>
          </a:p>
          <a:p>
            <a:pPr>
              <a:buFont typeface="Arial" panose="020B0604020202020204" pitchFamily="34" charset="0"/>
              <a:buChar char="•"/>
            </a:pPr>
            <a:r>
              <a:rPr lang="de-DE" dirty="0"/>
              <a:t>Bewährte Verfahren nicht leichtfertig ändern</a:t>
            </a:r>
          </a:p>
          <a:p>
            <a:endParaRPr lang="de-DE" dirty="0"/>
          </a:p>
        </p:txBody>
      </p:sp>
    </p:spTree>
    <p:extLst>
      <p:ext uri="{BB962C8B-B14F-4D97-AF65-F5344CB8AC3E}">
        <p14:creationId xmlns:p14="http://schemas.microsoft.com/office/powerpoint/2010/main" val="206388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A786DA4F-9019-8F3F-BC21-9CAEE15CDE5F}"/>
              </a:ext>
            </a:extLst>
          </p:cNvPr>
          <p:cNvSpPr>
            <a:spLocks noGrp="1"/>
          </p:cNvSpPr>
          <p:nvPr>
            <p:ph type="title"/>
          </p:nvPr>
        </p:nvSpPr>
        <p:spPr>
          <a:xfrm>
            <a:off x="858713" y="3684220"/>
            <a:ext cx="6733324" cy="2400087"/>
          </a:xfrm>
        </p:spPr>
        <p:txBody>
          <a:bodyPr/>
          <a:lstStyle/>
          <a:p>
            <a:r>
              <a:rPr lang="de-DE" dirty="0"/>
              <a:t>Große </a:t>
            </a:r>
            <a:r>
              <a:rPr lang="de-DE" dirty="0" err="1"/>
              <a:t>GEfahr</a:t>
            </a:r>
            <a:r>
              <a:rPr lang="de-DE" dirty="0"/>
              <a:t>: Schnelligkeit und </a:t>
            </a:r>
            <a:r>
              <a:rPr lang="de-DE" dirty="0" err="1"/>
              <a:t>reichweite</a:t>
            </a:r>
            <a:endParaRPr lang="de-DE" dirty="0"/>
          </a:p>
        </p:txBody>
      </p:sp>
      <p:sp>
        <p:nvSpPr>
          <p:cNvPr id="7" name="Textplatzhalter 6">
            <a:extLst>
              <a:ext uri="{FF2B5EF4-FFF2-40B4-BE49-F238E27FC236}">
                <a16:creationId xmlns:a16="http://schemas.microsoft.com/office/drawing/2014/main" id="{D97C8F1C-99F3-A332-5633-1AA15E1E13C9}"/>
              </a:ext>
            </a:extLst>
          </p:cNvPr>
          <p:cNvSpPr>
            <a:spLocks noGrp="1"/>
          </p:cNvSpPr>
          <p:nvPr>
            <p:ph type="body" sz="quarter" idx="18"/>
          </p:nvPr>
        </p:nvSpPr>
        <p:spPr/>
        <p:txBody>
          <a:bodyPr/>
          <a:lstStyle/>
          <a:p>
            <a:r>
              <a:rPr lang="de-DE" dirty="0"/>
              <a:t>03</a:t>
            </a:r>
          </a:p>
        </p:txBody>
      </p:sp>
      <p:sp>
        <p:nvSpPr>
          <p:cNvPr id="3" name="Fußzeilenplatzhalter 2">
            <a:extLst>
              <a:ext uri="{FF2B5EF4-FFF2-40B4-BE49-F238E27FC236}">
                <a16:creationId xmlns:a16="http://schemas.microsoft.com/office/drawing/2014/main" id="{04E87C83-C65E-DA6A-B455-BC963B94556E}"/>
              </a:ext>
            </a:extLst>
          </p:cNvPr>
          <p:cNvSpPr>
            <a:spLocks noGrp="1"/>
          </p:cNvSpPr>
          <p:nvPr>
            <p:ph type="ftr" sz="quarter" idx="15"/>
          </p:nvPr>
        </p:nvSpPr>
        <p:spPr/>
        <p:txBody>
          <a:bodyPr/>
          <a:lstStyle/>
          <a:p>
            <a:endParaRPr lang="de-DE" dirty="0"/>
          </a:p>
        </p:txBody>
      </p:sp>
      <p:sp>
        <p:nvSpPr>
          <p:cNvPr id="4" name="Foliennummernplatzhalter 3">
            <a:extLst>
              <a:ext uri="{FF2B5EF4-FFF2-40B4-BE49-F238E27FC236}">
                <a16:creationId xmlns:a16="http://schemas.microsoft.com/office/drawing/2014/main" id="{EA94AF49-F675-B8CD-6C12-0EE329FD4CD2}"/>
              </a:ext>
            </a:extLst>
          </p:cNvPr>
          <p:cNvSpPr>
            <a:spLocks noGrp="1"/>
          </p:cNvSpPr>
          <p:nvPr>
            <p:ph type="sldNum" sz="quarter" idx="16"/>
          </p:nvPr>
        </p:nvSpPr>
        <p:spPr/>
        <p:txBody>
          <a:bodyPr/>
          <a:lstStyle/>
          <a:p>
            <a:fld id="{521AE3AC-DDCA-45D4-9B2A-A2DBEA872607}" type="slidenum">
              <a:rPr lang="de-DE" smtClean="0"/>
              <a:pPr/>
              <a:t>9</a:t>
            </a:fld>
            <a:endParaRPr lang="de-DE" dirty="0"/>
          </a:p>
        </p:txBody>
      </p:sp>
    </p:spTree>
    <p:extLst>
      <p:ext uri="{BB962C8B-B14F-4D97-AF65-F5344CB8AC3E}">
        <p14:creationId xmlns:p14="http://schemas.microsoft.com/office/powerpoint/2010/main" val="44514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a:majorFont>
        <a:latin typeface="Work Sans SemiBold"/>
        <a:ea typeface=""/>
        <a:cs typeface=""/>
      </a:majorFont>
      <a:minorFont>
        <a:latin typeface="Work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ELEX 2">
      <a:dk1>
        <a:sysClr val="windowText" lastClr="000000"/>
      </a:dk1>
      <a:lt1>
        <a:sysClr val="window" lastClr="FFFFFF"/>
      </a:lt1>
      <a:dk2>
        <a:srgbClr val="273B46"/>
      </a:dk2>
      <a:lt2>
        <a:srgbClr val="CCCCCC"/>
      </a:lt2>
      <a:accent1>
        <a:srgbClr val="BBCE00"/>
      </a:accent1>
      <a:accent2>
        <a:srgbClr val="164193"/>
      </a:accent2>
      <a:accent3>
        <a:srgbClr val="273B46"/>
      </a:accent3>
      <a:accent4>
        <a:srgbClr val="7D8A90"/>
      </a:accent4>
      <a:accent5>
        <a:srgbClr val="00ADBC"/>
      </a:accent5>
      <a:accent6>
        <a:srgbClr val="444444"/>
      </a:accent6>
      <a:hlink>
        <a:srgbClr val="7D8A90"/>
      </a:hlink>
      <a:folHlink>
        <a:srgbClr val="CCD424"/>
      </a:folHlink>
    </a:clrScheme>
    <a:fontScheme name="ELEX SCHRIFT">
      <a:majorFont>
        <a:latin typeface="Work Sans SemiBold"/>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9C0657C80C9EB42A8AE8AF1E32C18B5" ma:contentTypeVersion="16" ma:contentTypeDescription="Ein neues Dokument erstellen." ma:contentTypeScope="" ma:versionID="b48c60bcb5f7d428e64c16f8b40588dd">
  <xsd:schema xmlns:xsd="http://www.w3.org/2001/XMLSchema" xmlns:xs="http://www.w3.org/2001/XMLSchema" xmlns:p="http://schemas.microsoft.com/office/2006/metadata/properties" xmlns:ns2="bbb3f655-f267-4a84-b742-532fbc77d0ab" xmlns:ns3="f5f3c0c8-cb47-4a26-91a1-a44bb4539247" targetNamespace="http://schemas.microsoft.com/office/2006/metadata/properties" ma:root="true" ma:fieldsID="dfa5347d09fbae1c92fe6be18fe04650" ns2:_="" ns3:_="">
    <xsd:import namespace="bbb3f655-f267-4a84-b742-532fbc77d0ab"/>
    <xsd:import namespace="f5f3c0c8-cb47-4a26-91a1-a44bb453924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b3f655-f267-4a84-b742-532fbc77d0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0a4a64a0-82bc-48a6-9867-8208b236fb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f3c0c8-cb47-4a26-91a1-a44bb453924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60bcdc34-3acf-42b1-abfa-b6ef944057a8}" ma:internalName="TaxCatchAll" ma:showField="CatchAllData" ma:web="f5f3c0c8-cb47-4a26-91a1-a44bb45392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f3c0c8-cb47-4a26-91a1-a44bb4539247" xsi:nil="true"/>
    <lcf76f155ced4ddcb4097134ff3c332f xmlns="bbb3f655-f267-4a84-b742-532fbc77d0a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26B0DF8-31DD-4574-98DA-6D7F9B041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b3f655-f267-4a84-b742-532fbc77d0ab"/>
    <ds:schemaRef ds:uri="f5f3c0c8-cb47-4a26-91a1-a44bb45392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A98C29-184F-4581-BF23-E8C72B452FD7}">
  <ds:schemaRefs>
    <ds:schemaRef ds:uri="http://schemas.microsoft.com/sharepoint/v3/contenttype/forms"/>
  </ds:schemaRefs>
</ds:datastoreItem>
</file>

<file path=customXml/itemProps3.xml><?xml version="1.0" encoding="utf-8"?>
<ds:datastoreItem xmlns:ds="http://schemas.openxmlformats.org/officeDocument/2006/customXml" ds:itemID="{09CB2B41-5664-4C59-9600-B8E994170EF9}">
  <ds:schemaRefs>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f5f3c0c8-cb47-4a26-91a1-a44bb4539247"/>
    <ds:schemaRef ds:uri="bbb3f655-f267-4a84-b742-532fbc77d0ab"/>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230213_Unterweisungsmaster</Template>
  <TotalTime>0</TotalTime>
  <Words>715</Words>
  <Application>Microsoft Office PowerPoint</Application>
  <PresentationFormat>Breitbild</PresentationFormat>
  <Paragraphs>160</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Courier New</vt:lpstr>
      <vt:lpstr>Symbol</vt:lpstr>
      <vt:lpstr>Wingdings</vt:lpstr>
      <vt:lpstr>TeachToProtect Unterweisung</vt:lpstr>
      <vt:lpstr>Gefährdungen durch Fehl- und Desinformation</vt:lpstr>
      <vt:lpstr>Warum sind Falsche Informationen so gefährlich?</vt:lpstr>
      <vt:lpstr>Was ist Desinformation? </vt:lpstr>
      <vt:lpstr>Warum ist das ein Arbeitsschutzthema?  </vt:lpstr>
      <vt:lpstr>Erkennungsmerkmale  </vt:lpstr>
      <vt:lpstr>Wichtige Quellen für Desinformation</vt:lpstr>
      <vt:lpstr>Soziale Medien &amp; Video-Plattformen   </vt:lpstr>
      <vt:lpstr>Vielseitige Risiken  </vt:lpstr>
      <vt:lpstr>Große GEfahr: Schnelligkeit und reichweite</vt:lpstr>
      <vt:lpstr>Messenger &amp; Soziale Netzwerke  </vt:lpstr>
      <vt:lpstr>Kein Böser Wille: Fehlerhafte Informationen</vt:lpstr>
      <vt:lpstr>Technische Dokumentation &amp; Übersetzungen   </vt:lpstr>
      <vt:lpstr>Blindes Vertrauen auf Automatisierte Systeme  </vt:lpstr>
      <vt:lpstr>Mythen, die sich ewig halten</vt:lpstr>
      <vt:lpstr>Gesundheits- und Sicherheitsmythen </vt:lpstr>
      <vt:lpstr>Wie man sich schützen kann</vt:lpstr>
      <vt:lpstr>Informationen richtig bewerten </vt:lpstr>
      <vt:lpstr>Praktische Schutzstrategien</vt:lpstr>
      <vt:lpstr>Abschlussbotschaft</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Unterweisung für neue Mitarbeitende (Erstunterweisung)</dc:title>
  <dc:creator>werner</dc:creator>
  <cp:lastModifiedBy>web</cp:lastModifiedBy>
  <cp:revision>24</cp:revision>
  <dcterms:created xsi:type="dcterms:W3CDTF">2023-02-14T12:25:38Z</dcterms:created>
  <dcterms:modified xsi:type="dcterms:W3CDTF">2025-06-25T13:25:05Z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0x010100E9C0657C80C9EB42A8AE8AF1E32C18B5</vt:lpwstr>
  </property>
</Properties>
</file>