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14630400" cy="8229600"/>
  <p:notesSz cx="8229600" cy="14630400"/>
  <p:embeddedFontLst>
    <p:embeddedFont>
      <p:font typeface="Roboto"/>
      <p:regular r:id="rId8"/>
    </p:embeddedFont>
    <p:embeddedFont>
      <p:font typeface="Roboto"/>
      <p:regular r:id="rId9"/>
    </p:embeddedFont>
    <p:embeddedFont>
      <p:font typeface="Roboto"/>
      <p:regular r:id="rId10"/>
    </p:embeddedFont>
    <p:embeddedFont>
      <p:font typeface="Roboto"/>
      <p:regular r:id="rId11"/>
    </p:embeddedFont>
    <p:embeddedFont>
      <p:font typeface="Arimo"/>
      <p:regular r:id="rId12"/>
    </p:embeddedFont>
    <p:embeddedFont>
      <p:font typeface="Arimo"/>
      <p:regular r:id="rId13"/>
    </p:embeddedFont>
    <p:embeddedFont>
      <p:font typeface="Arimo"/>
      <p:regular r:id="rId14"/>
    </p:embeddedFont>
    <p:embeddedFont>
      <p:font typeface="Arimo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font" Target="fonts/font1.fntdata"/><Relationship Id="rId9" Type="http://schemas.openxmlformats.org/officeDocument/2006/relationships/font" Target="fonts/font2.fntdata"/><Relationship Id="rId10" Type="http://schemas.openxmlformats.org/officeDocument/2006/relationships/font" Target="fonts/font3.fntdata"/><Relationship Id="rId11" Type="http://schemas.openxmlformats.org/officeDocument/2006/relationships/font" Target="fonts/font4.fntdata"/><Relationship Id="rId12" Type="http://schemas.openxmlformats.org/officeDocument/2006/relationships/font" Target="fonts/font5.fntdata"/><Relationship Id="rId13" Type="http://schemas.openxmlformats.org/officeDocument/2006/relationships/font" Target="fonts/font6.fntdata"/><Relationship Id="rId14" Type="http://schemas.openxmlformats.org/officeDocument/2006/relationships/font" Target="fonts/font7.fntdata"/><Relationship Id="rId1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afetyxperts.de/downloads/input-fuer-safetyoffice-arbeitshilfen" TargetMode="External"/><Relationship Id="rId2" Type="http://schemas.openxmlformats.org/officeDocument/2006/relationships/hyperlink" Target="https://www.safetyxperts.de/downloads/input-fuer-safetyoffice-arbeitshilfen" TargetMode="External"/><Relationship Id="rId3" Type="http://schemas.openxmlformats.org/officeDocument/2006/relationships/hyperlink" Target="https://www.safetyxperts.de/ausgaben/safetyoffice" TargetMode="External"/><Relationship Id="rId4" Type="http://schemas.openxmlformats.org/officeDocument/2006/relationships/hyperlink" Target="https://www.safetyxperts.de/downloads/content-fuer-update-mail-an-ice-kunden/" TargetMode="External"/><Relationship Id="rId5" Type="http://schemas.openxmlformats.org/officeDocument/2006/relationships/hyperlink" Target="https://www.safetyxperts.de/downloads/content-fuer-update-mail-an-ice-kunden/" TargetMode="External"/><Relationship Id="rId6" Type="http://schemas.openxmlformats.org/officeDocument/2006/relationships/hyperlink" Target="mailto:freelancer.fm@googlemail.com" TargetMode="External"/><Relationship Id="rId7" Type="http://schemas.openxmlformats.org/officeDocument/2006/relationships/hyperlink" Target="mailto:freelancer.fm@googlemail.com" TargetMode="Externa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534352"/>
            <a:ext cx="8634770" cy="498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B506B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safety@office - 5-Stufen-Workflow im Überblick</a:t>
            </a:r>
            <a:endParaRPr lang="en-US" sz="3100" dirty="0"/>
          </a:p>
        </p:txBody>
      </p:sp>
      <p:sp>
        <p:nvSpPr>
          <p:cNvPr id="3" name="Shape 1"/>
          <p:cNvSpPr/>
          <p:nvPr/>
        </p:nvSpPr>
        <p:spPr>
          <a:xfrm>
            <a:off x="758309" y="1488043"/>
            <a:ext cx="6481048" cy="1796177"/>
          </a:xfrm>
          <a:prstGeom prst="roundRect">
            <a:avLst>
              <a:gd name="adj" fmla="val 407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36830" dist="17780" dir="13500000">
              <a:srgbClr val="ffffff">
                <a:alpha val="7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758309" y="1472803"/>
            <a:ext cx="6481048" cy="60960"/>
          </a:xfrm>
          <a:prstGeom prst="roundRect">
            <a:avLst>
              <a:gd name="adj" fmla="val 104493"/>
            </a:avLst>
          </a:prstGeom>
          <a:solidFill>
            <a:srgbClr val="009FE3"/>
          </a:solidFill>
          <a:ln/>
        </p:spPr>
      </p:sp>
      <p:sp>
        <p:nvSpPr>
          <p:cNvPr id="5" name="Shape 3"/>
          <p:cNvSpPr/>
          <p:nvPr/>
        </p:nvSpPr>
        <p:spPr>
          <a:xfrm>
            <a:off x="3771364" y="1260634"/>
            <a:ext cx="454938" cy="454938"/>
          </a:xfrm>
          <a:prstGeom prst="roundRect">
            <a:avLst>
              <a:gd name="adj" fmla="val 200994"/>
            </a:avLst>
          </a:prstGeom>
          <a:solidFill>
            <a:srgbClr val="009FE3"/>
          </a:solidFill>
          <a:ln/>
        </p:spPr>
      </p:sp>
      <p:sp>
        <p:nvSpPr>
          <p:cNvPr id="6" name="Text 4"/>
          <p:cNvSpPr/>
          <p:nvPr/>
        </p:nvSpPr>
        <p:spPr>
          <a:xfrm>
            <a:off x="3907810" y="1374338"/>
            <a:ext cx="181928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925116" y="1867138"/>
            <a:ext cx="2917150" cy="24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Content in Wordpress hochladen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25116" y="2207538"/>
            <a:ext cx="6147435" cy="727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Uta Fuchs 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greift auf Woodwing-Content zu, kopiert zielgruppenrelevante Inhalte und lädt diesen in Wordpress hoch. Dabei werden Formulierungen etc. an die ZG angepasst. Die Beiträge sind unter den Entwürfen zu finden.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7390924" y="1488043"/>
            <a:ext cx="6481167" cy="1796177"/>
          </a:xfrm>
          <a:prstGeom prst="roundRect">
            <a:avLst>
              <a:gd name="adj" fmla="val 407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36830" dist="17780" dir="13500000">
              <a:srgbClr val="ffffff">
                <a:alpha val="7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390924" y="1472803"/>
            <a:ext cx="6481167" cy="60960"/>
          </a:xfrm>
          <a:prstGeom prst="roundRect">
            <a:avLst>
              <a:gd name="adj" fmla="val 104493"/>
            </a:avLst>
          </a:prstGeom>
          <a:solidFill>
            <a:srgbClr val="009FE3"/>
          </a:solidFill>
          <a:ln/>
        </p:spPr>
      </p:sp>
      <p:sp>
        <p:nvSpPr>
          <p:cNvPr id="11" name="Shape 9"/>
          <p:cNvSpPr/>
          <p:nvPr/>
        </p:nvSpPr>
        <p:spPr>
          <a:xfrm>
            <a:off x="10403979" y="1260634"/>
            <a:ext cx="454938" cy="454938"/>
          </a:xfrm>
          <a:prstGeom prst="roundRect">
            <a:avLst>
              <a:gd name="adj" fmla="val 200994"/>
            </a:avLst>
          </a:prstGeom>
          <a:solidFill>
            <a:srgbClr val="009FE3"/>
          </a:solidFill>
          <a:ln/>
        </p:spPr>
      </p:sp>
      <p:sp>
        <p:nvSpPr>
          <p:cNvPr id="12" name="Text 10"/>
          <p:cNvSpPr/>
          <p:nvPr/>
        </p:nvSpPr>
        <p:spPr>
          <a:xfrm>
            <a:off x="10540425" y="1374338"/>
            <a:ext cx="181928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557730" y="1867138"/>
            <a:ext cx="2434709" cy="24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Passende Bilder hochladen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7557730" y="2207538"/>
            <a:ext cx="6147554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Veebis 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wählt passende Titelbilder über Adobe Stock aus, 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7557730" y="2541151"/>
            <a:ext cx="6147554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Download, minimieren auf max. 1000 Px, ggf. Bildausschnitt ändern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7557730" y="2874764"/>
            <a:ext cx="6147554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Upload in Wordpress mit Bildquelle: "Name, Adobe Stock"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758309" y="3663196"/>
            <a:ext cx="6481048" cy="2190512"/>
          </a:xfrm>
          <a:prstGeom prst="roundRect">
            <a:avLst>
              <a:gd name="adj" fmla="val 333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36830" dist="17780" dir="13500000">
              <a:srgbClr val="ffffff">
                <a:alpha val="70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758309" y="3647956"/>
            <a:ext cx="6481048" cy="60960"/>
          </a:xfrm>
          <a:prstGeom prst="roundRect">
            <a:avLst>
              <a:gd name="adj" fmla="val 104493"/>
            </a:avLst>
          </a:prstGeom>
          <a:solidFill>
            <a:srgbClr val="009FE3"/>
          </a:solidFill>
          <a:ln/>
        </p:spPr>
      </p:sp>
      <p:sp>
        <p:nvSpPr>
          <p:cNvPr id="19" name="Shape 17"/>
          <p:cNvSpPr/>
          <p:nvPr/>
        </p:nvSpPr>
        <p:spPr>
          <a:xfrm>
            <a:off x="3771364" y="3435787"/>
            <a:ext cx="454938" cy="454938"/>
          </a:xfrm>
          <a:prstGeom prst="roundRect">
            <a:avLst>
              <a:gd name="adj" fmla="val 200994"/>
            </a:avLst>
          </a:prstGeom>
          <a:solidFill>
            <a:srgbClr val="009FE3"/>
          </a:solidFill>
          <a:ln/>
        </p:spPr>
      </p:sp>
      <p:sp>
        <p:nvSpPr>
          <p:cNvPr id="20" name="Text 18"/>
          <p:cNvSpPr/>
          <p:nvPr/>
        </p:nvSpPr>
        <p:spPr>
          <a:xfrm>
            <a:off x="3907810" y="3549491"/>
            <a:ext cx="181928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3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925116" y="4042291"/>
            <a:ext cx="4459129" cy="24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Ergänzende Arbeitshilfen erstellen und hochladen</a:t>
            </a:r>
            <a:endParaRPr lang="en-US" sz="1550" dirty="0"/>
          </a:p>
        </p:txBody>
      </p:sp>
      <p:sp>
        <p:nvSpPr>
          <p:cNvPr id="22" name="Text 20"/>
          <p:cNvSpPr/>
          <p:nvPr/>
        </p:nvSpPr>
        <p:spPr>
          <a:xfrm>
            <a:off x="925116" y="4382691"/>
            <a:ext cx="6147435" cy="485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Veebis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erstellt zu mindestens 4 Beiträgen Arbeitshilfen → </a:t>
            </a:r>
            <a:pPr algn="l" indent="0" marL="0">
              <a:lnSpc>
                <a:spcPts val="1900"/>
              </a:lnSpc>
              <a:buNone/>
            </a:pPr>
            <a:r>
              <a:rPr lang="en-US" sz="1150" u="sng" dirty="0">
                <a:solidFill>
                  <a:srgbClr val="008FCC"/>
                </a:solidFill>
                <a:latin typeface="Arimo" pitchFamily="34" charset="0"/>
                <a:ea typeface="Arimo" pitchFamily="34" charset="-122"/>
                <a:cs typeface="Arimo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Input zum Erstellen von Arbeitshilfen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925116" y="4958953"/>
            <a:ext cx="6147435" cy="727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Anschließend lädt </a:t>
            </a:r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Veebis 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die Arbeitshilfen in Wordpress hoch, erstellt an der passenden Textstelle eine Info-Box mit Text und Verlinkung auf die Arbeitshilfe (vgl. </a:t>
            </a:r>
            <a:pPr algn="l" indent="0" marL="0">
              <a:lnSpc>
                <a:spcPts val="1900"/>
              </a:lnSpc>
              <a:buNone/>
            </a:pPr>
            <a:r>
              <a:rPr lang="en-US" sz="1150" u="sng" dirty="0">
                <a:solidFill>
                  <a:srgbClr val="008FCC"/>
                </a:solidFill>
                <a:latin typeface="Arimo" pitchFamily="34" charset="0"/>
                <a:ea typeface="Arimo" pitchFamily="34" charset="-122"/>
                <a:cs typeface="Arimo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Screenshots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). zum </a:t>
            </a:r>
            <a:pPr algn="l" indent="0" marL="0">
              <a:lnSpc>
                <a:spcPts val="1900"/>
              </a:lnSpc>
              <a:buNone/>
            </a:pPr>
            <a:r>
              <a:rPr lang="en-US" sz="1150" u="sng" dirty="0">
                <a:solidFill>
                  <a:srgbClr val="008FCC"/>
                </a:solidFill>
                <a:latin typeface="Arimo" pitchFamily="34" charset="0"/>
                <a:ea typeface="Arimo" pitchFamily="34" charset="-122"/>
                <a:cs typeface="Arimo" pitchFamily="34" charset="-120"/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safety@office-Log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7390924" y="3663196"/>
            <a:ext cx="6481167" cy="2190512"/>
          </a:xfrm>
          <a:prstGeom prst="roundRect">
            <a:avLst>
              <a:gd name="adj" fmla="val 333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36830" dist="17780" dir="13500000">
              <a:srgbClr val="ffffff">
                <a:alpha val="70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7390924" y="3647956"/>
            <a:ext cx="6481167" cy="60960"/>
          </a:xfrm>
          <a:prstGeom prst="roundRect">
            <a:avLst>
              <a:gd name="adj" fmla="val 104493"/>
            </a:avLst>
          </a:prstGeom>
          <a:solidFill>
            <a:srgbClr val="009FE3"/>
          </a:solidFill>
          <a:ln/>
        </p:spPr>
      </p:sp>
      <p:sp>
        <p:nvSpPr>
          <p:cNvPr id="26" name="Shape 24"/>
          <p:cNvSpPr/>
          <p:nvPr/>
        </p:nvSpPr>
        <p:spPr>
          <a:xfrm>
            <a:off x="10403979" y="3435787"/>
            <a:ext cx="454938" cy="454938"/>
          </a:xfrm>
          <a:prstGeom prst="roundRect">
            <a:avLst>
              <a:gd name="adj" fmla="val 200994"/>
            </a:avLst>
          </a:prstGeom>
          <a:solidFill>
            <a:srgbClr val="009FE3"/>
          </a:solidFill>
          <a:ln/>
        </p:spPr>
      </p:sp>
      <p:sp>
        <p:nvSpPr>
          <p:cNvPr id="27" name="Text 25"/>
          <p:cNvSpPr/>
          <p:nvPr/>
        </p:nvSpPr>
        <p:spPr>
          <a:xfrm>
            <a:off x="10540425" y="3549491"/>
            <a:ext cx="181928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4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7557730" y="4042291"/>
            <a:ext cx="4160282" cy="24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Teaser zu Beiträgen in Word zusammenfassen</a:t>
            </a:r>
            <a:endParaRPr lang="en-US" sz="1550" dirty="0"/>
          </a:p>
        </p:txBody>
      </p:sp>
      <p:sp>
        <p:nvSpPr>
          <p:cNvPr id="29" name="Text 27"/>
          <p:cNvSpPr/>
          <p:nvPr/>
        </p:nvSpPr>
        <p:spPr>
          <a:xfrm>
            <a:off x="7557730" y="4382691"/>
            <a:ext cx="6147554" cy="485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Veebis 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bereitet ein </a:t>
            </a:r>
            <a:pPr algn="l" indent="0" marL="0">
              <a:lnSpc>
                <a:spcPts val="1900"/>
              </a:lnSpc>
              <a:buNone/>
            </a:pPr>
            <a:r>
              <a:rPr lang="en-US" sz="1150" u="sng" dirty="0">
                <a:solidFill>
                  <a:srgbClr val="008FCC"/>
                </a:solidFill>
                <a:latin typeface="Arimo" pitchFamily="34" charset="0"/>
                <a:ea typeface="Arimo" pitchFamily="34" charset="-122"/>
                <a:cs typeface="Arimo" pitchFamily="34" charset="-120"/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Dokument 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vor mit Bilddateien, die Frank Müller zur Erstellung der Update-Mail benötigt.</a:t>
            </a:r>
            <a:endParaRPr lang="en-US" sz="1150" dirty="0"/>
          </a:p>
        </p:txBody>
      </p:sp>
      <p:sp>
        <p:nvSpPr>
          <p:cNvPr id="30" name="Shape 28"/>
          <p:cNvSpPr/>
          <p:nvPr/>
        </p:nvSpPr>
        <p:spPr>
          <a:xfrm>
            <a:off x="758309" y="6232684"/>
            <a:ext cx="13113782" cy="1462564"/>
          </a:xfrm>
          <a:prstGeom prst="roundRect">
            <a:avLst>
              <a:gd name="adj" fmla="val 500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36830" dist="17780" dir="13500000">
              <a:srgbClr val="ffffff">
                <a:alpha val="70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758309" y="6217444"/>
            <a:ext cx="13113782" cy="60960"/>
          </a:xfrm>
          <a:prstGeom prst="roundRect">
            <a:avLst>
              <a:gd name="adj" fmla="val 104493"/>
            </a:avLst>
          </a:prstGeom>
          <a:solidFill>
            <a:srgbClr val="009FE3"/>
          </a:solidFill>
          <a:ln/>
        </p:spPr>
      </p:sp>
      <p:sp>
        <p:nvSpPr>
          <p:cNvPr id="32" name="Shape 30"/>
          <p:cNvSpPr/>
          <p:nvPr/>
        </p:nvSpPr>
        <p:spPr>
          <a:xfrm>
            <a:off x="7087731" y="6005274"/>
            <a:ext cx="454938" cy="454938"/>
          </a:xfrm>
          <a:prstGeom prst="roundRect">
            <a:avLst>
              <a:gd name="adj" fmla="val 200994"/>
            </a:avLst>
          </a:prstGeom>
          <a:solidFill>
            <a:srgbClr val="009FE3"/>
          </a:solidFill>
          <a:ln/>
        </p:spPr>
      </p:sp>
      <p:sp>
        <p:nvSpPr>
          <p:cNvPr id="33" name="Text 31"/>
          <p:cNvSpPr/>
          <p:nvPr/>
        </p:nvSpPr>
        <p:spPr>
          <a:xfrm>
            <a:off x="7224177" y="6118979"/>
            <a:ext cx="181928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5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925116" y="6611779"/>
            <a:ext cx="1995487" cy="24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7252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Content zur Freigabe</a:t>
            </a:r>
            <a:endParaRPr lang="en-US" sz="1550" dirty="0"/>
          </a:p>
        </p:txBody>
      </p:sp>
      <p:sp>
        <p:nvSpPr>
          <p:cNvPr id="35" name="Text 33"/>
          <p:cNvSpPr/>
          <p:nvPr/>
        </p:nvSpPr>
        <p:spPr>
          <a:xfrm>
            <a:off x="925116" y="6952178"/>
            <a:ext cx="12780169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Phase1: </a:t>
            </a:r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TESTLAUF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: Veebis sendet Sonja (sp@vnr.de) das </a:t>
            </a:r>
            <a:pPr algn="l" indent="0" marL="0">
              <a:lnSpc>
                <a:spcPts val="1900"/>
              </a:lnSpc>
              <a:buNone/>
            </a:pPr>
            <a:r>
              <a:rPr lang="en-US" sz="1150" u="sng" dirty="0">
                <a:solidFill>
                  <a:srgbClr val="008FCC"/>
                </a:solidFill>
                <a:latin typeface="Arimo" pitchFamily="34" charset="0"/>
                <a:ea typeface="Arimo" pitchFamily="34" charset="-122"/>
                <a:cs typeface="Arimo" pitchFamily="34" charset="-120"/>
                <a:hlinkClick r:id="rId5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Dokument 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+ die Bilddateien zur Freigabe. </a:t>
            </a:r>
            <a:endParaRPr lang="en-US" sz="1150" dirty="0"/>
          </a:p>
        </p:txBody>
      </p:sp>
      <p:sp>
        <p:nvSpPr>
          <p:cNvPr id="36" name="Text 34"/>
          <p:cNvSpPr/>
          <p:nvPr/>
        </p:nvSpPr>
        <p:spPr>
          <a:xfrm>
            <a:off x="925116" y="7285792"/>
            <a:ext cx="12780169" cy="242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Phase 2: NUER STANDARD: Veebis sendet das  Dokument an Frank Müller Frank Müller </a:t>
            </a:r>
            <a:pPr algn="l" indent="0" marL="0">
              <a:lnSpc>
                <a:spcPts val="1900"/>
              </a:lnSpc>
              <a:buNone/>
            </a:pPr>
            <a:r>
              <a:rPr lang="en-US" sz="1150" u="sng" dirty="0">
                <a:solidFill>
                  <a:srgbClr val="008FCC"/>
                </a:solidFill>
                <a:latin typeface="Arimo" pitchFamily="34" charset="0"/>
                <a:ea typeface="Arimo" pitchFamily="34" charset="-122"/>
                <a:cs typeface="Arimo" pitchFamily="34" charset="-120"/>
                <a:hlinkClick r:id="rId6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freelancer.fm@googlemail.com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mit sp@vnr.de in cc </a:t>
            </a:r>
            <a:pPr algn="l" indent="0" marL="0">
              <a:lnSpc>
                <a:spcPts val="1900"/>
              </a:lnSpc>
              <a:buNone/>
            </a:pPr>
            <a:r>
              <a:rPr lang="en-US" sz="1150" u="sng" dirty="0">
                <a:solidFill>
                  <a:srgbClr val="008FCC"/>
                </a:solidFill>
                <a:latin typeface="Arimo" pitchFamily="34" charset="0"/>
                <a:ea typeface="Arimo" pitchFamily="34" charset="-122"/>
                <a:cs typeface="Arimo" pitchFamily="34" charset="-120"/>
                <a:hlinkClick r:id="rId7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freelancer.fm@googlemail.com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2025-07-24T15:16:33Z</dcterms:created>
  <dcterms:modified xsi:type="dcterms:W3CDTF">2025-07-24T15:16:33Z</dcterms:modified>
</cp:coreProperties>
</file>