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notesMasterIdLst>
    <p:notesMasterId r:id="rId15"/>
  </p:notesMasterIdLst>
  <p:sldSz cx="14630400" cy="8229600"/>
  <p:notesSz cx="8229600" cy="14630400"/>
  <p:embeddedFontLst>
    <p:embeddedFont>
      <p:font typeface="Nunito Sans"/>
      <p:regular r:id="rId20"/>
    </p:embeddedFont>
    <p:embeddedFont>
      <p:font typeface="Nunito Sans"/>
      <p:regular r:id="rId21"/>
    </p:embeddedFont>
    <p:embeddedFont>
      <p:font typeface="Nunito Sans"/>
      <p:regular r:id="rId22"/>
    </p:embeddedFont>
    <p:embeddedFont>
      <p:font typeface="Nunito Sans"/>
      <p:regular r:id="rId23"/>
    </p:embeddedFont>
    <p:embeddedFont>
      <p:font typeface="Nunito Sans"/>
      <p:regular r:id="rId24"/>
    </p:embeddedFont>
    <p:embeddedFont>
      <p:font typeface="Nunito Sans"/>
      <p:regular r:id="rId25"/>
    </p:embeddedFont>
    <p:embeddedFont>
      <p:font typeface="Nunito Sans"/>
      <p:regular r:id="rId26"/>
    </p:embeddedFont>
    <p:embeddedFont>
      <p:font typeface="Nunito Sans"/>
      <p:regular r:id="rId27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20" Type="http://schemas.openxmlformats.org/officeDocument/2006/relationships/font" Target="fonts/font1.fntdata"/><Relationship Id="rId21" Type="http://schemas.openxmlformats.org/officeDocument/2006/relationships/font" Target="fonts/font2.fntdata"/><Relationship Id="rId22" Type="http://schemas.openxmlformats.org/officeDocument/2006/relationships/font" Target="fonts/font3.fntdata"/><Relationship Id="rId23" Type="http://schemas.openxmlformats.org/officeDocument/2006/relationships/font" Target="fonts/font4.fntdata"/><Relationship Id="rId24" Type="http://schemas.openxmlformats.org/officeDocument/2006/relationships/font" Target="fonts/font5.fntdata"/><Relationship Id="rId25" Type="http://schemas.openxmlformats.org/officeDocument/2006/relationships/font" Target="fonts/font6.fntdata"/><Relationship Id="rId26" Type="http://schemas.openxmlformats.org/officeDocument/2006/relationships/font" Target="fonts/font7.fntdata"/><Relationship Id="rId27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1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slideLayout" Target="../slideLayouts/slideLayout14.xml"/><Relationship Id="rId5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18706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Die 12 wichtigsten Begriffe im Arbeitsschutz – einfach erklärt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724876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A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Diese Begriffe sollte jeder Mitarbeitende kennen: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2955" y="538282"/>
            <a:ext cx="3719632" cy="397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9. Sicherheitsbeauftragte</a:t>
            </a:r>
            <a:endParaRPr lang="en-US" sz="25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955" y="1269921"/>
            <a:ext cx="6377107" cy="637710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477958" y="1241227"/>
            <a:ext cx="6377107" cy="7633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4A4A4A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Kolleginnen und Kollegen, die den Arbeitgeber beim Arbeitsschutz unterstützen. Sie übernehmen die Aufgabe freiwillig und achten im Interesse aller auf sicheres Verhalten im Betrieb.</a:t>
            </a:r>
            <a:endParaRPr lang="en-US" sz="1250" dirty="0"/>
          </a:p>
        </p:txBody>
      </p:sp>
      <p:sp>
        <p:nvSpPr>
          <p:cNvPr id="5" name="Shape 2"/>
          <p:cNvSpPr/>
          <p:nvPr/>
        </p:nvSpPr>
        <p:spPr>
          <a:xfrm>
            <a:off x="7477958" y="2147649"/>
            <a:ext cx="6377107" cy="845820"/>
          </a:xfrm>
          <a:prstGeom prst="roundRect">
            <a:avLst>
              <a:gd name="adj" fmla="val 6318"/>
            </a:avLst>
          </a:prstGeom>
          <a:solidFill>
            <a:srgbClr val="B6D6FC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117" y="2342674"/>
            <a:ext cx="198715" cy="15894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930991" y="2306598"/>
            <a:ext cx="5796915" cy="508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Sicherheitsbeauftragte sind wichtige Ansprechpartner für alle Mitarbeitenden bei Fragen zur Arbeitssicherheit.</a:t>
            </a:r>
            <a:endParaRPr lang="en-US" sz="12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23755"/>
            <a:ext cx="545853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10. Sicherheitsfachkraft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44066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A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Eine speziell ausgebildete Person, die den Arbeitgeber und Führungskräfte in allen Fragen der Arbeitssicherheit berät. Sie sorgt dafür, dass Mitarbeitende sich sicherheitsgerecht verhalten und die Vorschriften eingehalten werden.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4298990"/>
            <a:ext cx="4215289" cy="1506736"/>
          </a:xfrm>
          <a:prstGeom prst="roundRect">
            <a:avLst>
              <a:gd name="adj" fmla="val 7282"/>
            </a:avLst>
          </a:prstGeom>
          <a:solidFill>
            <a:srgbClr val="FFFFFF"/>
          </a:solidFill>
          <a:ln w="22860">
            <a:solidFill>
              <a:srgbClr val="B2D6E5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70930" y="4298990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019FE3"/>
          </a:solidFill>
          <a:ln/>
        </p:spPr>
      </p:sp>
      <p:sp>
        <p:nvSpPr>
          <p:cNvPr id="6" name="Text 4"/>
          <p:cNvSpPr/>
          <p:nvPr/>
        </p:nvSpPr>
        <p:spPr>
          <a:xfrm>
            <a:off x="1083588" y="452020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Beratung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83588" y="4949428"/>
            <a:ext cx="37042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A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Berät Arbeitgeber und Führungskräfte in Sicherheitsfragen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7437" y="4298990"/>
            <a:ext cx="4215408" cy="1506736"/>
          </a:xfrm>
          <a:prstGeom prst="roundRect">
            <a:avLst>
              <a:gd name="adj" fmla="val 7282"/>
            </a:avLst>
          </a:prstGeom>
          <a:solidFill>
            <a:srgbClr val="FFFFFF"/>
          </a:solidFill>
          <a:ln w="22860">
            <a:solidFill>
              <a:srgbClr val="B2D6E5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5184577" y="4298990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019FE3"/>
          </a:solidFill>
          <a:ln/>
        </p:spPr>
      </p:sp>
      <p:sp>
        <p:nvSpPr>
          <p:cNvPr id="10" name="Text 8"/>
          <p:cNvSpPr/>
          <p:nvPr/>
        </p:nvSpPr>
        <p:spPr>
          <a:xfrm>
            <a:off x="5497235" y="452020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Überwachung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497235" y="4949428"/>
            <a:ext cx="370439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A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Sorgt für die Einhaltung von Sicherheitsvorschriften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9621203" y="4298990"/>
            <a:ext cx="4215289" cy="1506736"/>
          </a:xfrm>
          <a:prstGeom prst="roundRect">
            <a:avLst>
              <a:gd name="adj" fmla="val 7282"/>
            </a:avLst>
          </a:prstGeom>
          <a:solidFill>
            <a:srgbClr val="FFFFFF"/>
          </a:solidFill>
          <a:ln w="22860">
            <a:solidFill>
              <a:srgbClr val="B2D6E5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598343" y="4298990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019FE3"/>
          </a:solidFill>
          <a:ln/>
        </p:spPr>
      </p:sp>
      <p:sp>
        <p:nvSpPr>
          <p:cNvPr id="14" name="Text 12"/>
          <p:cNvSpPr/>
          <p:nvPr/>
        </p:nvSpPr>
        <p:spPr>
          <a:xfrm>
            <a:off x="9911001" y="452020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Schulung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911001" y="4949428"/>
            <a:ext cx="37042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A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Unterstützt bei der Schulung von Mitarbeitenden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447574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11. Unterweisung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446448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A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Einweisung in sicheres Verhalten am Arbeitsplatz – bezogen auf die konkrete Tätigkeit oder Aufgabe. Oft ergänzt durch praktische Übungen.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67282"/>
            <a:ext cx="528042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12. Schutzmaßnahmen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08419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A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Maßnahmen zum Schutz vor Unfällen und Gesundheitsrisiken – zum Beispiel technische Einrichtungen, organisatorische Regeln oder das Tragen von Schutzausrüstung. Diese werden im Rahmen einer Gefährdungsbeurteilung festgelegt.</a:t>
            </a:r>
            <a:endParaRPr lang="en-US" sz="15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8348" y="3942517"/>
            <a:ext cx="2152055" cy="70687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914775" y="4197668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00"/>
              </a:lnSpc>
              <a:buNone/>
            </a:pPr>
            <a:r>
              <a:rPr lang="en-US" sz="215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1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5328761" y="4140875"/>
            <a:ext cx="275986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Technische Maßnahmen</a:t>
            </a:r>
            <a:endParaRPr lang="en-US" sz="1950" dirty="0"/>
          </a:p>
        </p:txBody>
      </p:sp>
      <p:sp>
        <p:nvSpPr>
          <p:cNvPr id="7" name="Shape 4"/>
          <p:cNvSpPr/>
          <p:nvPr/>
        </p:nvSpPr>
        <p:spPr>
          <a:xfrm>
            <a:off x="5179933" y="4664631"/>
            <a:ext cx="8607147" cy="11430"/>
          </a:xfrm>
          <a:prstGeom prst="roundRect">
            <a:avLst>
              <a:gd name="adj" fmla="val 729302"/>
            </a:avLst>
          </a:prstGeom>
          <a:solidFill>
            <a:srgbClr val="B2D6E5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381" y="4698921"/>
            <a:ext cx="4304109" cy="70687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14775" y="4877872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00"/>
              </a:lnSpc>
              <a:buNone/>
            </a:pPr>
            <a:r>
              <a:rPr lang="en-US" sz="215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2</a:t>
            </a:r>
            <a:endParaRPr lang="en-US" sz="2150" dirty="0"/>
          </a:p>
        </p:txBody>
      </p:sp>
      <p:sp>
        <p:nvSpPr>
          <p:cNvPr id="10" name="Text 6"/>
          <p:cNvSpPr/>
          <p:nvPr/>
        </p:nvSpPr>
        <p:spPr>
          <a:xfrm>
            <a:off x="6404848" y="4897279"/>
            <a:ext cx="345805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Organisatorische Maßnahmen</a:t>
            </a:r>
            <a:endParaRPr lang="en-US" sz="1950" dirty="0"/>
          </a:p>
        </p:txBody>
      </p:sp>
      <p:sp>
        <p:nvSpPr>
          <p:cNvPr id="11" name="Shape 7"/>
          <p:cNvSpPr/>
          <p:nvPr/>
        </p:nvSpPr>
        <p:spPr>
          <a:xfrm>
            <a:off x="6256020" y="5421035"/>
            <a:ext cx="7531060" cy="11430"/>
          </a:xfrm>
          <a:prstGeom prst="roundRect">
            <a:avLst>
              <a:gd name="adj" fmla="val 729302"/>
            </a:avLst>
          </a:prstGeom>
          <a:solidFill>
            <a:srgbClr val="B2D6E5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94" y="5455325"/>
            <a:ext cx="6456164" cy="70687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3914775" y="5634276"/>
            <a:ext cx="279083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500"/>
              </a:lnSpc>
              <a:buNone/>
            </a:pPr>
            <a:r>
              <a:rPr lang="en-US" sz="215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3</a:t>
            </a:r>
            <a:endParaRPr lang="en-US" sz="2150" dirty="0"/>
          </a:p>
        </p:txBody>
      </p:sp>
      <p:sp>
        <p:nvSpPr>
          <p:cNvPr id="14" name="Text 9"/>
          <p:cNvSpPr/>
          <p:nvPr/>
        </p:nvSpPr>
        <p:spPr>
          <a:xfrm>
            <a:off x="7480816" y="5653683"/>
            <a:ext cx="36142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Persönliche Schutzmaßnahmen</a:t>
            </a:r>
            <a:endParaRPr lang="en-US" sz="19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2955" y="538282"/>
            <a:ext cx="3180993" cy="397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1. Arbeitsschutz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782955" y="1241227"/>
            <a:ext cx="6377107" cy="6107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000" dirty="0">
                <a:solidFill>
                  <a:srgbClr val="4A4A4A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Alle Maßnahmen zur Verbesserung der Sicherheit und zum Schutz der Mitarbeitenden vor Unfällen, gesundheitsschädlichen Einflüssen und daraus resultierenden Schäden – einschließlich der menschengerechten Gestaltung der Arbeit.</a:t>
            </a:r>
            <a:endParaRPr lang="en-US" sz="10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7958" y="1269921"/>
            <a:ext cx="6377107" cy="637710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3869" y="325755"/>
            <a:ext cx="1925241" cy="240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2. Arbeitsmittel</a:t>
            </a:r>
            <a:endParaRPr lang="en-US" sz="1500" dirty="0"/>
          </a:p>
        </p:txBody>
      </p:sp>
      <p:sp>
        <p:nvSpPr>
          <p:cNvPr id="3" name="Shape 1"/>
          <p:cNvSpPr/>
          <p:nvPr/>
        </p:nvSpPr>
        <p:spPr>
          <a:xfrm>
            <a:off x="473869" y="835819"/>
            <a:ext cx="6802874" cy="4180523"/>
          </a:xfrm>
          <a:prstGeom prst="roundRect">
            <a:avLst>
              <a:gd name="adj" fmla="val 875"/>
            </a:avLst>
          </a:prstGeom>
          <a:solidFill>
            <a:srgbClr val="FFFFFF"/>
          </a:solidFill>
          <a:ln/>
        </p:spPr>
      </p:sp>
      <p:sp>
        <p:nvSpPr>
          <p:cNvPr id="4" name="Shape 2"/>
          <p:cNvSpPr/>
          <p:nvPr/>
        </p:nvSpPr>
        <p:spPr>
          <a:xfrm>
            <a:off x="473869" y="828199"/>
            <a:ext cx="6802874" cy="30480"/>
          </a:xfrm>
          <a:prstGeom prst="roundRect">
            <a:avLst>
              <a:gd name="adj" fmla="val 106119"/>
            </a:avLst>
          </a:prstGeom>
          <a:solidFill>
            <a:srgbClr val="019FE3"/>
          </a:solidFill>
          <a:ln/>
        </p:spPr>
      </p:sp>
      <p:sp>
        <p:nvSpPr>
          <p:cNvPr id="5" name="Shape 3"/>
          <p:cNvSpPr/>
          <p:nvPr/>
        </p:nvSpPr>
        <p:spPr>
          <a:xfrm>
            <a:off x="3759756" y="720328"/>
            <a:ext cx="230981" cy="230981"/>
          </a:xfrm>
          <a:prstGeom prst="roundRect">
            <a:avLst>
              <a:gd name="adj" fmla="val 395877"/>
            </a:avLst>
          </a:prstGeom>
          <a:solidFill>
            <a:srgbClr val="019FE3"/>
          </a:solidFill>
          <a:ln/>
        </p:spPr>
      </p:sp>
      <p:sp>
        <p:nvSpPr>
          <p:cNvPr id="6" name="Text 4"/>
          <p:cNvSpPr/>
          <p:nvPr/>
        </p:nvSpPr>
        <p:spPr>
          <a:xfrm>
            <a:off x="3829050" y="778073"/>
            <a:ext cx="92392" cy="115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700" b="1" dirty="0">
                <a:solidFill>
                  <a:srgbClr val="FFFFFF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1</a:t>
            </a:r>
            <a:endParaRPr lang="en-US" sz="700" dirty="0"/>
          </a:p>
        </p:txBody>
      </p:sp>
      <p:sp>
        <p:nvSpPr>
          <p:cNvPr id="7" name="Text 5"/>
          <p:cNvSpPr/>
          <p:nvPr/>
        </p:nvSpPr>
        <p:spPr>
          <a:xfrm>
            <a:off x="558403" y="1028343"/>
            <a:ext cx="962620" cy="120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5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Werkzeuge</a:t>
            </a:r>
            <a:endParaRPr lang="en-US" sz="75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403" y="1235273"/>
            <a:ext cx="6160889" cy="3696533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7353657" y="835819"/>
            <a:ext cx="6802874" cy="4180523"/>
          </a:xfrm>
          <a:prstGeom prst="roundRect">
            <a:avLst>
              <a:gd name="adj" fmla="val 875"/>
            </a:avLst>
          </a:prstGeom>
          <a:solidFill>
            <a:srgbClr val="FFFFFF"/>
          </a:solidFill>
          <a:ln/>
        </p:spPr>
      </p:sp>
      <p:sp>
        <p:nvSpPr>
          <p:cNvPr id="10" name="Shape 7"/>
          <p:cNvSpPr/>
          <p:nvPr/>
        </p:nvSpPr>
        <p:spPr>
          <a:xfrm>
            <a:off x="7353657" y="828199"/>
            <a:ext cx="6802874" cy="30480"/>
          </a:xfrm>
          <a:prstGeom prst="roundRect">
            <a:avLst>
              <a:gd name="adj" fmla="val 106119"/>
            </a:avLst>
          </a:prstGeom>
          <a:solidFill>
            <a:srgbClr val="019FE3"/>
          </a:solidFill>
          <a:ln/>
        </p:spPr>
      </p:sp>
      <p:sp>
        <p:nvSpPr>
          <p:cNvPr id="11" name="Shape 8"/>
          <p:cNvSpPr/>
          <p:nvPr/>
        </p:nvSpPr>
        <p:spPr>
          <a:xfrm>
            <a:off x="10639544" y="720328"/>
            <a:ext cx="230981" cy="230981"/>
          </a:xfrm>
          <a:prstGeom prst="roundRect">
            <a:avLst>
              <a:gd name="adj" fmla="val 395877"/>
            </a:avLst>
          </a:prstGeom>
          <a:solidFill>
            <a:srgbClr val="019FE3"/>
          </a:solidFill>
          <a:ln/>
        </p:spPr>
      </p:sp>
      <p:sp>
        <p:nvSpPr>
          <p:cNvPr id="12" name="Text 9"/>
          <p:cNvSpPr/>
          <p:nvPr/>
        </p:nvSpPr>
        <p:spPr>
          <a:xfrm>
            <a:off x="10708838" y="778073"/>
            <a:ext cx="92392" cy="115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700" b="1" dirty="0">
                <a:solidFill>
                  <a:srgbClr val="FFFFFF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2</a:t>
            </a:r>
            <a:endParaRPr lang="en-US" sz="700" dirty="0"/>
          </a:p>
        </p:txBody>
      </p:sp>
      <p:sp>
        <p:nvSpPr>
          <p:cNvPr id="13" name="Text 10"/>
          <p:cNvSpPr/>
          <p:nvPr/>
        </p:nvSpPr>
        <p:spPr>
          <a:xfrm>
            <a:off x="7438192" y="1028343"/>
            <a:ext cx="962620" cy="120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5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Geräte</a:t>
            </a:r>
            <a:endParaRPr lang="en-US" sz="750" dirty="0"/>
          </a:p>
        </p:txBody>
      </p:sp>
      <p:pic>
        <p:nvPicPr>
          <p:cNvPr id="1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192" y="1235273"/>
            <a:ext cx="6160889" cy="3696533"/>
          </a:xfrm>
          <a:prstGeom prst="rect">
            <a:avLst/>
          </a:prstGeom>
        </p:spPr>
      </p:pic>
      <p:sp>
        <p:nvSpPr>
          <p:cNvPr id="15" name="Shape 11"/>
          <p:cNvSpPr/>
          <p:nvPr/>
        </p:nvSpPr>
        <p:spPr>
          <a:xfrm>
            <a:off x="473869" y="5208746"/>
            <a:ext cx="6802874" cy="4180523"/>
          </a:xfrm>
          <a:prstGeom prst="roundRect">
            <a:avLst>
              <a:gd name="adj" fmla="val 875"/>
            </a:avLst>
          </a:prstGeom>
          <a:solidFill>
            <a:srgbClr val="FFFFFF"/>
          </a:solidFill>
          <a:ln/>
        </p:spPr>
      </p:sp>
      <p:sp>
        <p:nvSpPr>
          <p:cNvPr id="16" name="Shape 12"/>
          <p:cNvSpPr/>
          <p:nvPr/>
        </p:nvSpPr>
        <p:spPr>
          <a:xfrm>
            <a:off x="473869" y="5201126"/>
            <a:ext cx="6802874" cy="30480"/>
          </a:xfrm>
          <a:prstGeom prst="roundRect">
            <a:avLst>
              <a:gd name="adj" fmla="val 106119"/>
            </a:avLst>
          </a:prstGeom>
          <a:solidFill>
            <a:srgbClr val="019FE3"/>
          </a:solidFill>
          <a:ln/>
        </p:spPr>
      </p:sp>
      <p:sp>
        <p:nvSpPr>
          <p:cNvPr id="17" name="Shape 13"/>
          <p:cNvSpPr/>
          <p:nvPr/>
        </p:nvSpPr>
        <p:spPr>
          <a:xfrm>
            <a:off x="3759756" y="5093256"/>
            <a:ext cx="230981" cy="230981"/>
          </a:xfrm>
          <a:prstGeom prst="roundRect">
            <a:avLst>
              <a:gd name="adj" fmla="val 395877"/>
            </a:avLst>
          </a:prstGeom>
          <a:solidFill>
            <a:srgbClr val="019FE3"/>
          </a:solidFill>
          <a:ln/>
        </p:spPr>
      </p:sp>
      <p:sp>
        <p:nvSpPr>
          <p:cNvPr id="18" name="Text 14"/>
          <p:cNvSpPr/>
          <p:nvPr/>
        </p:nvSpPr>
        <p:spPr>
          <a:xfrm>
            <a:off x="3829050" y="5151001"/>
            <a:ext cx="92392" cy="115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700" b="1" dirty="0">
                <a:solidFill>
                  <a:srgbClr val="FFFFFF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3</a:t>
            </a:r>
            <a:endParaRPr lang="en-US" sz="700" dirty="0"/>
          </a:p>
        </p:txBody>
      </p:sp>
      <p:sp>
        <p:nvSpPr>
          <p:cNvPr id="19" name="Text 15"/>
          <p:cNvSpPr/>
          <p:nvPr/>
        </p:nvSpPr>
        <p:spPr>
          <a:xfrm>
            <a:off x="558403" y="5401270"/>
            <a:ext cx="962620" cy="120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5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Maschinen</a:t>
            </a:r>
            <a:endParaRPr lang="en-US" sz="750" dirty="0"/>
          </a:p>
        </p:txBody>
      </p:sp>
      <p:pic>
        <p:nvPicPr>
          <p:cNvPr id="2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03" y="5608201"/>
            <a:ext cx="6160889" cy="3696533"/>
          </a:xfrm>
          <a:prstGeom prst="rect">
            <a:avLst/>
          </a:prstGeom>
        </p:spPr>
      </p:pic>
      <p:sp>
        <p:nvSpPr>
          <p:cNvPr id="21" name="Shape 16"/>
          <p:cNvSpPr/>
          <p:nvPr/>
        </p:nvSpPr>
        <p:spPr>
          <a:xfrm>
            <a:off x="7353657" y="5208746"/>
            <a:ext cx="6802874" cy="4180523"/>
          </a:xfrm>
          <a:prstGeom prst="roundRect">
            <a:avLst>
              <a:gd name="adj" fmla="val 875"/>
            </a:avLst>
          </a:prstGeom>
          <a:solidFill>
            <a:srgbClr val="FFFFFF"/>
          </a:solidFill>
          <a:ln/>
        </p:spPr>
      </p:sp>
      <p:sp>
        <p:nvSpPr>
          <p:cNvPr id="22" name="Shape 17"/>
          <p:cNvSpPr/>
          <p:nvPr/>
        </p:nvSpPr>
        <p:spPr>
          <a:xfrm>
            <a:off x="7353657" y="5201126"/>
            <a:ext cx="6802874" cy="30480"/>
          </a:xfrm>
          <a:prstGeom prst="roundRect">
            <a:avLst>
              <a:gd name="adj" fmla="val 106119"/>
            </a:avLst>
          </a:prstGeom>
          <a:solidFill>
            <a:srgbClr val="019FE3"/>
          </a:solidFill>
          <a:ln/>
        </p:spPr>
      </p:sp>
      <p:sp>
        <p:nvSpPr>
          <p:cNvPr id="23" name="Shape 18"/>
          <p:cNvSpPr/>
          <p:nvPr/>
        </p:nvSpPr>
        <p:spPr>
          <a:xfrm>
            <a:off x="10639544" y="5093256"/>
            <a:ext cx="230981" cy="230981"/>
          </a:xfrm>
          <a:prstGeom prst="roundRect">
            <a:avLst>
              <a:gd name="adj" fmla="val 395877"/>
            </a:avLst>
          </a:prstGeom>
          <a:solidFill>
            <a:srgbClr val="019FE3"/>
          </a:solidFill>
          <a:ln/>
        </p:spPr>
      </p:sp>
      <p:sp>
        <p:nvSpPr>
          <p:cNvPr id="24" name="Text 19"/>
          <p:cNvSpPr/>
          <p:nvPr/>
        </p:nvSpPr>
        <p:spPr>
          <a:xfrm>
            <a:off x="10708838" y="5151001"/>
            <a:ext cx="92392" cy="115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50"/>
              </a:lnSpc>
              <a:buNone/>
            </a:pPr>
            <a:r>
              <a:rPr lang="en-US" sz="700" b="1" dirty="0">
                <a:solidFill>
                  <a:srgbClr val="FFFFFF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4</a:t>
            </a:r>
            <a:endParaRPr lang="en-US" sz="700" dirty="0"/>
          </a:p>
        </p:txBody>
      </p:sp>
      <p:sp>
        <p:nvSpPr>
          <p:cNvPr id="25" name="Text 20"/>
          <p:cNvSpPr/>
          <p:nvPr/>
        </p:nvSpPr>
        <p:spPr>
          <a:xfrm>
            <a:off x="7438192" y="5401270"/>
            <a:ext cx="962620" cy="120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00"/>
              </a:lnSpc>
              <a:buNone/>
            </a:pPr>
            <a:r>
              <a:rPr lang="en-US" sz="75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Anlagen</a:t>
            </a:r>
            <a:endParaRPr lang="en-US" sz="750" dirty="0"/>
          </a:p>
        </p:txBody>
      </p:sp>
      <p:pic>
        <p:nvPicPr>
          <p:cNvPr id="2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192" y="5608201"/>
            <a:ext cx="6160889" cy="3696533"/>
          </a:xfrm>
          <a:prstGeom prst="rect">
            <a:avLst/>
          </a:prstGeom>
        </p:spPr>
      </p:pic>
      <p:sp>
        <p:nvSpPr>
          <p:cNvPr id="27" name="Text 21"/>
          <p:cNvSpPr/>
          <p:nvPr/>
        </p:nvSpPr>
        <p:spPr>
          <a:xfrm>
            <a:off x="473869" y="9475827"/>
            <a:ext cx="13682663" cy="123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950"/>
              </a:lnSpc>
              <a:buNone/>
            </a:pPr>
            <a:r>
              <a:rPr lang="en-US" sz="600" dirty="0">
                <a:solidFill>
                  <a:srgbClr val="4A4A4A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Werkzeuge, Geräte, Maschinen oder Anlagen, die bei der Arbeit eingesetzt werden.</a:t>
            </a:r>
            <a:endParaRPr lang="en-US" sz="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179564"/>
            <a:ext cx="497633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3. Betriebsanweisung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097298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A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Ein Dokument, das die Gefahren bei bestimmten Tätigkeiten beschreibt und notwendige Schutzmaßnahmen sowie Verhaltensregeln vorgibt – auch für den Notfall und die Erste Hilfe.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31733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4. Brandschutz</a:t>
            </a:r>
            <a:endParaRPr lang="en-US" sz="39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448645"/>
            <a:ext cx="496133" cy="4961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1927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Vorbeugung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4622006"/>
            <a:ext cx="41821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A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Maßnahmen zur Verhinderung von Bränden</a:t>
            </a:r>
            <a:endParaRPr lang="en-US" sz="15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986" y="3448645"/>
            <a:ext cx="496133" cy="49613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23986" y="41927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Bekämpfung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223986" y="4622006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A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Ausrüstung und Training zur Brandbekämpfung</a:t>
            </a:r>
            <a:endParaRPr lang="en-US" sz="15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302" y="3448645"/>
            <a:ext cx="496133" cy="4961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54302" y="41927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Evakuierung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654302" y="4622006"/>
            <a:ext cx="41823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A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Richtiges Verhalten im Brandfall</a:t>
            </a:r>
            <a:endParaRPr lang="en-US" sz="1550" dirty="0"/>
          </a:p>
        </p:txBody>
      </p:sp>
      <p:sp>
        <p:nvSpPr>
          <p:cNvPr id="12" name="Text 7"/>
          <p:cNvSpPr/>
          <p:nvPr/>
        </p:nvSpPr>
        <p:spPr>
          <a:xfrm>
            <a:off x="793790" y="548032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A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Alle Maßnahmen zur Vorbeugung von Bränden und das richtige Verhalten im Brandfall.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75880"/>
            <a:ext cx="668893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5. Flucht- und Rettungswege</a:t>
            </a:r>
            <a:endParaRPr lang="en-US" sz="39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8128" y="3382804"/>
            <a:ext cx="3530679" cy="238160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64874" y="3372207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A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Wege, über die Personen im Notfall schnell aus einem Gefahrenbereich ins Freie oder in einen sicheren Bereich gelangen. Diese Wege müssen jederzeit frei und unverschlossen sein.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564874" y="4548068"/>
            <a:ext cx="6279356" cy="1160740"/>
          </a:xfrm>
          <a:prstGeom prst="roundRect">
            <a:avLst>
              <a:gd name="adj" fmla="val 7182"/>
            </a:avLst>
          </a:prstGeom>
          <a:solidFill>
            <a:srgbClr val="FCF2B5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232" y="4843343"/>
            <a:ext cx="248007" cy="19835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209598" y="4795957"/>
            <a:ext cx="5436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Wichtig: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 Flucht- und Rettungswege müssen immer freigehalten werden!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57338"/>
            <a:ext cx="533792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6. Gefährliche Arbeiten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57425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A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Tätigkeiten mit besonderem Risiko – zum Beispiel wegen der Arbeitsmethode, gefährlicher Stoffe oder einer unsicheren Umgebung. Dazu zählen unter anderem Baumfällarbeiten, Sprengungen oder der Umgang mit gefährlichen Chemikalien.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432572"/>
            <a:ext cx="4215289" cy="3239572"/>
          </a:xfrm>
          <a:prstGeom prst="roundRect">
            <a:avLst>
              <a:gd name="adj" fmla="val 2573"/>
            </a:avLst>
          </a:prstGeom>
          <a:solidFill>
            <a:srgbClr val="FFFFFF"/>
          </a:solidFill>
          <a:ln w="22860">
            <a:solidFill>
              <a:srgbClr val="B2D6E5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015008" y="36537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Baumfällarbeiten</a:t>
            </a:r>
            <a:endParaRPr lang="en-US" sz="195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5008" y="4187190"/>
            <a:ext cx="3772853" cy="2263616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5207437" y="3432572"/>
            <a:ext cx="4215408" cy="3239572"/>
          </a:xfrm>
          <a:prstGeom prst="roundRect">
            <a:avLst>
              <a:gd name="adj" fmla="val 2573"/>
            </a:avLst>
          </a:prstGeom>
          <a:solidFill>
            <a:srgbClr val="FFFFFF"/>
          </a:solidFill>
          <a:ln w="22860">
            <a:solidFill>
              <a:srgbClr val="B2D6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28655" y="365379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Sprengungen</a:t>
            </a:r>
            <a:endParaRPr lang="en-US" sz="195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655" y="4187190"/>
            <a:ext cx="3772972" cy="2263735"/>
          </a:xfrm>
          <a:prstGeom prst="rect">
            <a:avLst/>
          </a:prstGeom>
        </p:spPr>
      </p:pic>
      <p:sp>
        <p:nvSpPr>
          <p:cNvPr id="10" name="Shape 6"/>
          <p:cNvSpPr/>
          <p:nvPr/>
        </p:nvSpPr>
        <p:spPr>
          <a:xfrm>
            <a:off x="9621203" y="3432572"/>
            <a:ext cx="4215289" cy="3239572"/>
          </a:xfrm>
          <a:prstGeom prst="roundRect">
            <a:avLst>
              <a:gd name="adj" fmla="val 2573"/>
            </a:avLst>
          </a:prstGeom>
          <a:solidFill>
            <a:srgbClr val="FFFFFF"/>
          </a:solidFill>
          <a:ln w="22860">
            <a:solidFill>
              <a:srgbClr val="B2D6E5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9842421" y="3653790"/>
            <a:ext cx="290869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Umgang mit Chemikalien</a:t>
            </a:r>
            <a:endParaRPr lang="en-US" sz="195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421" y="4187190"/>
            <a:ext cx="3772853" cy="226361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7033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7. Gefahrstoffe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23361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A4A4A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Stoffe oder Gemische mit Gefahrenhinweisen und Symbolen, die Gesundheit und Umwelt schädigen können – etwa durch Einatmen, Hautkontakt oder falsche Lagerung.</a:t>
            </a:r>
            <a:endParaRPr lang="en-US" sz="15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4874" y="2168009"/>
            <a:ext cx="3087291" cy="3087291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5701784"/>
            <a:ext cx="4347567" cy="79379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92148" y="669393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Einatmen</a:t>
            </a:r>
            <a:endParaRPr lang="en-US" sz="19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357" y="5701784"/>
            <a:ext cx="4347567" cy="79379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339715" y="669393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Hautkontakt</a:t>
            </a:r>
            <a:endParaRPr lang="en-US" sz="1950" dirty="0"/>
          </a:p>
        </p:txBody>
      </p:sp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8924" y="5701784"/>
            <a:ext cx="4347567" cy="793790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9687282" y="669393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Falsche Lagerung</a:t>
            </a:r>
            <a:endParaRPr lang="en-US" sz="1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9111" y="350044"/>
            <a:ext cx="3744516" cy="258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8. Persönliche Schutzausrüstung (PSA)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9111" y="773906"/>
            <a:ext cx="13612177" cy="165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800" dirty="0">
                <a:solidFill>
                  <a:srgbClr val="4A4A4A"/>
                </a:solidFill>
                <a:latin typeface="Nunito Sans" pitchFamily="34" charset="0"/>
                <a:ea typeface="Nunito Sans" pitchFamily="34" charset="-122"/>
                <a:cs typeface="Nunito Sans" pitchFamily="34" charset="-120"/>
              </a:rPr>
              <a:t>Alle Schutzmittel, die von Beschäftigten getragen oder benutzt werden, um sich vor Gefahren am Arbeitsplatz zu schützen – etwa Helm, Handschuhe, Atemschutz, Schutzbrille, Schutzkleidung oder Hautschutzcreme.</a:t>
            </a:r>
            <a:endParaRPr lang="en-US" sz="800" dirty="0"/>
          </a:p>
        </p:txBody>
      </p:sp>
      <p:sp>
        <p:nvSpPr>
          <p:cNvPr id="4" name="Shape 2"/>
          <p:cNvSpPr/>
          <p:nvPr/>
        </p:nvSpPr>
        <p:spPr>
          <a:xfrm>
            <a:off x="509111" y="1032391"/>
            <a:ext cx="6764774" cy="4353282"/>
          </a:xfrm>
          <a:prstGeom prst="roundRect">
            <a:avLst>
              <a:gd name="adj" fmla="val 798"/>
            </a:avLst>
          </a:prstGeom>
          <a:solidFill>
            <a:srgbClr val="CCF0FF"/>
          </a:solidFill>
          <a:ln w="7620">
            <a:solidFill>
              <a:srgbClr val="B2D6E5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99361" y="1122640"/>
            <a:ext cx="1034296" cy="129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00"/>
              </a:lnSpc>
              <a:buNone/>
            </a:pPr>
            <a:r>
              <a:rPr lang="en-US" sz="80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Kopfschutz</a:t>
            </a:r>
            <a:endParaRPr lang="en-US" sz="800" dirty="0"/>
          </a:p>
        </p:txBody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9361" y="1344930"/>
            <a:ext cx="6584275" cy="3950494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7356515" y="1032391"/>
            <a:ext cx="6764774" cy="4353282"/>
          </a:xfrm>
          <a:prstGeom prst="roundRect">
            <a:avLst>
              <a:gd name="adj" fmla="val 798"/>
            </a:avLst>
          </a:prstGeom>
          <a:solidFill>
            <a:srgbClr val="CCF0FF"/>
          </a:solidFill>
          <a:ln w="7620">
            <a:solidFill>
              <a:srgbClr val="B2D6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446764" y="1122640"/>
            <a:ext cx="1034296" cy="129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00"/>
              </a:lnSpc>
              <a:buNone/>
            </a:pPr>
            <a:r>
              <a:rPr lang="en-US" sz="80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Handschutz</a:t>
            </a:r>
            <a:endParaRPr lang="en-US" sz="800" dirty="0"/>
          </a:p>
        </p:txBody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764" y="1344930"/>
            <a:ext cx="6584275" cy="3950494"/>
          </a:xfrm>
          <a:prstGeom prst="rect">
            <a:avLst/>
          </a:prstGeom>
        </p:spPr>
      </p:pic>
      <p:sp>
        <p:nvSpPr>
          <p:cNvPr id="10" name="Shape 6"/>
          <p:cNvSpPr/>
          <p:nvPr/>
        </p:nvSpPr>
        <p:spPr>
          <a:xfrm>
            <a:off x="509111" y="5468302"/>
            <a:ext cx="6764774" cy="4353282"/>
          </a:xfrm>
          <a:prstGeom prst="roundRect">
            <a:avLst>
              <a:gd name="adj" fmla="val 798"/>
            </a:avLst>
          </a:prstGeom>
          <a:solidFill>
            <a:srgbClr val="CCF0FF"/>
          </a:solidFill>
          <a:ln w="7620">
            <a:solidFill>
              <a:srgbClr val="B2D6E5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599361" y="5558552"/>
            <a:ext cx="1034296" cy="129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00"/>
              </a:lnSpc>
              <a:buNone/>
            </a:pPr>
            <a:r>
              <a:rPr lang="en-US" sz="80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Atemschutz</a:t>
            </a:r>
            <a:endParaRPr lang="en-US" sz="80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61" y="5780842"/>
            <a:ext cx="6584275" cy="3950494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7356515" y="5468302"/>
            <a:ext cx="6764774" cy="4353282"/>
          </a:xfrm>
          <a:prstGeom prst="roundRect">
            <a:avLst>
              <a:gd name="adj" fmla="val 798"/>
            </a:avLst>
          </a:prstGeom>
          <a:solidFill>
            <a:srgbClr val="CCF0FF"/>
          </a:solidFill>
          <a:ln w="7620">
            <a:solidFill>
              <a:srgbClr val="B2D6E5"/>
            </a:solidFill>
            <a:prstDash val="solid"/>
          </a:ln>
        </p:spPr>
      </p:sp>
      <p:sp>
        <p:nvSpPr>
          <p:cNvPr id="14" name="Text 9"/>
          <p:cNvSpPr/>
          <p:nvPr/>
        </p:nvSpPr>
        <p:spPr>
          <a:xfrm>
            <a:off x="7446764" y="5558552"/>
            <a:ext cx="1034296" cy="129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000"/>
              </a:lnSpc>
              <a:buNone/>
            </a:pPr>
            <a:r>
              <a:rPr lang="en-US" sz="800" b="1" dirty="0">
                <a:solidFill>
                  <a:srgbClr val="4A4A4A"/>
                </a:solidFill>
                <a:latin typeface="Nunito Sans Bold" pitchFamily="34" charset="0"/>
                <a:ea typeface="Nunito Sans Bold" pitchFamily="34" charset="-122"/>
                <a:cs typeface="Nunito Sans Bold" pitchFamily="34" charset="-120"/>
              </a:rPr>
              <a:t>Augenschutz</a:t>
            </a:r>
            <a:endParaRPr lang="en-US" sz="800" dirty="0"/>
          </a:p>
        </p:txBody>
      </p:sp>
      <p:pic>
        <p:nvPicPr>
          <p:cNvPr id="1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764" y="5780842"/>
            <a:ext cx="6584275" cy="395049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2025-07-28T14:09:57Z</dcterms:created>
  <dcterms:modified xsi:type="dcterms:W3CDTF">2025-07-28T14:09:57Z</dcterms:modified>
</cp:coreProperties>
</file>