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</p:sldIdLst>
  <p:notesMasterIdLst>
    <p:notesMasterId r:id="rId4"/>
  </p:notesMasterIdLst>
  <p:sldSz cx="14630400" cy="8229600"/>
  <p:notesSz cx="8229600" cy="14630400"/>
  <p:embeddedFontLst>
    <p:embeddedFont>
      <p:font typeface="Nunito Sans"/>
      <p:regular r:id="rId9"/>
    </p:embeddedFont>
    <p:embeddedFont>
      <p:font typeface="Nunito Sans"/>
      <p:regular r:id="rId10"/>
    </p:embeddedFont>
    <p:embeddedFont>
      <p:font typeface="Nunito Sans"/>
      <p:regular r:id="rId11"/>
    </p:embeddedFont>
    <p:embeddedFont>
      <p:font typeface="Nunito Sans"/>
      <p:regular r:id="rId12"/>
    </p:embeddedFont>
    <p:embeddedFont>
      <p:font typeface="Nunito Sans"/>
      <p:regular r:id="rId13"/>
    </p:embeddedFont>
    <p:embeddedFont>
      <p:font typeface="Nunito Sans"/>
      <p:regular r:id="rId14"/>
    </p:embeddedFont>
    <p:embeddedFont>
      <p:font typeface="Nunito Sans"/>
      <p:regular r:id="rId15"/>
    </p:embeddedFont>
    <p:embeddedFont>
      <p:font typeface="Nunito Sans"/>
      <p:regular r:id="rId1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openxmlformats.org/officeDocument/2006/relationships/font" Target="fonts/font1.fntdata"/><Relationship Id="rId10" Type="http://schemas.openxmlformats.org/officeDocument/2006/relationships/font" Target="fonts/font2.fntdata"/><Relationship Id="rId11" Type="http://schemas.openxmlformats.org/officeDocument/2006/relationships/font" Target="fonts/font3.fntdata"/><Relationship Id="rId12" Type="http://schemas.openxmlformats.org/officeDocument/2006/relationships/font" Target="fonts/font4.fntdata"/><Relationship Id="rId13" Type="http://schemas.openxmlformats.org/officeDocument/2006/relationships/font" Target="fonts/font5.fntdata"/><Relationship Id="rId14" Type="http://schemas.openxmlformats.org/officeDocument/2006/relationships/font" Target="fonts/font6.fntdata"/><Relationship Id="rId15" Type="http://schemas.openxmlformats.org/officeDocument/2006/relationships/font" Target="fonts/font7.fntdata"/><Relationship Id="rId16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710815"/>
            <a:ext cx="7556421" cy="12401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4A4A4A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10 goldene Sicherheitsregeln für deinen Arbeitsalltag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93790" y="4248626"/>
            <a:ext cx="755642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1550" dirty="0">
                <a:solidFill>
                  <a:srgbClr val="4A4A4A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Unfälle sind keine Zufälle – sie passieren oft bei einfachen Tätigkeiten, wenn man unter Zeitdruck steht oder unachtsam ist. Wer Risiken unterschätzt, bringt sich selbst und andere in Gefahr. Deshalb: Halte dich an diese Regeln, um sicher und gesund durch die Ausbildung zu kommen.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3669" y="539115"/>
            <a:ext cx="8957786" cy="4897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850"/>
              </a:lnSpc>
              <a:buNone/>
            </a:pPr>
            <a:r>
              <a:rPr lang="en-US" sz="3050" b="1" dirty="0">
                <a:solidFill>
                  <a:srgbClr val="4A4A4A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Zusammenfassung: 10 goldene Sicherheitsregeln</a:t>
            </a:r>
            <a:endParaRPr lang="en-US" sz="3050" dirty="0"/>
          </a:p>
        </p:txBody>
      </p:sp>
      <p:sp>
        <p:nvSpPr>
          <p:cNvPr id="3" name="Shape 1"/>
          <p:cNvSpPr/>
          <p:nvPr/>
        </p:nvSpPr>
        <p:spPr>
          <a:xfrm>
            <a:off x="783669" y="1342311"/>
            <a:ext cx="352663" cy="352663"/>
          </a:xfrm>
          <a:prstGeom prst="roundRect">
            <a:avLst>
              <a:gd name="adj" fmla="val 18668"/>
            </a:avLst>
          </a:prstGeom>
          <a:solidFill>
            <a:srgbClr val="CCF0FF"/>
          </a:solidFill>
          <a:ln w="7620">
            <a:solidFill>
              <a:srgbClr val="B2D6E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42486" y="1371719"/>
            <a:ext cx="235029" cy="293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4A4A4A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1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1293019" y="1393150"/>
            <a:ext cx="12553712" cy="250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A4A4A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Vorsichtig sein ist kein Zeichen von Schwäche – Leichtsinn schon.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783669" y="2008465"/>
            <a:ext cx="352663" cy="352663"/>
          </a:xfrm>
          <a:prstGeom prst="roundRect">
            <a:avLst>
              <a:gd name="adj" fmla="val 18668"/>
            </a:avLst>
          </a:prstGeom>
          <a:solidFill>
            <a:srgbClr val="CCF0FF"/>
          </a:solidFill>
          <a:ln w="7620">
            <a:solidFill>
              <a:srgbClr val="B2D6E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42486" y="2037874"/>
            <a:ext cx="235029" cy="293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4A4A4A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2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1293019" y="2059305"/>
            <a:ext cx="12553712" cy="250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A4A4A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Starte erst, wenn du den Arbeitsauftrag wirklich verstanden hast. Frag nach, wenn dir etwas unklar ist.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783669" y="2674620"/>
            <a:ext cx="352663" cy="352663"/>
          </a:xfrm>
          <a:prstGeom prst="roundRect">
            <a:avLst>
              <a:gd name="adj" fmla="val 18668"/>
            </a:avLst>
          </a:prstGeom>
          <a:solidFill>
            <a:srgbClr val="CCF0FF"/>
          </a:solidFill>
          <a:ln w="7620">
            <a:solidFill>
              <a:srgbClr val="B2D6E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42486" y="2704028"/>
            <a:ext cx="235029" cy="293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4A4A4A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3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1293019" y="2725460"/>
            <a:ext cx="12553712" cy="250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A4A4A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Arbeite so, wie du es in der Unterweisung gelernt hast.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783669" y="3340775"/>
            <a:ext cx="352663" cy="352663"/>
          </a:xfrm>
          <a:prstGeom prst="roundRect">
            <a:avLst>
              <a:gd name="adj" fmla="val 18668"/>
            </a:avLst>
          </a:prstGeom>
          <a:solidFill>
            <a:srgbClr val="CCF0FF"/>
          </a:solidFill>
          <a:ln w="7620">
            <a:solidFill>
              <a:srgbClr val="B2D6E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842486" y="3370183"/>
            <a:ext cx="235029" cy="293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4A4A4A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4</a:t>
            </a:r>
            <a:endParaRPr lang="en-US" sz="1850" dirty="0"/>
          </a:p>
        </p:txBody>
      </p:sp>
      <p:sp>
        <p:nvSpPr>
          <p:cNvPr id="14" name="Text 12"/>
          <p:cNvSpPr/>
          <p:nvPr/>
        </p:nvSpPr>
        <p:spPr>
          <a:xfrm>
            <a:off x="1293019" y="3391614"/>
            <a:ext cx="12553712" cy="250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A4A4A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Führe gefährliche Arbeiten nie allein aus. Sorge dafür, dass Kolleginnen oder Kollegen in Sichtweite sind.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783669" y="4006929"/>
            <a:ext cx="352663" cy="352663"/>
          </a:xfrm>
          <a:prstGeom prst="roundRect">
            <a:avLst>
              <a:gd name="adj" fmla="val 18668"/>
            </a:avLst>
          </a:prstGeom>
          <a:solidFill>
            <a:srgbClr val="CCF0FF"/>
          </a:solidFill>
          <a:ln w="7620">
            <a:solidFill>
              <a:srgbClr val="B2D6E5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42486" y="4036338"/>
            <a:ext cx="235029" cy="293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4A4A4A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5</a:t>
            </a:r>
            <a:endParaRPr lang="en-US" sz="1850" dirty="0"/>
          </a:p>
        </p:txBody>
      </p:sp>
      <p:sp>
        <p:nvSpPr>
          <p:cNvPr id="17" name="Text 15"/>
          <p:cNvSpPr/>
          <p:nvPr/>
        </p:nvSpPr>
        <p:spPr>
          <a:xfrm>
            <a:off x="1293019" y="4057769"/>
            <a:ext cx="12553712" cy="250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A4A4A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Achte auf Sicherheitszeichen und Aushänge (Betriebsanweisungen). Sie zeigen dir, wie du dich richtig schützt.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783669" y="4673084"/>
            <a:ext cx="352663" cy="352663"/>
          </a:xfrm>
          <a:prstGeom prst="roundRect">
            <a:avLst>
              <a:gd name="adj" fmla="val 18668"/>
            </a:avLst>
          </a:prstGeom>
          <a:solidFill>
            <a:srgbClr val="CCF0FF"/>
          </a:solidFill>
          <a:ln w="7620">
            <a:solidFill>
              <a:srgbClr val="B2D6E5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42486" y="4702493"/>
            <a:ext cx="235029" cy="293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4A4A4A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6</a:t>
            </a:r>
            <a:endParaRPr lang="en-US" sz="1850" dirty="0"/>
          </a:p>
        </p:txBody>
      </p:sp>
      <p:sp>
        <p:nvSpPr>
          <p:cNvPr id="20" name="Text 18"/>
          <p:cNvSpPr/>
          <p:nvPr/>
        </p:nvSpPr>
        <p:spPr>
          <a:xfrm>
            <a:off x="1293019" y="4723924"/>
            <a:ext cx="12553712" cy="250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A4A4A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Nutze deine Persönliche Schutzausrüstung (PSA)! Dazu gehören z. B. Helm, Brille, Handschuhe oder Atemschutz.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783669" y="5339239"/>
            <a:ext cx="352663" cy="352663"/>
          </a:xfrm>
          <a:prstGeom prst="roundRect">
            <a:avLst>
              <a:gd name="adj" fmla="val 18668"/>
            </a:avLst>
          </a:prstGeom>
          <a:solidFill>
            <a:srgbClr val="CCF0FF"/>
          </a:solidFill>
          <a:ln w="7620">
            <a:solidFill>
              <a:srgbClr val="B2D6E5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842486" y="5368647"/>
            <a:ext cx="235029" cy="293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4A4A4A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7</a:t>
            </a:r>
            <a:endParaRPr lang="en-US" sz="1850" dirty="0"/>
          </a:p>
        </p:txBody>
      </p:sp>
      <p:sp>
        <p:nvSpPr>
          <p:cNvPr id="23" name="Text 21"/>
          <p:cNvSpPr/>
          <p:nvPr/>
        </p:nvSpPr>
        <p:spPr>
          <a:xfrm>
            <a:off x="1293019" y="5390078"/>
            <a:ext cx="12553712" cy="250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A4A4A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Stopp bei Schäden oder Sicherheitsmängeln! Unterbrich die Arbeit sofort und melde den Defekt deiner Führungskraft oder dem Sicherheitsbeauftragten.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783669" y="6005393"/>
            <a:ext cx="352663" cy="352663"/>
          </a:xfrm>
          <a:prstGeom prst="roundRect">
            <a:avLst>
              <a:gd name="adj" fmla="val 18668"/>
            </a:avLst>
          </a:prstGeom>
          <a:solidFill>
            <a:srgbClr val="CCF0FF"/>
          </a:solidFill>
          <a:ln w="7620">
            <a:solidFill>
              <a:srgbClr val="B2D6E5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842486" y="6034802"/>
            <a:ext cx="235029" cy="293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4A4A4A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8</a:t>
            </a:r>
            <a:endParaRPr lang="en-US" sz="1850" dirty="0"/>
          </a:p>
        </p:txBody>
      </p:sp>
      <p:sp>
        <p:nvSpPr>
          <p:cNvPr id="26" name="Text 24"/>
          <p:cNvSpPr/>
          <p:nvPr/>
        </p:nvSpPr>
        <p:spPr>
          <a:xfrm>
            <a:off x="1293019" y="6056233"/>
            <a:ext cx="12553712" cy="250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A4A4A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Benutze keine Geräte oder Maschinen ohne Erlaubnis. Frag lieber einmal zu viel als zu wenig.</a:t>
            </a:r>
            <a:endParaRPr lang="en-US" sz="1200" dirty="0"/>
          </a:p>
        </p:txBody>
      </p:sp>
      <p:sp>
        <p:nvSpPr>
          <p:cNvPr id="27" name="Shape 25"/>
          <p:cNvSpPr/>
          <p:nvPr/>
        </p:nvSpPr>
        <p:spPr>
          <a:xfrm>
            <a:off x="783669" y="6671548"/>
            <a:ext cx="352663" cy="352663"/>
          </a:xfrm>
          <a:prstGeom prst="roundRect">
            <a:avLst>
              <a:gd name="adj" fmla="val 18668"/>
            </a:avLst>
          </a:prstGeom>
          <a:solidFill>
            <a:srgbClr val="CCF0FF"/>
          </a:solidFill>
          <a:ln w="7620">
            <a:solidFill>
              <a:srgbClr val="B2D6E5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842486" y="6700957"/>
            <a:ext cx="235029" cy="293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4A4A4A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9</a:t>
            </a:r>
            <a:endParaRPr lang="en-US" sz="1850" dirty="0"/>
          </a:p>
        </p:txBody>
      </p:sp>
      <p:sp>
        <p:nvSpPr>
          <p:cNvPr id="29" name="Text 27"/>
          <p:cNvSpPr/>
          <p:nvPr/>
        </p:nvSpPr>
        <p:spPr>
          <a:xfrm>
            <a:off x="1293019" y="6722388"/>
            <a:ext cx="12553712" cy="250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A4A4A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Halte deinen Arbeitsplatz sauber und ordentlich. So vermeidest du Unfälle und du achtest auf die Sicherheit deiner Kolleginnen und Kollegen.</a:t>
            </a:r>
            <a:endParaRPr lang="en-US" sz="1200" dirty="0"/>
          </a:p>
        </p:txBody>
      </p:sp>
      <p:sp>
        <p:nvSpPr>
          <p:cNvPr id="30" name="Shape 28"/>
          <p:cNvSpPr/>
          <p:nvPr/>
        </p:nvSpPr>
        <p:spPr>
          <a:xfrm>
            <a:off x="783669" y="7337703"/>
            <a:ext cx="352663" cy="352663"/>
          </a:xfrm>
          <a:prstGeom prst="roundRect">
            <a:avLst>
              <a:gd name="adj" fmla="val 18668"/>
            </a:avLst>
          </a:prstGeom>
          <a:solidFill>
            <a:srgbClr val="CCF0FF"/>
          </a:solidFill>
          <a:ln w="7620">
            <a:solidFill>
              <a:srgbClr val="B2D6E5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842486" y="7367111"/>
            <a:ext cx="235029" cy="2938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1850"/>
              </a:lnSpc>
              <a:buNone/>
            </a:pPr>
            <a:r>
              <a:rPr lang="en-US" sz="1850" b="1" dirty="0">
                <a:solidFill>
                  <a:srgbClr val="4A4A4A"/>
                </a:solidFill>
                <a:latin typeface="Nunito Sans Bold" pitchFamily="34" charset="0"/>
                <a:ea typeface="Nunito Sans Bold" pitchFamily="34" charset="-122"/>
                <a:cs typeface="Nunito Sans Bold" pitchFamily="34" charset="-120"/>
              </a:rPr>
              <a:t>10</a:t>
            </a:r>
            <a:endParaRPr lang="en-US" sz="1850" dirty="0"/>
          </a:p>
        </p:txBody>
      </p:sp>
      <p:sp>
        <p:nvSpPr>
          <p:cNvPr id="32" name="Text 30"/>
          <p:cNvSpPr/>
          <p:nvPr/>
        </p:nvSpPr>
        <p:spPr>
          <a:xfrm>
            <a:off x="1293019" y="7388543"/>
            <a:ext cx="12553712" cy="2508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1200" dirty="0">
                <a:solidFill>
                  <a:srgbClr val="4A4A4A"/>
                </a:solidFill>
                <a:latin typeface="Nunito Sans" pitchFamily="34" charset="0"/>
                <a:ea typeface="Nunito Sans" pitchFamily="34" charset="-122"/>
                <a:cs typeface="Nunito Sans" pitchFamily="34" charset="-120"/>
              </a:rPr>
              <a:t>Bei Verletzungen – auch kleinen – direkt zum Ersthelfer gehen. Lieber einmal zu früh reagieren als zu spät.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2025-07-28T13:40:28Z</dcterms:created>
  <dcterms:modified xsi:type="dcterms:W3CDTF">2025-07-28T13:40:28Z</dcterms:modified>
</cp:coreProperties>
</file>