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5"/>
  </p:notesMasterIdLst>
  <p:handoutMasterIdLst>
    <p:handoutMasterId r:id="rId16"/>
  </p:handoutMasterIdLst>
  <p:sldIdLst>
    <p:sldId id="365" r:id="rId2"/>
    <p:sldId id="375" r:id="rId3"/>
    <p:sldId id="376" r:id="rId4"/>
    <p:sldId id="382" r:id="rId5"/>
    <p:sldId id="377" r:id="rId6"/>
    <p:sldId id="379" r:id="rId7"/>
    <p:sldId id="384" r:id="rId8"/>
    <p:sldId id="385" r:id="rId9"/>
    <p:sldId id="380" r:id="rId10"/>
    <p:sldId id="372" r:id="rId11"/>
    <p:sldId id="383" r:id="rId12"/>
    <p:sldId id="374" r:id="rId13"/>
    <p:sldId id="386"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3" clrIdx="0">
    <p:extLst>
      <p:ext uri="{19B8F6BF-5375-455C-9EA6-DF929625EA0E}">
        <p15:presenceInfo xmlns:p15="http://schemas.microsoft.com/office/powerpoint/2012/main" userId="S::cc@vnr.de::147050ee-f902-4a1c-a393-8ccdd2b31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125C36"/>
    <a:srgbClr val="FF5F1F"/>
    <a:srgbClr val="663300"/>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7" autoAdjust="0"/>
    <p:restoredTop sz="79083" autoAdjust="0"/>
  </p:normalViewPr>
  <p:slideViewPr>
    <p:cSldViewPr>
      <p:cViewPr varScale="1">
        <p:scale>
          <a:sx n="90" d="100"/>
          <a:sy n="90" d="100"/>
        </p:scale>
        <p:origin x="960"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30.08.2022</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30.08.2022</a:t>
            </a:fld>
            <a:endParaRPr lang="de-DE"/>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237677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16262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16326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24390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Im Gegensatz zu einer Schule sind Unternehmen sehr unterschiedlich aufgebaut und Du kannst mit einer Vielzahl von Gefahren in Berührung kommen:</a:t>
            </a:r>
          </a:p>
          <a:p>
            <a:pPr marL="0" indent="0">
              <a:buNone/>
            </a:pPr>
            <a:endParaRPr lang="de-DE" baseline="0" dirty="0"/>
          </a:p>
          <a:p>
            <a:pPr marL="0" indent="0">
              <a:buNone/>
            </a:pPr>
            <a:r>
              <a:rPr lang="de-DE" baseline="0" dirty="0"/>
              <a:t>[[KLICK]]: Die Arbeit an Maschinen ist mit vielen Gefahren verbunden und unterliegt deshalb vielen Sicherheitsregeln…</a:t>
            </a:r>
          </a:p>
          <a:p>
            <a:pPr marL="0" indent="0">
              <a:buNone/>
            </a:pPr>
            <a:endParaRPr lang="de-DE" baseline="0" dirty="0"/>
          </a:p>
          <a:p>
            <a:pPr marL="0" indent="0">
              <a:buNone/>
            </a:pPr>
            <a:r>
              <a:rPr lang="de-DE" baseline="0" dirty="0"/>
              <a:t>[[KLICK]]: Du kannst bei Reinigungsarbeiten oder auch im Zuge sonstiger Tätigkeiten mit Gefahrstoffen in Berührung kommen…</a:t>
            </a:r>
          </a:p>
          <a:p>
            <a:pPr marL="0" indent="0">
              <a:buNone/>
            </a:pPr>
            <a:endParaRPr lang="de-DE" baseline="0" dirty="0"/>
          </a:p>
          <a:p>
            <a:pPr marL="0" indent="0">
              <a:buNone/>
            </a:pPr>
            <a:r>
              <a:rPr lang="de-DE" baseline="0" dirty="0"/>
              <a:t>[[KLICK]]: Beim Transport schwerer Gegenstände kannst Du Dich überheben, sie können aber auch auf Dich stürzen…</a:t>
            </a:r>
          </a:p>
          <a:p>
            <a:pPr marL="0" indent="0">
              <a:buNone/>
            </a:pPr>
            <a:endParaRPr lang="de-DE" baseline="0" dirty="0"/>
          </a:p>
          <a:p>
            <a:pPr marL="0" indent="0">
              <a:buNone/>
            </a:pPr>
            <a:r>
              <a:rPr lang="de-DE" baseline="0" dirty="0"/>
              <a:t>[[KLICK]]: Bei einigen Tätigkeiten ist die Berührung mit unter Spannung stehenden Teilen möglich…</a:t>
            </a:r>
          </a:p>
          <a:p>
            <a:pPr marL="0" indent="0">
              <a:buNone/>
            </a:pPr>
            <a:endParaRPr lang="de-DE" baseline="0" dirty="0"/>
          </a:p>
          <a:p>
            <a:pPr marL="0" indent="0">
              <a:buNone/>
            </a:pPr>
            <a:r>
              <a:rPr lang="de-DE" baseline="0" dirty="0"/>
              <a:t>[[KLICK]]: Auch Hitze, Kälte, Nässe oder das Entstehen von Staub ist bei bestimmten Berufen oder Arbeiten möglich…</a:t>
            </a:r>
          </a:p>
          <a:p>
            <a:pPr marL="0" indent="0">
              <a:buNone/>
            </a:pPr>
            <a:endParaRPr lang="de-DE" baseline="0" dirty="0"/>
          </a:p>
          <a:p>
            <a:pPr marL="0" indent="0">
              <a:buNone/>
            </a:pPr>
            <a:r>
              <a:rPr lang="de-DE" baseline="0" dirty="0"/>
              <a:t>[[KLICK]]: Vielleicht musst Du Deinen Arbeitsplatz sogar nur per Leiter oder Hubsteiger erreichen, weil er sich in luftiger Höhe befindet…</a:t>
            </a:r>
          </a:p>
          <a:p>
            <a:pPr marL="0" indent="0">
              <a:buNone/>
            </a:pPr>
            <a:endParaRPr lang="de-DE" baseline="0" dirty="0"/>
          </a:p>
          <a:p>
            <a:pPr marL="0" indent="0">
              <a:buNone/>
            </a:pPr>
            <a:r>
              <a:rPr lang="de-DE" baseline="0" dirty="0"/>
              <a:t>[[KLICK]]: Und auch mit dem Entstehen von Strahlung z. B. beim Schweißen ist zu rechnen…</a:t>
            </a:r>
          </a:p>
          <a:p>
            <a:pPr marL="0" indent="0">
              <a:buNone/>
            </a:pPr>
            <a:endParaRPr lang="de-DE" baseline="0" dirty="0"/>
          </a:p>
          <a:p>
            <a:pPr marL="0" indent="0">
              <a:buNone/>
            </a:pPr>
            <a:r>
              <a:rPr lang="de-DE" baseline="0" dirty="0"/>
              <a:t>[[KLICK]]: Aber selbst, wenn Du nur im Büro arbeitest, bist Du Gefahren ausgesetzt, wenn Dein Arbeitsplatz nicht ergonomisch ausgestattet ist… oder Du schlicht über ein Kabel stolperst…</a:t>
            </a:r>
          </a:p>
          <a:p>
            <a:pPr marL="0" indent="0">
              <a:buNone/>
            </a:pPr>
            <a:endParaRPr lang="de-DE" baseline="0"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300339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Es gibt es eine Vielzahl an Gesetzen und Regelwerken, an die sich die Unternehmen halten müssen, um Gefährdungen möglichst ausschließen zu können. Du brauchst diese Gesetze natürlich nicht alle zu kennen, aber es ist gehört, sie wenigstens einmal gehört zu haben:</a:t>
            </a:r>
          </a:p>
          <a:p>
            <a:pPr marL="0" indent="0">
              <a:buNone/>
            </a:pPr>
            <a:endParaRPr lang="de-DE" baseline="0" dirty="0"/>
          </a:p>
          <a:p>
            <a:pPr marL="0" indent="0">
              <a:buNone/>
            </a:pPr>
            <a:r>
              <a:rPr lang="de-DE" baseline="0" dirty="0"/>
              <a:t>[[KLICK]]: Das Arbeitsschutzgesetz ist praktisch die Basis für den Arbeitsschutz und beschreibt den allgemeinen Aufbau aller Maßnahmen aber auch die Pflichten der Beschäftigten, also was Du zu tun hast. Darauf kommen wir noch genauer…</a:t>
            </a:r>
          </a:p>
          <a:p>
            <a:pPr marL="0" indent="0">
              <a:buNone/>
            </a:pPr>
            <a:endParaRPr lang="de-DE" baseline="0" dirty="0"/>
          </a:p>
          <a:p>
            <a:pPr marL="0" indent="0">
              <a:buNone/>
            </a:pPr>
            <a:r>
              <a:rPr lang="de-DE" baseline="0" dirty="0"/>
              <a:t>[[KLICK]]: Das Arbeitszeitgesetz regelt wie lange man arbeiten darf und wie viele Pausen gemacht werden müssen. </a:t>
            </a:r>
          </a:p>
          <a:p>
            <a:pPr marL="0" indent="0">
              <a:buNone/>
            </a:pPr>
            <a:endParaRPr lang="de-DE" baseline="0" dirty="0"/>
          </a:p>
          <a:p>
            <a:pPr marL="0" indent="0">
              <a:buNone/>
            </a:pPr>
            <a:r>
              <a:rPr lang="de-DE" baseline="0" dirty="0"/>
              <a:t>[[KLICK]]: Die Werkzeuge oder Arbeitsmittel mit denen Du arbeitest müssen natürlich auch sicher sein und das regelt ganz allgemein das Produktsicherheitsgesetz.</a:t>
            </a:r>
          </a:p>
          <a:p>
            <a:pPr marL="0" indent="0">
              <a:buNone/>
            </a:pPr>
            <a:endParaRPr lang="de-DE" baseline="0" dirty="0"/>
          </a:p>
          <a:p>
            <a:pPr marL="0" indent="0">
              <a:buNone/>
            </a:pPr>
            <a:r>
              <a:rPr lang="de-DE" baseline="0" dirty="0"/>
              <a:t>[[KLICK]]: Da im Falle eines Arbeitsunfalls häufig die Gesetzliche Unfallversicherung für die Folgen aufkommt, werden auch von ihrer Seite Vorgaben gemacht, die die staatlichen Gesetze ergänzen. Diese sind im 7. Sozialgesetzbuch zusammengefasst.</a:t>
            </a:r>
          </a:p>
          <a:p>
            <a:pPr marL="0" indent="0">
              <a:buNone/>
            </a:pPr>
            <a:endParaRPr lang="de-DE" baseline="0" dirty="0"/>
          </a:p>
          <a:p>
            <a:pPr marL="0" indent="0">
              <a:buNone/>
            </a:pPr>
            <a:r>
              <a:rPr lang="de-DE" baseline="0" dirty="0"/>
              <a:t>[[KLICK]]: Ein eher spezielles Gesetz ist das Arbeitssicherheitsgesetzt das Regelungen bezüglich der Sicherheitsfachkräfte oder Betriebsärzte enthält.</a:t>
            </a:r>
          </a:p>
          <a:p>
            <a:pPr marL="0" indent="0">
              <a:buNone/>
            </a:pPr>
            <a:endParaRPr lang="de-DE" baseline="0" dirty="0"/>
          </a:p>
          <a:p>
            <a:pPr marL="0" indent="0">
              <a:buNone/>
            </a:pPr>
            <a:r>
              <a:rPr lang="de-DE" baseline="0" dirty="0"/>
              <a:t>[[KLICK]]: Die Arbeitsstättenverordnung geht im Besonderen auf die Anforderungen an die baulichen Begebenheiten eines Unternehmens ein wie Beleuchtung, Raumklima, Fluchtwege aber auch Pausen- und Ruheräume. </a:t>
            </a:r>
          </a:p>
          <a:p>
            <a:pPr marL="0" indent="0">
              <a:buNone/>
            </a:pPr>
            <a:endParaRPr lang="de-DE" baseline="0" dirty="0"/>
          </a:p>
          <a:p>
            <a:pPr marL="0" indent="0">
              <a:buNone/>
            </a:pPr>
            <a:r>
              <a:rPr lang="de-DE" baseline="0" dirty="0"/>
              <a:t>[[KLICK]]: Für Dich ist noch das Jugendarbeitsschutzgesetz von Interesse, denn damit wird auf die speziellen Gefährdungen für junge Menschen reagiert.</a:t>
            </a:r>
          </a:p>
          <a:p>
            <a:pPr marL="0" indent="0">
              <a:buNone/>
            </a:pPr>
            <a:endParaRPr lang="de-DE" baseline="0" dirty="0"/>
          </a:p>
          <a:p>
            <a:pPr marL="0" indent="0">
              <a:buNone/>
            </a:pPr>
            <a:r>
              <a:rPr lang="de-DE" baseline="0" dirty="0"/>
              <a:t>[[KLICK]]: und auch das Mutterschutzgesetzt kann evtl. zum Tragen kommen</a:t>
            </a:r>
          </a:p>
          <a:p>
            <a:pPr marL="0" indent="0">
              <a:buNone/>
            </a:pPr>
            <a:endParaRPr lang="de-DE" baseline="0" dirty="0"/>
          </a:p>
          <a:p>
            <a:pPr marL="0" indent="0">
              <a:buNone/>
            </a:pPr>
            <a:r>
              <a:rPr lang="de-DE" baseline="0" dirty="0"/>
              <a:t>Daneben gibt es noch eine ganze Reihe weiterer auch sehr spezieller Gesetze und Verordnungen.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150574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Ziel des  betrieblichen Arbeitsschutzes ist es, alle auftretenden Gefahren so weit es geht zu eliminieren. Ist das nicht möglich, müssen sie zumindest auf ein Restrisiko zu reduzieren. Das umfasst mehrere Arbeitsschritte, die auch in den genannten Gesetzen beschrieben sind:</a:t>
            </a:r>
          </a:p>
          <a:p>
            <a:pPr marL="0" indent="0">
              <a:buNone/>
            </a:pPr>
            <a:endParaRPr lang="de-DE" baseline="0" dirty="0"/>
          </a:p>
          <a:p>
            <a:pPr marL="0" indent="0">
              <a:buNone/>
            </a:pPr>
            <a:r>
              <a:rPr lang="de-DE" baseline="0" dirty="0"/>
              <a:t>In einer Gefährdungsbeurteilung muss er</a:t>
            </a:r>
          </a:p>
          <a:p>
            <a:pPr marL="0" indent="0">
              <a:buNone/>
            </a:pPr>
            <a:endParaRPr lang="de-DE" baseline="0" dirty="0"/>
          </a:p>
          <a:p>
            <a:pPr marL="0" indent="0">
              <a:buNone/>
            </a:pPr>
            <a:r>
              <a:rPr lang="de-DE" baseline="0" dirty="0"/>
              <a:t>[[KLICK]]: die Gefahren zunächst überhaupt einmal erkennen und</a:t>
            </a:r>
          </a:p>
          <a:p>
            <a:pPr marL="0" indent="0">
              <a:buNone/>
            </a:pPr>
            <a:endParaRPr lang="de-DE" baseline="0" dirty="0"/>
          </a:p>
          <a:p>
            <a:pPr marL="0" indent="0">
              <a:buNone/>
            </a:pPr>
            <a:r>
              <a:rPr lang="de-DE" baseline="0" dirty="0"/>
              <a:t>sie mittels geeigneter Maßnahmen beseitigen oder reduzieren.</a:t>
            </a:r>
          </a:p>
          <a:p>
            <a:pPr marL="0" indent="0">
              <a:buNone/>
            </a:pPr>
            <a:endParaRPr lang="de-DE" baseline="0" dirty="0"/>
          </a:p>
          <a:p>
            <a:pPr marL="0" indent="0">
              <a:buNone/>
            </a:pPr>
            <a:r>
              <a:rPr lang="de-DE" baseline="0" dirty="0"/>
              <a:t>Es stellt sich aber oft erst später heraus, ob eine Maßnahme auch wirklich so funktioniert wie geplant. Deshalb muss überwacht werden, ob die Maßnahmen zum gewünschten Ziel führen.</a:t>
            </a:r>
          </a:p>
          <a:p>
            <a:pPr marL="0" indent="0">
              <a:buNone/>
            </a:pPr>
            <a:endParaRPr lang="de-DE" baseline="0" dirty="0"/>
          </a:p>
          <a:p>
            <a:pPr marL="0" indent="0">
              <a:buNone/>
            </a:pPr>
            <a:r>
              <a:rPr lang="de-DE" baseline="0" dirty="0"/>
              <a:t>[[KLICK]]: Die Mitarbeiter sind über alle Risiken und Gegenmaßnahmen zu informieren. Das geschieht u. a. in Unterweisungen aber auch Betriebsanweisungen. </a:t>
            </a:r>
          </a:p>
          <a:p>
            <a:pPr marL="0" indent="0">
              <a:buNone/>
            </a:pPr>
            <a:endParaRPr lang="de-DE" baseline="0" dirty="0"/>
          </a:p>
          <a:p>
            <a:pPr marL="0" indent="0">
              <a:buNone/>
            </a:pPr>
            <a:r>
              <a:rPr lang="de-DE" baseline="0" dirty="0"/>
              <a:t>[[KLICK]]: Aber was nützen die besten Sicherheitsmaßnahmen und Informationen, wenn sich keiner daran hält. Der Arbeitgeber darf aber nicht einfach sagen: das ist doch nicht mein Problem, sondern er muss ich aktiv darum kümmern, dass nicht gegen die Regeln verstoßen wird. Notfalls mit drastischen Mitteln wie einer Kündigung. </a:t>
            </a:r>
          </a:p>
          <a:p>
            <a:pPr marL="0" indent="0">
              <a:buNone/>
            </a:pPr>
            <a:endParaRPr lang="de-DE" baseline="0" dirty="0"/>
          </a:p>
          <a:p>
            <a:pPr marL="0" indent="0">
              <a:buNone/>
            </a:pPr>
            <a:r>
              <a:rPr lang="de-DE" baseline="0" dirty="0"/>
              <a:t>Du siehst, Arbeitsschutz ist eine sehr umfangreiche Aufgabe, die in den meisten Unternehmen gewissenhaft betrachtet wird. Es geht also nicht darum, kleinliche Gesetze zu befolgen oder um übertriebene Ängstlichkeit. Die Regeln wurden von erfahrenen Menschen aufgestellt, die manchmal auch selbst schlimme Unfälle mit erlebt haben.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293068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Ein sehr wichtiges Werkzeug für sicheres Arbeiten im Unternehmen ist die Unterweisung. </a:t>
            </a:r>
          </a:p>
          <a:p>
            <a:pPr marL="0" indent="0">
              <a:buNone/>
            </a:pPr>
            <a:endParaRPr lang="de-DE" baseline="0" dirty="0"/>
          </a:p>
          <a:p>
            <a:pPr marL="0" indent="0">
              <a:buNone/>
            </a:pPr>
            <a:r>
              <a:rPr lang="de-DE" baseline="0" dirty="0"/>
              <a:t>[[KLICK]]: Du kannst Unterweisungen zu unterschiedlichsten Themen erhalten… z. B. für die sichere Handhabung mit bestimmten Werkzeugen und Maschinen, was Du beim Umgang mit gefährlichen Substanzen beachten musst.. Oder aber zu allgemeinen Themen wie Betriebsabläufe oder Verhalten im Gefahrfall… </a:t>
            </a:r>
          </a:p>
          <a:p>
            <a:pPr marL="0" indent="0">
              <a:buNone/>
            </a:pPr>
            <a:endParaRPr lang="de-DE" baseline="0" dirty="0"/>
          </a:p>
          <a:p>
            <a:pPr marL="0" indent="0">
              <a:buNone/>
            </a:pPr>
            <a:r>
              <a:rPr lang="de-DE" baseline="0" dirty="0"/>
              <a:t>Als Azubi wirst Du vor Aufnahme Deiner Tätigkeiten eine Erstunterweisung erhalten und – wenn Du zwischen 15 und 17 Jahre alt bist – alle 6 Monate eine Wiederholung. Ansonsten jedes Jahr.</a:t>
            </a:r>
          </a:p>
          <a:p>
            <a:pPr marL="0" indent="0">
              <a:buNone/>
            </a:pPr>
            <a:endParaRPr lang="de-DE" baseline="0" dirty="0"/>
          </a:p>
          <a:p>
            <a:pPr marL="0" indent="0">
              <a:buNone/>
            </a:pPr>
            <a:r>
              <a:rPr lang="de-DE" baseline="0" dirty="0"/>
              <a:t>Die Teilnahme wird von Dir schriftlich bestätigt. Du solltest einer Unterweisung immer aufmerksam folgen. Das dient Deiner eigenen Sicherheit. Du bist aber auch dazu rechtlich verpflichtet.</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260429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Betriebsanweisungen sind ein weiteres Mittel zur Einhaltung des Arbeitsschutzes. Du findest Sie an vielen Stellen im Betrieb und sie erklären Dir auf verständliche und kompakte Art und Weise, wie Du mit bestimmten Anlagen, Maschinen oder Gefahrstoffen umzugehen hast.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395094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Im Unternehmen gibt es eine Menge genormter Hinweisschilder, die als Sicherheitskennzeichnung bezeichnet werden… Diese werden in Gruppen eingeteilt. Dazu einige Beispiele:</a:t>
            </a:r>
          </a:p>
          <a:p>
            <a:pPr marL="0" indent="0">
              <a:buNone/>
            </a:pPr>
            <a:endParaRPr lang="de-DE" baseline="0" dirty="0"/>
          </a:p>
          <a:p>
            <a:pPr marL="0" indent="0">
              <a:buNone/>
            </a:pPr>
            <a:r>
              <a:rPr lang="de-DE" baseline="0" dirty="0"/>
              <a:t>[[KLICK]]: Da sind zunächst die Gebotsschilder, die Dir sagen, das Du hier etwas tun musst… eine Schutzbrille, Gehörschutz, Handschuhe oder einen Kopfschutz tragen oder z. B. die Hände waschen sollst. </a:t>
            </a:r>
          </a:p>
          <a:p>
            <a:pPr marL="0" indent="0">
              <a:buNone/>
            </a:pPr>
            <a:endParaRPr lang="de-DE" baseline="0" dirty="0"/>
          </a:p>
          <a:p>
            <a:pPr marL="0" indent="0">
              <a:buNone/>
            </a:pPr>
            <a:r>
              <a:rPr lang="de-DE" baseline="0" dirty="0"/>
              <a:t>[[KLICK]]: Dann sind da die Verbotsschilder, die Dir sagen, dass Du hier etwas nicht tun darfst… etwas nicht berühren… einen Bereich nicht betreten… kein eingeschaltetes Handy bei Dir tragen… keine Flamme entzünden oder nicht rauchen</a:t>
            </a:r>
          </a:p>
          <a:p>
            <a:pPr marL="0" indent="0">
              <a:buNone/>
            </a:pPr>
            <a:endParaRPr lang="de-DE" baseline="0" dirty="0"/>
          </a:p>
          <a:p>
            <a:pPr marL="0" indent="0">
              <a:buNone/>
            </a:pPr>
            <a:r>
              <a:rPr lang="de-DE" baseline="0" dirty="0"/>
              <a:t>[[KLICK]]: Die nächste Gruppe sind die Rettungs- oder Rettungswegzeichen. Sie zeigen Dir z. B. wo Du lang musst… nach recht oben… nach links… wo Du Erste-Hilfe-Material oder ein Notruf-Telefon findest und wo sich eine Sammelstelle befindet zu der Du gehen musst, wenn ein Notfall passiert ist und der Betrieb evakuiert werden muss.</a:t>
            </a:r>
          </a:p>
          <a:p>
            <a:pPr marL="0" indent="0">
              <a:buNone/>
            </a:pPr>
            <a:endParaRPr lang="de-DE" baseline="0" dirty="0"/>
          </a:p>
          <a:p>
            <a:pPr marL="0" indent="0">
              <a:buNone/>
            </a:pPr>
            <a:r>
              <a:rPr lang="de-DE" baseline="0" dirty="0"/>
              <a:t>[[KLICK]]: Ganz ähnlich sind die Brandschutzzeichen allerdings nur für den Brandfall… wo sind Feuerlöscher zu finden, wo das Brandmeldetelefon oder noch einfacher der Brandmelder.</a:t>
            </a:r>
          </a:p>
          <a:p>
            <a:pPr marL="0" indent="0">
              <a:buNone/>
            </a:pPr>
            <a:endParaRPr lang="de-DE" baseline="0" dirty="0"/>
          </a:p>
          <a:p>
            <a:pPr marL="0" indent="0">
              <a:buNone/>
            </a:pPr>
            <a:r>
              <a:rPr lang="de-DE" baseline="0" dirty="0"/>
              <a:t>[[KLICK]]: Ganz wichtig sind auch die Warnschilder. Sie warnen Dich vor ganz bestimmten Gefahren… einem elektrischen Schlag, Absturzgefahren, der Gefahr, sich die Hände einzuquetschen, heißen Oberfläche oder radioaktiver Strahlung.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249596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pPr marL="0" indent="0">
              <a:buNone/>
            </a:pPr>
            <a:r>
              <a:rPr lang="de-DE" baseline="0" dirty="0"/>
              <a:t>Um Dich bei nicht zu vermeidenden Gefährdungen schützen zu können, erhältst Du je nach Art Deiner Arbeit eine Persönliche Schutzausrüstung (PSA). Pflege sie gut und geh auch sonst sorgsam damit um aber vor allem: nutze sie, auch wenn die Arbeit noch so kurz ist. </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4154914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827584" y="2708920"/>
            <a:ext cx="7776666"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827584" y="4528135"/>
            <a:ext cx="7776666" cy="413033"/>
          </a:xfrm>
        </p:spPr>
        <p:txBody>
          <a:bodyPr>
            <a:noAutofit/>
          </a:bodyPr>
          <a:lstStyle>
            <a:lvl1pPr marL="0" indent="0" algn="l">
              <a:buNone/>
              <a:defRPr sz="1600" cap="all" baseline="0">
                <a:solidFill>
                  <a:srgbClr val="4A4A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5" name="Grafik 4">
            <a:extLst>
              <a:ext uri="{FF2B5EF4-FFF2-40B4-BE49-F238E27FC236}">
                <a16:creationId xmlns:a16="http://schemas.microsoft.com/office/drawing/2014/main" id="{A2E54B2C-4599-48D4-8EC9-A863332DE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733256"/>
            <a:ext cx="3175553" cy="1008112"/>
          </a:xfrm>
          <a:prstGeom prst="rect">
            <a:avLst/>
          </a:prstGeom>
        </p:spPr>
      </p:pic>
    </p:spTree>
    <p:extLst>
      <p:ext uri="{BB962C8B-B14F-4D97-AF65-F5344CB8AC3E}">
        <p14:creationId xmlns:p14="http://schemas.microsoft.com/office/powerpoint/2010/main" val="138824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3" name="Fußzeilenplatzhalter 2"/>
          <p:cNvSpPr>
            <a:spLocks noGrp="1"/>
          </p:cNvSpPr>
          <p:nvPr>
            <p:ph type="ftr" sz="quarter" idx="13"/>
          </p:nvPr>
        </p:nvSpPr>
        <p:spPr>
          <a:xfrm>
            <a:off x="468000" y="6525344"/>
            <a:ext cx="8002800" cy="2520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7332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8604448" cy="404664"/>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8676456" y="6453336"/>
            <a:ext cx="463842" cy="4046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2" name="Fußzeilenplatzhalter 1"/>
          <p:cNvSpPr>
            <a:spLocks noGrp="1"/>
          </p:cNvSpPr>
          <p:nvPr>
            <p:ph type="ftr" sz="quarter" idx="13"/>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149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7" name="Agenda-Tabelle"/>
          <p:cNvSpPr>
            <a:spLocks noGrp="1"/>
          </p:cNvSpPr>
          <p:nvPr>
            <p:ph type="tbl" sz="quarter" idx="13"/>
          </p:nvPr>
        </p:nvSpPr>
        <p:spPr>
          <a:xfrm>
            <a:off x="468000" y="1628775"/>
            <a:ext cx="8135937" cy="4508500"/>
          </a:xfrm>
        </p:spPr>
        <p:txBody>
          <a:bodyPr/>
          <a:lstStyle/>
          <a:p>
            <a:r>
              <a:rPr lang="de-DE"/>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199990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hasCustomPrompt="1"/>
          </p:nvPr>
        </p:nvSpPr>
        <p:spPr>
          <a:xfrm>
            <a:off x="755576" y="1412776"/>
            <a:ext cx="7992888" cy="1189373"/>
          </a:xfrm>
        </p:spPr>
        <p:txBody>
          <a:bodyPr/>
          <a:lstStyle>
            <a:lvl1pPr>
              <a:defRPr sz="4000" b="0">
                <a:solidFill>
                  <a:schemeClr val="bg1"/>
                </a:solidFill>
              </a:defRPr>
            </a:lvl1pPr>
          </a:lstStyle>
          <a:p>
            <a:r>
              <a:rPr lang="de-DE" dirty="0"/>
              <a:t>Vielen Dank für Ihre Aufmerksamkeit</a:t>
            </a:r>
          </a:p>
        </p:txBody>
      </p:sp>
      <p:sp>
        <p:nvSpPr>
          <p:cNvPr id="15" name="Rechteck 14">
            <a:extLst>
              <a:ext uri="{FF2B5EF4-FFF2-40B4-BE49-F238E27FC236}">
                <a16:creationId xmlns:a16="http://schemas.microsoft.com/office/drawing/2014/main" id="{FD54F0F8-04EF-44D9-A465-071BC8DD8D45}"/>
              </a:ext>
            </a:extLst>
          </p:cNvPr>
          <p:cNvSpPr/>
          <p:nvPr userDrawn="1"/>
        </p:nvSpPr>
        <p:spPr>
          <a:xfrm>
            <a:off x="7380312" y="6484102"/>
            <a:ext cx="1010213" cy="246221"/>
          </a:xfrm>
          <a:prstGeom prst="rect">
            <a:avLst/>
          </a:prstGeom>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Safety</a:t>
            </a: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Xperts</a:t>
            </a:r>
            <a:endPar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6" name="Textfeld 12">
            <a:extLst>
              <a:ext uri="{FF2B5EF4-FFF2-40B4-BE49-F238E27FC236}">
                <a16:creationId xmlns:a16="http://schemas.microsoft.com/office/drawing/2014/main" id="{1C97A172-AEF2-427C-A9F8-B2AB4BDA52EF}"/>
              </a:ext>
            </a:extLst>
          </p:cNvPr>
          <p:cNvSpPr txBox="1"/>
          <p:nvPr userDrawn="1"/>
        </p:nvSpPr>
        <p:spPr>
          <a:xfrm>
            <a:off x="605827" y="5152156"/>
            <a:ext cx="2952040" cy="12618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Unternehmen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Straße / Hausnummer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PLZ / Stadt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4A4A4B"/>
              </a:solidFill>
              <a:effectLst/>
              <a:uLnTx/>
              <a:uFillTx/>
              <a:latin typeface="Calibri"/>
              <a:ea typeface="+mn-ea"/>
              <a:cs typeface="+mn-cs"/>
            </a:endParaRPr>
          </a:p>
        </p:txBody>
      </p:sp>
      <p:sp>
        <p:nvSpPr>
          <p:cNvPr id="17" name="Untertitel 6">
            <a:extLst>
              <a:ext uri="{FF2B5EF4-FFF2-40B4-BE49-F238E27FC236}">
                <a16:creationId xmlns:a16="http://schemas.microsoft.com/office/drawing/2014/main" id="{90D6BD9E-40D1-4305-9A9B-F71DA4A4C27E}"/>
              </a:ext>
            </a:extLst>
          </p:cNvPr>
          <p:cNvSpPr>
            <a:spLocks noGrp="1"/>
          </p:cNvSpPr>
          <p:nvPr userDrawn="1"/>
        </p:nvSpPr>
        <p:spPr>
          <a:xfrm>
            <a:off x="611560" y="4797152"/>
            <a:ext cx="4248472" cy="360040"/>
          </a:xfrm>
          <a:prstGeom prst="rect">
            <a:avLst/>
          </a:prstGeom>
        </p:spPr>
        <p:txBody>
          <a:bodyPr vert="horz" lIns="91440" tIns="45720" rIns="91440" bIns="45720" rtlCol="0">
            <a:noAutofit/>
          </a:bodyPr>
          <a:lstStyle>
            <a:lvl1pPr marL="0" indent="0" algn="l" defTabSz="914400" rtl="0" eaLnBrk="1" latinLnBrk="0" hangingPunct="1">
              <a:spcBef>
                <a:spcPts val="600"/>
              </a:spcBef>
              <a:buFont typeface="Wingdings" panose="05000000000000000000" pitchFamily="2" charset="2"/>
              <a:buNone/>
              <a:tabLst/>
              <a:defRPr sz="1400" b="1" kern="1200" cap="all" baseline="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0"/>
              </a:spcBef>
              <a:buFont typeface="Symbol" panose="050501020107060205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anose="05050102010706020507"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de-DE" sz="1800" b="1" i="0" u="none" strike="noStrike" kern="1200" cap="all" spc="0" normalizeH="0" baseline="0" noProof="0" dirty="0">
                <a:ln>
                  <a:noFill/>
                </a:ln>
                <a:solidFill>
                  <a:srgbClr val="4A4A4B"/>
                </a:solidFill>
                <a:effectLst/>
                <a:uLnTx/>
                <a:uFillTx/>
                <a:latin typeface="Calibri"/>
                <a:ea typeface="+mn-ea"/>
                <a:cs typeface="+mn-cs"/>
              </a:rPr>
              <a:t>Trage hier deinen namen ein</a:t>
            </a:r>
          </a:p>
        </p:txBody>
      </p:sp>
    </p:spTree>
    <p:extLst>
      <p:ext uri="{BB962C8B-B14F-4D97-AF65-F5344CB8AC3E}">
        <p14:creationId xmlns:p14="http://schemas.microsoft.com/office/powerpoint/2010/main" val="302701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tx1"/>
                </a:solidFill>
              </a:defRPr>
            </a:lvl1pPr>
          </a:lstStyle>
          <a:p>
            <a:fld id="{9564BF1B-7A00-4FDB-9ACC-13A0BEC11AB6}" type="slidenum">
              <a:rPr lang="de-DE" smtClean="0"/>
              <a:pPr/>
              <a:t>‹Nr.›</a:t>
            </a:fld>
            <a:endParaRPr lang="de-DE"/>
          </a:p>
        </p:txBody>
      </p:sp>
      <p:sp>
        <p:nvSpPr>
          <p:cNvPr id="2" name="Fußzeilenplatzhalter 1"/>
          <p:cNvSpPr>
            <a:spLocks noGrp="1"/>
          </p:cNvSpPr>
          <p:nvPr>
            <p:ph type="ftr" sz="quarter" idx="13"/>
          </p:nvPr>
        </p:nvSpPr>
        <p:spPr>
          <a:xfrm>
            <a:off x="468000" y="6525344"/>
            <a:ext cx="8002800" cy="252000"/>
          </a:xfrm>
        </p:spPr>
        <p:txBody>
          <a:bodyPr/>
          <a:lstStyle/>
          <a:p>
            <a:r>
              <a:rPr lang="de-DE" dirty="0"/>
              <a:t>© 2020 -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1510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t>‹Nr.›</a:t>
            </a:fld>
            <a:endParaRPr lang="de-DE"/>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2019 - Unterweisung Plus</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t>‹Nr.›</a:t>
            </a:fld>
            <a:endParaRPr lang="de-DE"/>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2019 - Unterweisung Plus</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3" name="Fußzeilenplatzhalter 2"/>
          <p:cNvSpPr>
            <a:spLocks noGrp="1"/>
          </p:cNvSpPr>
          <p:nvPr>
            <p:ph type="ftr" sz="quarter" idx="13"/>
          </p:nvPr>
        </p:nvSpPr>
        <p:spPr>
          <a:xfrm>
            <a:off x="468000" y="6525344"/>
            <a:ext cx="8002800" cy="252000"/>
          </a:xfrm>
        </p:spPr>
        <p:txBody>
          <a:bodyPr/>
          <a:lstStyle/>
          <a:p>
            <a:r>
              <a:rPr lang="de-DE"/>
              <a:t>© 2019 - Unterweisung Plus</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t>‹Nr.›</a:t>
            </a:fld>
            <a:endParaRPr lang="de-DE"/>
          </a:p>
        </p:txBody>
      </p:sp>
      <p:sp>
        <p:nvSpPr>
          <p:cNvPr id="7" name="Agenda-Tabelle"/>
          <p:cNvSpPr>
            <a:spLocks noGrp="1"/>
          </p:cNvSpPr>
          <p:nvPr>
            <p:ph type="tbl" sz="quarter" idx="13"/>
          </p:nvPr>
        </p:nvSpPr>
        <p:spPr>
          <a:xfrm>
            <a:off x="468000" y="1628775"/>
            <a:ext cx="8135937" cy="4508500"/>
          </a:xfrm>
        </p:spPr>
        <p:txBody>
          <a:bodyPr/>
          <a:lstStyle/>
          <a:p>
            <a:r>
              <a:rPr lang="de-DE"/>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p>
            <a:r>
              <a:rPr lang="de-DE"/>
              <a:t>© 2019 - Unterweisung Plus</a:t>
            </a: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rgbClr val="4A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a:extLst>
              <a:ext uri="{FF2B5EF4-FFF2-40B4-BE49-F238E27FC236}">
                <a16:creationId xmlns:a16="http://schemas.microsoft.com/office/drawing/2014/main" id="{E7FEF447-A282-4930-9D74-0EA86A56E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5661248"/>
            <a:ext cx="3600464" cy="1143004"/>
          </a:xfrm>
          <a:prstGeom prst="rect">
            <a:avLst/>
          </a:prstGeom>
        </p:spPr>
      </p:pic>
    </p:spTree>
    <p:extLst>
      <p:ext uri="{BB962C8B-B14F-4D97-AF65-F5344CB8AC3E}">
        <p14:creationId xmlns:p14="http://schemas.microsoft.com/office/powerpoint/2010/main" val="171166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9144000" cy="5301208"/>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Gerade Verbindung 6"/>
          <p:cNvCxnSpPr/>
          <p:nvPr userDrawn="1"/>
        </p:nvCxnSpPr>
        <p:spPr>
          <a:xfrm>
            <a:off x="1619672"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696144" y="2924944"/>
            <a:ext cx="6908106"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1696144" y="4293096"/>
            <a:ext cx="6908106"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806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468000" y="6525344"/>
            <a:ext cx="8002800" cy="2520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8936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7152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47239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3888000" cy="496800"/>
          </a:xfrm>
          <a:solidFill>
            <a:srgbClr val="4A4A4B"/>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Überschrift</a:t>
            </a:r>
          </a:p>
        </p:txBody>
      </p:sp>
      <p:sp>
        <p:nvSpPr>
          <p:cNvPr id="5" name="Textplatzhalter 4"/>
          <p:cNvSpPr>
            <a:spLocks noGrp="1"/>
          </p:cNvSpPr>
          <p:nvPr>
            <p:ph type="body" sz="quarter" idx="3" hasCustomPrompt="1"/>
          </p:nvPr>
        </p:nvSpPr>
        <p:spPr>
          <a:xfrm>
            <a:off x="4716250" y="1628775"/>
            <a:ext cx="3888000" cy="496800"/>
          </a:xfrm>
          <a:solidFill>
            <a:srgbClr val="009FE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10" name="Inhaltsplatzhalter 7"/>
          <p:cNvSpPr>
            <a:spLocks noGrp="1"/>
          </p:cNvSpPr>
          <p:nvPr>
            <p:ph sz="quarter" idx="13"/>
          </p:nvPr>
        </p:nvSpPr>
        <p:spPr>
          <a:xfrm>
            <a:off x="468313" y="2141275"/>
            <a:ext cx="3887663" cy="3996000"/>
          </a:xfrm>
          <a:no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716016" y="2141275"/>
            <a:ext cx="3888234" cy="3996000"/>
          </a:xfrm>
          <a:no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716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5" name="Fußzeilenplatzhalter 4"/>
          <p:cNvSpPr>
            <a:spLocks noGrp="1"/>
          </p:cNvSpPr>
          <p:nvPr>
            <p:ph type="ftr" sz="quarter" idx="16"/>
          </p:nvPr>
        </p:nvSpPr>
        <p:spPr>
          <a:xfrm>
            <a:off x="468000" y="6525344"/>
            <a:ext cx="8002800" cy="2520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el 6"/>
          <p:cNvSpPr>
            <a:spLocks noGrp="1"/>
          </p:cNvSpPr>
          <p:nvPr>
            <p:ph type="title"/>
          </p:nvPr>
        </p:nvSpPr>
        <p:spPr/>
        <p:txBody>
          <a:bodyPr/>
          <a:lstStyle/>
          <a:p>
            <a:r>
              <a:rPr lang="de-DE"/>
              <a:t>Titelmasterformat durch Klicken bearbeiten</a:t>
            </a:r>
          </a:p>
        </p:txBody>
      </p:sp>
      <p:sp>
        <p:nvSpPr>
          <p:cNvPr id="14" name="Inhaltsplatzhalter 5">
            <a:extLst>
              <a:ext uri="{FF2B5EF4-FFF2-40B4-BE49-F238E27FC236}">
                <a16:creationId xmlns:a16="http://schemas.microsoft.com/office/drawing/2014/main" id="{0EC5C99E-DD28-47B8-B817-7DEB19C797D8}"/>
              </a:ext>
            </a:extLst>
          </p:cNvPr>
          <p:cNvSpPr>
            <a:spLocks noGrp="1"/>
          </p:cNvSpPr>
          <p:nvPr>
            <p:ph sz="quarter" idx="12"/>
          </p:nvPr>
        </p:nvSpPr>
        <p:spPr>
          <a:xfrm>
            <a:off x="468000" y="1628775"/>
            <a:ext cx="3672000" cy="4508500"/>
          </a:xfrm>
          <a:solidFill>
            <a:srgbClr val="009FE4"/>
          </a:solid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5" name="Inhaltsplatzhalter 5">
            <a:extLst>
              <a:ext uri="{FF2B5EF4-FFF2-40B4-BE49-F238E27FC236}">
                <a16:creationId xmlns:a16="http://schemas.microsoft.com/office/drawing/2014/main" id="{0B2286DB-A162-4E22-A7F2-0240E20DD202}"/>
              </a:ext>
            </a:extLst>
          </p:cNvPr>
          <p:cNvSpPr>
            <a:spLocks noGrp="1"/>
          </p:cNvSpPr>
          <p:nvPr>
            <p:ph sz="quarter" idx="17"/>
          </p:nvPr>
        </p:nvSpPr>
        <p:spPr>
          <a:xfrm>
            <a:off x="4262400" y="1628775"/>
            <a:ext cx="4341850" cy="2339999"/>
          </a:xfrm>
          <a:solidFill>
            <a:srgbClr val="4A4A4B"/>
          </a:solid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8" name="Inhaltsplatzhalter 15">
            <a:extLst>
              <a:ext uri="{FF2B5EF4-FFF2-40B4-BE49-F238E27FC236}">
                <a16:creationId xmlns:a16="http://schemas.microsoft.com/office/drawing/2014/main" id="{DCB00A76-0864-47EE-B05D-9540831A20A5}"/>
              </a:ext>
            </a:extLst>
          </p:cNvPr>
          <p:cNvSpPr>
            <a:spLocks noGrp="1"/>
          </p:cNvSpPr>
          <p:nvPr>
            <p:ph sz="quarter" idx="18"/>
          </p:nvPr>
        </p:nvSpPr>
        <p:spPr>
          <a:xfrm>
            <a:off x="4262400" y="4121275"/>
            <a:ext cx="2088000" cy="2016000"/>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9" name="Inhaltsplatzhalter 15">
            <a:extLst>
              <a:ext uri="{FF2B5EF4-FFF2-40B4-BE49-F238E27FC236}">
                <a16:creationId xmlns:a16="http://schemas.microsoft.com/office/drawing/2014/main" id="{9AC95AA3-45D9-4196-96FC-247067FB404C}"/>
              </a:ext>
            </a:extLst>
          </p:cNvPr>
          <p:cNvSpPr>
            <a:spLocks noGrp="1"/>
          </p:cNvSpPr>
          <p:nvPr>
            <p:ph sz="quarter" idx="19"/>
          </p:nvPr>
        </p:nvSpPr>
        <p:spPr>
          <a:xfrm>
            <a:off x="6480250" y="4121275"/>
            <a:ext cx="2124000" cy="2016000"/>
          </a:xfrm>
          <a:solidFill>
            <a:schemeClr val="bg2"/>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90509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051720" y="4697275"/>
            <a:ext cx="6552593"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p:cNvSpPr/>
          <p:nvPr userDrawn="1"/>
        </p:nvSpPr>
        <p:spPr>
          <a:xfrm>
            <a:off x="468313" y="4697275"/>
            <a:ext cx="1439391"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hteck 1"/>
          <p:cNvSpPr/>
          <p:nvPr userDrawn="1"/>
        </p:nvSpPr>
        <p:spPr>
          <a:xfrm>
            <a:off x="468313" y="1628775"/>
            <a:ext cx="8136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4" name="Foliennummernplatzhalt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a:ln>
                <a:noFill/>
              </a:ln>
              <a:solidFill>
                <a:prstClr val="white"/>
              </a:solidFill>
              <a:effectLst/>
              <a:uLnTx/>
              <a:uFillTx/>
              <a:latin typeface="Calibri"/>
              <a:ea typeface="+mn-ea"/>
              <a:cs typeface="+mn-cs"/>
            </a:endParaRPr>
          </a:p>
        </p:txBody>
      </p:sp>
      <p:sp>
        <p:nvSpPr>
          <p:cNvPr id="5" name="Fußzeilenplatzhalter 4"/>
          <p:cNvSpPr>
            <a:spLocks noGrp="1"/>
          </p:cNvSpPr>
          <p:nvPr>
            <p:ph type="ftr" sz="quarter" idx="1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468376" y="1628775"/>
            <a:ext cx="8135937" cy="2922588"/>
          </a:xfrm>
          <a:solidFill>
            <a:srgbClr val="009FE4"/>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468313" y="4697275"/>
            <a:ext cx="1439391" cy="1440000"/>
          </a:xfrm>
          <a:solidFill>
            <a:srgbClr val="4A4A4B"/>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p:txBody>
      </p:sp>
      <p:sp>
        <p:nvSpPr>
          <p:cNvPr id="16" name="Inhaltsplatzhalter 15"/>
          <p:cNvSpPr>
            <a:spLocks noGrp="1"/>
          </p:cNvSpPr>
          <p:nvPr>
            <p:ph sz="quarter" idx="20"/>
          </p:nvPr>
        </p:nvSpPr>
        <p:spPr>
          <a:xfrm>
            <a:off x="2051050" y="4697413"/>
            <a:ext cx="65532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35959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8604448" cy="404664"/>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p:cNvSpPr/>
          <p:nvPr/>
        </p:nvSpPr>
        <p:spPr>
          <a:xfrm>
            <a:off x="8676456" y="6453336"/>
            <a:ext cx="463842" cy="404664"/>
          </a:xfrm>
          <a:prstGeom prst="rect">
            <a:avLst/>
          </a:prstGeom>
          <a:solidFill>
            <a:srgbClr val="4A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platzhalter 1"/>
          <p:cNvSpPr>
            <a:spLocks noGrp="1"/>
          </p:cNvSpPr>
          <p:nvPr>
            <p:ph type="title"/>
          </p:nvPr>
        </p:nvSpPr>
        <p:spPr>
          <a:xfrm>
            <a:off x="468000" y="90000"/>
            <a:ext cx="8136000" cy="907200"/>
          </a:xfrm>
          <a:prstGeom prst="rect">
            <a:avLst/>
          </a:prstGeom>
        </p:spPr>
        <p:txBody>
          <a:bodyPr vert="horz" lIns="91440" tIns="45720" rIns="91440" bIns="4572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468000" y="1628775"/>
            <a:ext cx="8135937" cy="45085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p:txBody>
      </p:sp>
      <p:sp>
        <p:nvSpPr>
          <p:cNvPr id="5" name="Fußzeilenplatzhalter 4"/>
          <p:cNvSpPr>
            <a:spLocks noGrp="1"/>
          </p:cNvSpPr>
          <p:nvPr>
            <p:ph type="ftr" sz="quarter" idx="3"/>
          </p:nvPr>
        </p:nvSpPr>
        <p:spPr>
          <a:xfrm>
            <a:off x="468000" y="6525344"/>
            <a:ext cx="8002800" cy="252000"/>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white"/>
                </a:solidFill>
              </a:rPr>
              <a:t>© </a:t>
            </a:r>
            <a:r>
              <a:rPr lang="de-DE" dirty="0" err="1">
                <a:solidFill>
                  <a:prstClr val="white"/>
                </a:solidFill>
              </a:rPr>
              <a:t>Safety</a:t>
            </a:r>
            <a:r>
              <a:rPr lang="de-DE" dirty="0">
                <a:solidFill>
                  <a:prstClr val="white"/>
                </a:solidFill>
              </a:rPr>
              <a:t> </a:t>
            </a:r>
            <a:r>
              <a:rPr lang="de-DE" dirty="0" err="1">
                <a:solidFill>
                  <a:prstClr val="white"/>
                </a:solidFill>
              </a:rPr>
              <a:t>Xperts</a:t>
            </a:r>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Foliennummernplatzhalter 5"/>
          <p:cNvSpPr>
            <a:spLocks noGrp="1"/>
          </p:cNvSpPr>
          <p:nvPr>
            <p:ph type="sldNum" sz="quarter" idx="4"/>
          </p:nvPr>
        </p:nvSpPr>
        <p:spPr>
          <a:xfrm>
            <a:off x="8676000" y="6525344"/>
            <a:ext cx="468000" cy="252000"/>
          </a:xfrm>
          <a:prstGeom prst="rect">
            <a:avLst/>
          </a:prstGeom>
        </p:spPr>
        <p:txBody>
          <a:bodyPr vert="horz" lIns="91440" tIns="45720" rIns="91440" bIns="45720" rtlCol="0" anchor="ctr"/>
          <a:lstStyle>
            <a:lvl1pPr algn="ctr">
              <a:defRPr sz="10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564BF1B-7A00-4FDB-9ACC-13A0BEC11AB6}" type="slidenum">
              <a:rPr kumimoji="0" lang="de-DE" sz="105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de-DE" sz="10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Gerade Verbindung 8"/>
          <p:cNvCxnSpPr/>
          <p:nvPr/>
        </p:nvCxnSpPr>
        <p:spPr>
          <a:xfrm>
            <a:off x="0" y="1007623"/>
            <a:ext cx="9144000" cy="0"/>
          </a:xfrm>
          <a:prstGeom prst="line">
            <a:avLst/>
          </a:prstGeom>
          <a:ln>
            <a:solidFill>
              <a:srgbClr val="009F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57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65" r:id="rId14"/>
    <p:sldLayoutId id="2147483650" r:id="rId15"/>
    <p:sldLayoutId id="2147483652" r:id="rId16"/>
    <p:sldLayoutId id="2147483654" r:id="rId17"/>
    <p:sldLayoutId id="2147483673" r:id="rId18"/>
  </p:sldLayoutIdLst>
  <p:hf hdr="0" dt="0"/>
  <p:txStyles>
    <p:titleStyle>
      <a:lvl1pPr algn="l" defTabSz="914400" rtl="0" eaLnBrk="1" latinLnBrk="0" hangingPunct="1">
        <a:lnSpc>
          <a:spcPts val="3200"/>
        </a:lnSpc>
        <a:spcBef>
          <a:spcPct val="0"/>
        </a:spcBef>
        <a:buNone/>
        <a:defRPr sz="3000" kern="1200">
          <a:solidFill>
            <a:srgbClr val="009FE4"/>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gif"/><Relationship Id="rId7" Type="http://schemas.openxmlformats.org/officeDocument/2006/relationships/image" Target="../media/image14.gif"/><Relationship Id="rId12" Type="http://schemas.openxmlformats.org/officeDocument/2006/relationships/image" Target="../media/image19.gif"/><Relationship Id="rId17" Type="http://schemas.openxmlformats.org/officeDocument/2006/relationships/image" Target="../media/image24.png"/><Relationship Id="rId25" Type="http://schemas.openxmlformats.org/officeDocument/2006/relationships/image" Target="../media/image32.gif"/><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gif"/><Relationship Id="rId24" Type="http://schemas.openxmlformats.org/officeDocument/2006/relationships/image" Target="../media/image31.gi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gif"/><Relationship Id="rId10" Type="http://schemas.openxmlformats.org/officeDocument/2006/relationships/image" Target="../media/image17.gif"/><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gif"/><Relationship Id="rId14" Type="http://schemas.openxmlformats.org/officeDocument/2006/relationships/image" Target="../media/image21.png"/><Relationship Id="rId22"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Azubi</a:t>
            </a:r>
          </a:p>
        </p:txBody>
      </p:sp>
      <p:sp>
        <p:nvSpPr>
          <p:cNvPr id="5" name="Untertitel 4"/>
          <p:cNvSpPr>
            <a:spLocks noGrp="1"/>
          </p:cNvSpPr>
          <p:nvPr>
            <p:ph type="subTitle" idx="1"/>
          </p:nvPr>
        </p:nvSpPr>
        <p:spPr/>
        <p:txBody>
          <a:bodyPr/>
          <a:lstStyle/>
          <a:p>
            <a:r>
              <a:rPr lang="de-DE" dirty="0">
                <a:solidFill>
                  <a:schemeClr val="bg1"/>
                </a:solidFill>
              </a:rPr>
              <a:t>Ort, Datum</a:t>
            </a:r>
          </a:p>
        </p:txBody>
      </p:sp>
      <p:pic>
        <p:nvPicPr>
          <p:cNvPr id="4" name="Grafik 3">
            <a:extLst>
              <a:ext uri="{FF2B5EF4-FFF2-40B4-BE49-F238E27FC236}">
                <a16:creationId xmlns:a16="http://schemas.microsoft.com/office/drawing/2014/main" id="{C9E103B9-C989-E9CE-0B08-E03EFD606576}"/>
              </a:ext>
            </a:extLst>
          </p:cNvPr>
          <p:cNvPicPr>
            <a:picLocks noChangeAspect="1"/>
          </p:cNvPicPr>
          <p:nvPr/>
        </p:nvPicPr>
        <p:blipFill>
          <a:blip r:embed="rId3"/>
          <a:stretch>
            <a:fillRect/>
          </a:stretch>
        </p:blipFill>
        <p:spPr>
          <a:xfrm>
            <a:off x="1681021" y="1237547"/>
            <a:ext cx="5048796" cy="4223730"/>
          </a:xfrm>
          <a:prstGeom prst="rect">
            <a:avLst/>
          </a:prstGeom>
        </p:spPr>
      </p:pic>
    </p:spTree>
    <p:extLst>
      <p:ext uri="{BB962C8B-B14F-4D97-AF65-F5344CB8AC3E}">
        <p14:creationId xmlns:p14="http://schemas.microsoft.com/office/powerpoint/2010/main" val="2996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196752"/>
            <a:ext cx="7848417" cy="1584201"/>
          </a:xfrm>
        </p:spPr>
        <p:txBody>
          <a:bodyPr/>
          <a:lstStyle/>
          <a:p>
            <a:pPr marL="0" indent="0">
              <a:buNone/>
            </a:pPr>
            <a:r>
              <a:rPr lang="de-DE" sz="2800" dirty="0"/>
              <a:t>Wenn Du allein im Betrieb </a:t>
            </a:r>
          </a:p>
          <a:p>
            <a:pPr marL="0" indent="0">
              <a:buNone/>
            </a:pPr>
            <a:r>
              <a:rPr lang="de-DE" sz="2800" dirty="0"/>
              <a:t>unterwegs bist, darfst Du </a:t>
            </a:r>
          </a:p>
          <a:p>
            <a:pPr marL="0" indent="0">
              <a:buNone/>
            </a:pPr>
            <a:r>
              <a:rPr lang="de-DE" sz="2800" dirty="0"/>
              <a:t>niemals:</a:t>
            </a:r>
          </a:p>
          <a:p>
            <a:pPr>
              <a:spcBef>
                <a:spcPts val="1200"/>
              </a:spcBef>
            </a:pPr>
            <a:r>
              <a:rPr lang="de-DE" sz="2800" dirty="0"/>
              <a:t> </a:t>
            </a:r>
            <a:r>
              <a:rPr lang="de-DE" sz="2600" dirty="0">
                <a:solidFill>
                  <a:srgbClr val="5F5F5F"/>
                </a:solidFill>
              </a:rPr>
              <a:t>Bereiche betreten, zu denen </a:t>
            </a:r>
          </a:p>
          <a:p>
            <a:pPr marL="0" indent="0">
              <a:spcBef>
                <a:spcPts val="1200"/>
              </a:spcBef>
              <a:buNone/>
            </a:pPr>
            <a:r>
              <a:rPr lang="de-DE" sz="2600" dirty="0">
                <a:solidFill>
                  <a:srgbClr val="5F5F5F"/>
                </a:solidFill>
              </a:rPr>
              <a:t>  der Zutritt verboten ist.</a:t>
            </a:r>
          </a:p>
          <a:p>
            <a:pPr>
              <a:spcBef>
                <a:spcPts val="1200"/>
              </a:spcBef>
            </a:pPr>
            <a:r>
              <a:rPr lang="de-DE" sz="2600" dirty="0">
                <a:solidFill>
                  <a:srgbClr val="5F5F5F"/>
                </a:solidFill>
              </a:rPr>
              <a:t> Schaltvorgänge ausführen, zu denen Du nicht angewiesen wurdest.</a:t>
            </a:r>
          </a:p>
          <a:p>
            <a:pPr>
              <a:spcBef>
                <a:spcPts val="1200"/>
              </a:spcBef>
            </a:pPr>
            <a:r>
              <a:rPr lang="de-DE" sz="2600" dirty="0">
                <a:solidFill>
                  <a:srgbClr val="5F5F5F"/>
                </a:solidFill>
              </a:rPr>
              <a:t> Arbeitsmittel verwenden, die du nicht kennst bzw. nicht unterwiesen wurdest</a:t>
            </a:r>
          </a:p>
        </p:txBody>
      </p:sp>
      <p:sp>
        <p:nvSpPr>
          <p:cNvPr id="3" name="Foliennummernplatzhalter 2"/>
          <p:cNvSpPr>
            <a:spLocks noGrp="1"/>
          </p:cNvSpPr>
          <p:nvPr>
            <p:ph type="sldNum" sz="quarter" idx="12"/>
          </p:nvPr>
        </p:nvSpPr>
        <p:spPr/>
        <p:txBody>
          <a:bodyPr/>
          <a:lstStyle/>
          <a:p>
            <a:fld id="{9564BF1B-7A00-4FDB-9ACC-13A0BEC11AB6}" type="slidenum">
              <a:rPr lang="de-DE" smtClean="0"/>
              <a:pPr/>
              <a:t>10</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Das darfst Du auf keinen Fall tun</a:t>
            </a:r>
          </a:p>
        </p:txBody>
      </p:sp>
      <p:pic>
        <p:nvPicPr>
          <p:cNvPr id="6" name="Grafik 5">
            <a:extLst>
              <a:ext uri="{FF2B5EF4-FFF2-40B4-BE49-F238E27FC236}">
                <a16:creationId xmlns:a16="http://schemas.microsoft.com/office/drawing/2014/main" id="{4029BBF8-FFDB-45A1-9603-A4FE8F53010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7713" r="30313"/>
          <a:stretch/>
        </p:blipFill>
        <p:spPr>
          <a:xfrm>
            <a:off x="6084168" y="974077"/>
            <a:ext cx="2880320" cy="3117273"/>
          </a:xfrm>
          <a:prstGeom prst="rect">
            <a:avLst/>
          </a:prstGeom>
          <a:ln>
            <a:noFill/>
          </a:ln>
          <a:effectLst>
            <a:softEdge rad="112500"/>
          </a:effectLst>
        </p:spPr>
      </p:pic>
      <p:sp>
        <p:nvSpPr>
          <p:cNvPr id="10" name="Textfeld 9">
            <a:extLst>
              <a:ext uri="{FF2B5EF4-FFF2-40B4-BE49-F238E27FC236}">
                <a16:creationId xmlns:a16="http://schemas.microsoft.com/office/drawing/2014/main" id="{9263A764-3482-49E8-9C82-E94448A88C8F}"/>
              </a:ext>
            </a:extLst>
          </p:cNvPr>
          <p:cNvSpPr txBox="1"/>
          <p:nvPr/>
        </p:nvSpPr>
        <p:spPr>
          <a:xfrm>
            <a:off x="7874448" y="4005644"/>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safety</a:t>
            </a:r>
            <a:r>
              <a:rPr lang="de-DE" sz="800" dirty="0">
                <a:solidFill>
                  <a:schemeClr val="accent1"/>
                </a:solidFill>
              </a:rPr>
              <a:t> </a:t>
            </a:r>
            <a:r>
              <a:rPr lang="de-DE" sz="800" dirty="0" err="1">
                <a:solidFill>
                  <a:schemeClr val="accent1"/>
                </a:solidFill>
              </a:rPr>
              <a:t>Xperts</a:t>
            </a:r>
            <a:endParaRPr lang="de-DE" sz="800" dirty="0">
              <a:solidFill>
                <a:schemeClr val="accent1"/>
              </a:solidFill>
            </a:endParaRPr>
          </a:p>
        </p:txBody>
      </p:sp>
    </p:spTree>
    <p:extLst>
      <p:ext uri="{BB962C8B-B14F-4D97-AF65-F5344CB8AC3E}">
        <p14:creationId xmlns:p14="http://schemas.microsoft.com/office/powerpoint/2010/main" val="188273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196753"/>
            <a:ext cx="8208457" cy="1008112"/>
          </a:xfrm>
        </p:spPr>
        <p:txBody>
          <a:bodyPr/>
          <a:lstStyle/>
          <a:p>
            <a:pPr marL="0" indent="0">
              <a:buNone/>
            </a:pPr>
            <a:r>
              <a:rPr lang="de-DE" sz="2800" dirty="0"/>
              <a:t>Arbeitsschutz dient vor allem </a:t>
            </a:r>
          </a:p>
          <a:p>
            <a:pPr marL="0" indent="0">
              <a:buNone/>
            </a:pPr>
            <a:r>
              <a:rPr lang="de-DE" sz="2800" dirty="0"/>
              <a:t>Dir selbst!</a:t>
            </a:r>
          </a:p>
          <a:p>
            <a:pPr marL="288000" indent="-288000">
              <a:spcBef>
                <a:spcPts val="1200"/>
              </a:spcBef>
            </a:pPr>
            <a:r>
              <a:rPr lang="de-DE" sz="2600" dirty="0"/>
              <a:t>Spiel nie den Helden</a:t>
            </a:r>
          </a:p>
          <a:p>
            <a:pPr marL="288000" indent="-288000">
              <a:spcBef>
                <a:spcPts val="1200"/>
              </a:spcBef>
            </a:pPr>
            <a:r>
              <a:rPr lang="de-DE" sz="2600" dirty="0"/>
              <a:t>Handele nicht auf eigene </a:t>
            </a:r>
          </a:p>
          <a:p>
            <a:pPr marL="0" indent="0">
              <a:spcBef>
                <a:spcPts val="1200"/>
              </a:spcBef>
              <a:buNone/>
            </a:pPr>
            <a:r>
              <a:rPr lang="de-DE" sz="2600" dirty="0"/>
              <a:t>   Faust, auch wenn Du es noch so gut meinst</a:t>
            </a:r>
          </a:p>
          <a:p>
            <a:pPr marL="288000" indent="-288000">
              <a:spcBef>
                <a:spcPts val="1200"/>
              </a:spcBef>
            </a:pPr>
            <a:r>
              <a:rPr lang="de-DE" sz="2600" dirty="0"/>
              <a:t>Lehrlinge, die schon länger im Betrieb sind, wollen oft demonstrieren, was sie können und dürfen, lass Dich davon nicht beeinflussen</a:t>
            </a:r>
          </a:p>
          <a:p>
            <a:pPr marL="288000" indent="-288000">
              <a:spcBef>
                <a:spcPts val="1200"/>
              </a:spcBef>
            </a:pPr>
            <a:r>
              <a:rPr lang="de-DE" sz="2600" dirty="0"/>
              <a:t>Sei aufmerksam und frage, wenn Du etwas nicht weißt</a:t>
            </a:r>
          </a:p>
        </p:txBody>
      </p:sp>
      <p:sp>
        <p:nvSpPr>
          <p:cNvPr id="3" name="Foliennummernplatzhalter 2"/>
          <p:cNvSpPr>
            <a:spLocks noGrp="1"/>
          </p:cNvSpPr>
          <p:nvPr>
            <p:ph type="sldNum" sz="quarter" idx="12"/>
          </p:nvPr>
        </p:nvSpPr>
        <p:spPr/>
        <p:txBody>
          <a:bodyPr/>
          <a:lstStyle/>
          <a:p>
            <a:fld id="{9564BF1B-7A00-4FDB-9ACC-13A0BEC11AB6}" type="slidenum">
              <a:rPr lang="de-DE" smtClean="0"/>
              <a:pPr/>
              <a:t>11</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So kannst Du Dich einbringen</a:t>
            </a:r>
          </a:p>
        </p:txBody>
      </p:sp>
      <p:pic>
        <p:nvPicPr>
          <p:cNvPr id="6" name="Grafik 5">
            <a:extLst>
              <a:ext uri="{FF2B5EF4-FFF2-40B4-BE49-F238E27FC236}">
                <a16:creationId xmlns:a16="http://schemas.microsoft.com/office/drawing/2014/main" id="{4029BBF8-FFDB-45A1-9603-A4FE8F530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658" y="1122862"/>
            <a:ext cx="3242495" cy="2162121"/>
          </a:xfrm>
          <a:prstGeom prst="rect">
            <a:avLst/>
          </a:prstGeom>
          <a:ln>
            <a:noFill/>
          </a:ln>
          <a:effectLst>
            <a:softEdge rad="112500"/>
          </a:effectLst>
        </p:spPr>
      </p:pic>
      <p:sp>
        <p:nvSpPr>
          <p:cNvPr id="10" name="Textfeld 9">
            <a:extLst>
              <a:ext uri="{FF2B5EF4-FFF2-40B4-BE49-F238E27FC236}">
                <a16:creationId xmlns:a16="http://schemas.microsoft.com/office/drawing/2014/main" id="{9263A764-3482-49E8-9C82-E94448A88C8F}"/>
              </a:ext>
            </a:extLst>
          </p:cNvPr>
          <p:cNvSpPr txBox="1"/>
          <p:nvPr/>
        </p:nvSpPr>
        <p:spPr>
          <a:xfrm>
            <a:off x="6649416" y="3195201"/>
            <a:ext cx="1954584" cy="215444"/>
          </a:xfrm>
          <a:prstGeom prst="rect">
            <a:avLst/>
          </a:prstGeom>
          <a:noFill/>
        </p:spPr>
        <p:txBody>
          <a:bodyPr wrap="square" rtlCol="0">
            <a:spAutoFit/>
          </a:bodyPr>
          <a:lstStyle/>
          <a:p>
            <a:r>
              <a:rPr lang="de-DE" sz="800" dirty="0">
                <a:solidFill>
                  <a:schemeClr val="accent1"/>
                </a:solidFill>
              </a:rPr>
              <a:t>       ©ehrenberg-bilder – Adobe Stock</a:t>
            </a:r>
          </a:p>
        </p:txBody>
      </p:sp>
    </p:spTree>
    <p:extLst>
      <p:ext uri="{BB962C8B-B14F-4D97-AF65-F5344CB8AC3E}">
        <p14:creationId xmlns:p14="http://schemas.microsoft.com/office/powerpoint/2010/main" val="250538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8" y="1196752"/>
            <a:ext cx="8280465" cy="4896544"/>
          </a:xfrm>
        </p:spPr>
        <p:txBody>
          <a:bodyPr/>
          <a:lstStyle/>
          <a:p>
            <a:pPr marL="0" indent="0">
              <a:buNone/>
            </a:pPr>
            <a:r>
              <a:rPr lang="de-DE" sz="2800" dirty="0"/>
              <a:t>Die erste Zeit im neuen Unternehmen ist aufregend, anstrengend aber auch gefährlich!</a:t>
            </a:r>
          </a:p>
          <a:p>
            <a:pPr marL="360000" indent="-360000">
              <a:spcBef>
                <a:spcPts val="1200"/>
              </a:spcBef>
            </a:pPr>
            <a:r>
              <a:rPr lang="de-DE" sz="2600" dirty="0"/>
              <a:t>Halte Dich an die Anweisungen</a:t>
            </a:r>
          </a:p>
          <a:p>
            <a:pPr marL="360000" indent="-360000">
              <a:spcBef>
                <a:spcPts val="1200"/>
              </a:spcBef>
            </a:pPr>
            <a:r>
              <a:rPr lang="de-DE" sz="2600" dirty="0"/>
              <a:t>Pflege und verwende Deine Persönliche Schutzausrüstung</a:t>
            </a:r>
          </a:p>
          <a:p>
            <a:pPr marL="360000" indent="-360000">
              <a:spcBef>
                <a:spcPts val="1200"/>
              </a:spcBef>
            </a:pPr>
            <a:r>
              <a:rPr lang="de-DE" sz="2600" dirty="0"/>
              <a:t>Nimm aufmerksam an Unterweisungen teil</a:t>
            </a:r>
          </a:p>
          <a:p>
            <a:pPr marL="360000" indent="-360000">
              <a:spcBef>
                <a:spcPts val="1200"/>
              </a:spcBef>
            </a:pPr>
            <a:r>
              <a:rPr lang="de-DE" sz="2600" dirty="0"/>
              <a:t>Beachte die Betriebsanweisungen</a:t>
            </a:r>
          </a:p>
          <a:p>
            <a:pPr marL="360000" indent="-360000">
              <a:spcBef>
                <a:spcPts val="1200"/>
              </a:spcBef>
            </a:pPr>
            <a:r>
              <a:rPr lang="de-DE" sz="2600" dirty="0"/>
              <a:t>Wenn Du Dir nicht sicher bist, frage einen erfahrenen Kollegen oder Deinen Vorgesetzten!</a:t>
            </a:r>
          </a:p>
          <a:p>
            <a:pPr marL="0" indent="0">
              <a:spcBef>
                <a:spcPts val="1200"/>
              </a:spcBef>
              <a:buNone/>
            </a:pPr>
            <a:r>
              <a:rPr lang="de-DE" sz="3200" dirty="0"/>
              <a:t> </a:t>
            </a:r>
            <a:endParaRPr lang="de-DE" sz="2800" dirty="0"/>
          </a:p>
          <a:p>
            <a:pPr marL="0" indent="0">
              <a:buNone/>
            </a:pPr>
            <a:endParaRPr lang="de-DE" sz="2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12</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Zusammenfassung</a:t>
            </a:r>
          </a:p>
        </p:txBody>
      </p:sp>
    </p:spTree>
    <p:extLst>
      <p:ext uri="{BB962C8B-B14F-4D97-AF65-F5344CB8AC3E}">
        <p14:creationId xmlns:p14="http://schemas.microsoft.com/office/powerpoint/2010/main" val="133067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ED167-1030-1892-9254-57AC2C24DDEE}"/>
              </a:ext>
            </a:extLst>
          </p:cNvPr>
          <p:cNvSpPr>
            <a:spLocks noGrp="1"/>
          </p:cNvSpPr>
          <p:nvPr>
            <p:ph type="ctrTitle"/>
          </p:nvPr>
        </p:nvSpPr>
        <p:spPr/>
        <p:txBody>
          <a:bodyPr/>
          <a:lstStyle/>
          <a:p>
            <a:r>
              <a:rPr lang="de-DE" dirty="0"/>
              <a:t>Vielen Dank für Deine Aufmerksamkeit</a:t>
            </a:r>
          </a:p>
        </p:txBody>
      </p:sp>
    </p:spTree>
    <p:extLst>
      <p:ext uri="{BB962C8B-B14F-4D97-AF65-F5344CB8AC3E}">
        <p14:creationId xmlns:p14="http://schemas.microsoft.com/office/powerpoint/2010/main" val="28357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196753"/>
            <a:ext cx="5544161" cy="1008112"/>
          </a:xfrm>
        </p:spPr>
        <p:txBody>
          <a:bodyPr/>
          <a:lstStyle/>
          <a:p>
            <a:pPr marL="0" indent="0">
              <a:spcBef>
                <a:spcPts val="1800"/>
              </a:spcBef>
              <a:buNone/>
            </a:pPr>
            <a:r>
              <a:rPr lang="de-DE" sz="2800" dirty="0"/>
              <a:t>Als Auszubildende(r) stehst Du am Anfang eines ganz neuen Weges.</a:t>
            </a:r>
          </a:p>
          <a:p>
            <a:pPr marL="0" indent="0">
              <a:spcBef>
                <a:spcPts val="1800"/>
              </a:spcBef>
              <a:buNone/>
            </a:pPr>
            <a:r>
              <a:rPr lang="de-DE" sz="2600" dirty="0"/>
              <a:t>Du wirst sehr viele Dinge über Deinen zukünftigen Beruf lernen. </a:t>
            </a:r>
          </a:p>
          <a:p>
            <a:pPr marL="0" indent="0">
              <a:spcBef>
                <a:spcPts val="1800"/>
              </a:spcBef>
              <a:buNone/>
            </a:pPr>
            <a:r>
              <a:rPr lang="de-DE" sz="2600" dirty="0"/>
              <a:t>Doch jeder Beruf hat seine spezifischen Gefahren. </a:t>
            </a:r>
          </a:p>
          <a:p>
            <a:pPr marL="0" indent="0">
              <a:spcBef>
                <a:spcPts val="1800"/>
              </a:spcBef>
              <a:buNone/>
            </a:pPr>
            <a:r>
              <a:rPr lang="de-DE" sz="2600" dirty="0"/>
              <a:t>In dieser Unterweisung wirst Du lernen, worauf Du ganz besonders achten musst!</a:t>
            </a:r>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2</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Worum geht es?</a:t>
            </a:r>
          </a:p>
        </p:txBody>
      </p:sp>
      <p:sp>
        <p:nvSpPr>
          <p:cNvPr id="8" name="Textfeld 7">
            <a:extLst>
              <a:ext uri="{FF2B5EF4-FFF2-40B4-BE49-F238E27FC236}">
                <a16:creationId xmlns:a16="http://schemas.microsoft.com/office/drawing/2014/main" id="{E8272148-E5D0-4019-9C05-BABCB4A89F23}"/>
              </a:ext>
            </a:extLst>
          </p:cNvPr>
          <p:cNvSpPr txBox="1"/>
          <p:nvPr/>
        </p:nvSpPr>
        <p:spPr>
          <a:xfrm>
            <a:off x="6766337" y="3357572"/>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bluedesign</a:t>
            </a:r>
            <a:r>
              <a:rPr lang="de-DE" sz="800" dirty="0">
                <a:solidFill>
                  <a:schemeClr val="accent1"/>
                </a:solidFill>
              </a:rPr>
              <a:t> – Adobe Stock</a:t>
            </a:r>
          </a:p>
        </p:txBody>
      </p:sp>
      <p:pic>
        <p:nvPicPr>
          <p:cNvPr id="7" name="Grafik 6">
            <a:extLst>
              <a:ext uri="{FF2B5EF4-FFF2-40B4-BE49-F238E27FC236}">
                <a16:creationId xmlns:a16="http://schemas.microsoft.com/office/drawing/2014/main" id="{2C44DCBA-DD05-4640-BC78-AE34524D1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990" y="1253600"/>
            <a:ext cx="3364427" cy="2103972"/>
          </a:xfrm>
          <a:prstGeom prst="rect">
            <a:avLst/>
          </a:prstGeom>
          <a:ln>
            <a:noFill/>
          </a:ln>
          <a:effectLst>
            <a:softEdge rad="112500"/>
          </a:effectLst>
        </p:spPr>
      </p:pic>
    </p:spTree>
    <p:extLst>
      <p:ext uri="{BB962C8B-B14F-4D97-AF65-F5344CB8AC3E}">
        <p14:creationId xmlns:p14="http://schemas.microsoft.com/office/powerpoint/2010/main" val="251134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196727"/>
            <a:ext cx="8568497" cy="1584201"/>
          </a:xfrm>
        </p:spPr>
        <p:txBody>
          <a:bodyPr/>
          <a:lstStyle/>
          <a:p>
            <a:pPr marL="0" indent="0">
              <a:buNone/>
            </a:pPr>
            <a:r>
              <a:rPr lang="de-DE" sz="2800" dirty="0"/>
              <a:t>In jedem Unternehmen gibt es unterschiedliche Gefahren:</a:t>
            </a:r>
          </a:p>
          <a:p>
            <a:pPr marL="432000" indent="-432000">
              <a:spcBef>
                <a:spcPts val="0"/>
              </a:spcBef>
            </a:pPr>
            <a:r>
              <a:rPr lang="de-DE" sz="2600" dirty="0"/>
              <a:t>Arbeit mit Maschinen</a:t>
            </a:r>
          </a:p>
          <a:p>
            <a:pPr marL="432000" indent="-432000">
              <a:spcBef>
                <a:spcPts val="0"/>
              </a:spcBef>
            </a:pPr>
            <a:r>
              <a:rPr lang="de-DE" sz="2600" dirty="0"/>
              <a:t>Kontakt mit Gefahrstoffen</a:t>
            </a:r>
          </a:p>
          <a:p>
            <a:pPr marL="432000" indent="-432000">
              <a:spcBef>
                <a:spcPts val="0"/>
              </a:spcBef>
            </a:pPr>
            <a:r>
              <a:rPr lang="de-DE" sz="2600" dirty="0"/>
              <a:t>Transport schwerer Gegenstände</a:t>
            </a:r>
          </a:p>
          <a:p>
            <a:pPr marL="432000" indent="-432000">
              <a:spcBef>
                <a:spcPts val="0"/>
              </a:spcBef>
            </a:pPr>
            <a:r>
              <a:rPr lang="de-DE" sz="2600" dirty="0"/>
              <a:t>Umgang mit Elektrizität</a:t>
            </a:r>
          </a:p>
          <a:p>
            <a:pPr marL="432000" indent="-432000">
              <a:spcBef>
                <a:spcPts val="0"/>
              </a:spcBef>
            </a:pPr>
            <a:r>
              <a:rPr lang="de-DE" sz="2600" dirty="0"/>
              <a:t>Hitze, Kälte, Nässe oder Staub</a:t>
            </a:r>
          </a:p>
          <a:p>
            <a:pPr marL="432000" indent="-432000">
              <a:spcBef>
                <a:spcPts val="0"/>
              </a:spcBef>
            </a:pPr>
            <a:r>
              <a:rPr lang="de-DE" sz="2600" dirty="0"/>
              <a:t>Arbeiten in großen Höhen</a:t>
            </a:r>
          </a:p>
          <a:p>
            <a:pPr marL="432000" indent="-432000">
              <a:spcBef>
                <a:spcPts val="0"/>
              </a:spcBef>
            </a:pPr>
            <a:r>
              <a:rPr lang="de-DE" sz="2600" dirty="0"/>
              <a:t>Entstehung von Strahlung</a:t>
            </a:r>
          </a:p>
          <a:p>
            <a:pPr marL="432000" indent="-432000">
              <a:spcBef>
                <a:spcPts val="0"/>
              </a:spcBef>
            </a:pPr>
            <a:r>
              <a:rPr lang="de-DE" sz="2600" dirty="0"/>
              <a:t>Mangelhafte Ergonomie</a:t>
            </a:r>
          </a:p>
          <a:p>
            <a:pPr marL="432000" indent="-432000">
              <a:spcBef>
                <a:spcPts val="0"/>
              </a:spcBef>
            </a:pPr>
            <a:r>
              <a:rPr lang="de-DE" sz="2600" dirty="0"/>
              <a:t>Gefährdungen durch andere                                 Personen /-gruppen</a:t>
            </a:r>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3</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Mit diesen Gefahren musst Du rechnen</a:t>
            </a:r>
          </a:p>
        </p:txBody>
      </p:sp>
      <p:pic>
        <p:nvPicPr>
          <p:cNvPr id="6" name="Grafik 5">
            <a:extLst>
              <a:ext uri="{FF2B5EF4-FFF2-40B4-BE49-F238E27FC236}">
                <a16:creationId xmlns:a16="http://schemas.microsoft.com/office/drawing/2014/main" id="{BA9BCACD-781F-42C2-B34A-588434E0F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167" y="2022257"/>
            <a:ext cx="2592438" cy="3888432"/>
          </a:xfrm>
          <a:prstGeom prst="rect">
            <a:avLst/>
          </a:prstGeom>
          <a:ln>
            <a:noFill/>
          </a:ln>
          <a:effectLst>
            <a:softEdge rad="112500"/>
          </a:effectLst>
        </p:spPr>
      </p:pic>
      <p:sp>
        <p:nvSpPr>
          <p:cNvPr id="10" name="Textfeld 9">
            <a:extLst>
              <a:ext uri="{FF2B5EF4-FFF2-40B4-BE49-F238E27FC236}">
                <a16:creationId xmlns:a16="http://schemas.microsoft.com/office/drawing/2014/main" id="{0DBCCBB6-94E0-48F0-86E6-D5838D242D07}"/>
              </a:ext>
            </a:extLst>
          </p:cNvPr>
          <p:cNvSpPr txBox="1"/>
          <p:nvPr/>
        </p:nvSpPr>
        <p:spPr>
          <a:xfrm>
            <a:off x="6722320" y="5949860"/>
            <a:ext cx="1738112" cy="215444"/>
          </a:xfrm>
          <a:prstGeom prst="rect">
            <a:avLst/>
          </a:prstGeom>
          <a:noFill/>
        </p:spPr>
        <p:txBody>
          <a:bodyPr wrap="square" rtlCol="0">
            <a:spAutoFit/>
          </a:bodyPr>
          <a:lstStyle/>
          <a:p>
            <a:r>
              <a:rPr lang="de-DE" sz="800" dirty="0">
                <a:solidFill>
                  <a:schemeClr val="accent1"/>
                </a:solidFill>
              </a:rPr>
              <a:t>       ©Robert </a:t>
            </a:r>
            <a:r>
              <a:rPr lang="de-DE" sz="800" dirty="0" err="1">
                <a:solidFill>
                  <a:schemeClr val="accent1"/>
                </a:solidFill>
              </a:rPr>
              <a:t>Kneschke</a:t>
            </a:r>
            <a:r>
              <a:rPr lang="de-DE" sz="800" dirty="0">
                <a:solidFill>
                  <a:schemeClr val="accent1"/>
                </a:solidFill>
              </a:rPr>
              <a:t> – Adobe Stock</a:t>
            </a:r>
          </a:p>
        </p:txBody>
      </p:sp>
    </p:spTree>
    <p:extLst>
      <p:ext uri="{BB962C8B-B14F-4D97-AF65-F5344CB8AC3E}">
        <p14:creationId xmlns:p14="http://schemas.microsoft.com/office/powerpoint/2010/main" val="16078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4</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Rechtliche Grundlagen des Arbeitsschutzes?</a:t>
            </a:r>
          </a:p>
        </p:txBody>
      </p:sp>
      <p:sp>
        <p:nvSpPr>
          <p:cNvPr id="2" name="Textfeld 1">
            <a:extLst>
              <a:ext uri="{FF2B5EF4-FFF2-40B4-BE49-F238E27FC236}">
                <a16:creationId xmlns:a16="http://schemas.microsoft.com/office/drawing/2014/main" id="{F5F90E50-DE0E-4A11-9D3D-CF6B3E32644E}"/>
              </a:ext>
            </a:extLst>
          </p:cNvPr>
          <p:cNvSpPr txBox="1"/>
          <p:nvPr/>
        </p:nvSpPr>
        <p:spPr>
          <a:xfrm>
            <a:off x="539551" y="1340768"/>
            <a:ext cx="8136449" cy="4308872"/>
          </a:xfrm>
          <a:prstGeom prst="rect">
            <a:avLst/>
          </a:prstGeom>
          <a:noFill/>
        </p:spPr>
        <p:txBody>
          <a:bodyPr wrap="square" rtlCol="0">
            <a:spAutoFit/>
          </a:bodyPr>
          <a:lstStyle/>
          <a:p>
            <a:pPr>
              <a:spcAft>
                <a:spcPts val="1200"/>
              </a:spcAft>
            </a:pPr>
            <a:r>
              <a:rPr lang="de-DE" sz="2800" dirty="0">
                <a:solidFill>
                  <a:schemeClr val="accent1"/>
                </a:solidFill>
              </a:rPr>
              <a:t>Dein Arbeitgeber muss zahlreiche Auflagen erfüllen, um die Gefährdungen so gering wie möglich zu halten:</a:t>
            </a:r>
          </a:p>
          <a:p>
            <a:pPr marL="457200" indent="-457200">
              <a:buFont typeface="Arial" panose="020B0604020202020204" pitchFamily="34" charset="0"/>
              <a:buChar char="•"/>
            </a:pPr>
            <a:r>
              <a:rPr lang="de-DE" sz="2600" dirty="0">
                <a:solidFill>
                  <a:schemeClr val="accent1"/>
                </a:solidFill>
              </a:rPr>
              <a:t>Arbeitsschutzgesetz (ArbSchG)</a:t>
            </a:r>
          </a:p>
          <a:p>
            <a:pPr marL="457200" indent="-457200">
              <a:buFont typeface="Arial" panose="020B0604020202020204" pitchFamily="34" charset="0"/>
              <a:buChar char="•"/>
            </a:pPr>
            <a:r>
              <a:rPr lang="de-DE" sz="2600" dirty="0">
                <a:solidFill>
                  <a:schemeClr val="accent1"/>
                </a:solidFill>
              </a:rPr>
              <a:t>Arbeitszeitgesetz (ArbZG)</a:t>
            </a:r>
          </a:p>
          <a:p>
            <a:pPr marL="457200" indent="-457200">
              <a:buFont typeface="Arial" panose="020B0604020202020204" pitchFamily="34" charset="0"/>
              <a:buChar char="•"/>
            </a:pPr>
            <a:r>
              <a:rPr lang="de-DE" sz="2600" dirty="0">
                <a:solidFill>
                  <a:schemeClr val="accent1"/>
                </a:solidFill>
              </a:rPr>
              <a:t>Produktsicherheitsgesetz (</a:t>
            </a:r>
            <a:r>
              <a:rPr lang="de-DE" sz="2600" dirty="0" err="1">
                <a:solidFill>
                  <a:schemeClr val="accent1"/>
                </a:solidFill>
              </a:rPr>
              <a:t>ProdSichG</a:t>
            </a:r>
            <a:r>
              <a:rPr lang="de-DE" sz="2600" dirty="0">
                <a:solidFill>
                  <a:schemeClr val="accent1"/>
                </a:solidFill>
              </a:rPr>
              <a:t>)</a:t>
            </a:r>
          </a:p>
          <a:p>
            <a:pPr marL="457200" indent="-457200">
              <a:buFont typeface="Arial" panose="020B0604020202020204" pitchFamily="34" charset="0"/>
              <a:buChar char="•"/>
            </a:pPr>
            <a:r>
              <a:rPr lang="de-DE" sz="2600" dirty="0">
                <a:solidFill>
                  <a:schemeClr val="accent1"/>
                </a:solidFill>
              </a:rPr>
              <a:t>Gesetzliche Unfallversicherung (</a:t>
            </a:r>
            <a:r>
              <a:rPr lang="de-DE" sz="2600" dirty="0" err="1">
                <a:solidFill>
                  <a:schemeClr val="accent1"/>
                </a:solidFill>
              </a:rPr>
              <a:t>DGUV</a:t>
            </a:r>
            <a:r>
              <a:rPr lang="de-DE" sz="2600" dirty="0">
                <a:solidFill>
                  <a:schemeClr val="accent1"/>
                </a:solidFill>
              </a:rPr>
              <a:t>)</a:t>
            </a:r>
          </a:p>
          <a:p>
            <a:pPr marL="457200" indent="-457200">
              <a:buFont typeface="Arial" panose="020B0604020202020204" pitchFamily="34" charset="0"/>
              <a:buChar char="•"/>
            </a:pPr>
            <a:r>
              <a:rPr lang="de-DE" sz="2600" dirty="0">
                <a:solidFill>
                  <a:schemeClr val="accent1"/>
                </a:solidFill>
              </a:rPr>
              <a:t>Arbeitssicherheitsgesetz (ASiG)</a:t>
            </a:r>
          </a:p>
          <a:p>
            <a:pPr marL="457200" indent="-457200">
              <a:buFont typeface="Arial" panose="020B0604020202020204" pitchFamily="34" charset="0"/>
              <a:buChar char="•"/>
            </a:pPr>
            <a:r>
              <a:rPr lang="de-DE" sz="2600" dirty="0">
                <a:solidFill>
                  <a:schemeClr val="accent1"/>
                </a:solidFill>
              </a:rPr>
              <a:t>Arbeitsstättenverordnung (ArbStättV)</a:t>
            </a:r>
          </a:p>
          <a:p>
            <a:pPr marL="457200" indent="-457200">
              <a:buFont typeface="Arial" panose="020B0604020202020204" pitchFamily="34" charset="0"/>
              <a:buChar char="•"/>
            </a:pPr>
            <a:r>
              <a:rPr lang="de-DE" sz="2600" dirty="0">
                <a:solidFill>
                  <a:schemeClr val="accent1"/>
                </a:solidFill>
              </a:rPr>
              <a:t>Jugendarbeitsschutzgesetz (</a:t>
            </a:r>
            <a:r>
              <a:rPr lang="de-DE" sz="2600" dirty="0" err="1">
                <a:solidFill>
                  <a:schemeClr val="accent1"/>
                </a:solidFill>
              </a:rPr>
              <a:t>JArbSchG</a:t>
            </a:r>
            <a:r>
              <a:rPr lang="de-DE" sz="2600" dirty="0">
                <a:solidFill>
                  <a:schemeClr val="accent1"/>
                </a:solidFill>
              </a:rPr>
              <a:t>)</a:t>
            </a:r>
          </a:p>
          <a:p>
            <a:pPr marL="457200" indent="-457200">
              <a:buFont typeface="Arial" panose="020B0604020202020204" pitchFamily="34" charset="0"/>
              <a:buChar char="•"/>
            </a:pPr>
            <a:r>
              <a:rPr lang="de-DE" sz="2600" dirty="0">
                <a:solidFill>
                  <a:schemeClr val="accent1"/>
                </a:solidFill>
              </a:rPr>
              <a:t>Mutterschutzgesetz (MuSchG)</a:t>
            </a:r>
          </a:p>
        </p:txBody>
      </p:sp>
    </p:spTree>
    <p:extLst>
      <p:ext uri="{BB962C8B-B14F-4D97-AF65-F5344CB8AC3E}">
        <p14:creationId xmlns:p14="http://schemas.microsoft.com/office/powerpoint/2010/main" val="31263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20"/>
                                  </p:iterate>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2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20"/>
                                  </p:iterate>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2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20"/>
                                  </p:iterate>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20"/>
                                  </p:iterate>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20"/>
                                  </p:iterate>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20"/>
                                  </p:iterate>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5</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Was ist Arbeitsschutz überhaupt?</a:t>
            </a:r>
          </a:p>
        </p:txBody>
      </p:sp>
      <p:sp>
        <p:nvSpPr>
          <p:cNvPr id="2" name="Textfeld 1">
            <a:extLst>
              <a:ext uri="{FF2B5EF4-FFF2-40B4-BE49-F238E27FC236}">
                <a16:creationId xmlns:a16="http://schemas.microsoft.com/office/drawing/2014/main" id="{F5F90E50-DE0E-4A11-9D3D-CF6B3E32644E}"/>
              </a:ext>
            </a:extLst>
          </p:cNvPr>
          <p:cNvSpPr txBox="1"/>
          <p:nvPr/>
        </p:nvSpPr>
        <p:spPr>
          <a:xfrm>
            <a:off x="539551" y="1340768"/>
            <a:ext cx="8136449" cy="4770537"/>
          </a:xfrm>
          <a:prstGeom prst="rect">
            <a:avLst/>
          </a:prstGeom>
          <a:noFill/>
        </p:spPr>
        <p:txBody>
          <a:bodyPr wrap="square" rtlCol="0">
            <a:spAutoFit/>
          </a:bodyPr>
          <a:lstStyle/>
          <a:p>
            <a:r>
              <a:rPr lang="de-DE" sz="2800" dirty="0">
                <a:solidFill>
                  <a:schemeClr val="accent1"/>
                </a:solidFill>
              </a:rPr>
              <a:t>Der betriebliche Arbeitsschutz umfasst alle Maßnahmen, um Gefährdungen zu minimeren:</a:t>
            </a:r>
          </a:p>
          <a:p>
            <a:pPr marL="514350" indent="-514350">
              <a:spcBef>
                <a:spcPts val="600"/>
              </a:spcBef>
              <a:buFont typeface="+mj-lt"/>
              <a:buAutoNum type="arabicPeriod"/>
            </a:pPr>
            <a:r>
              <a:rPr lang="de-DE" sz="2600" dirty="0">
                <a:solidFill>
                  <a:schemeClr val="accent1"/>
                </a:solidFill>
              </a:rPr>
              <a:t>Gefährdungsbeurteilung:</a:t>
            </a:r>
          </a:p>
          <a:p>
            <a:pPr marL="914400" lvl="1" indent="-457200">
              <a:spcBef>
                <a:spcPts val="600"/>
              </a:spcBef>
              <a:buFont typeface="Arial" panose="020B0604020202020204" pitchFamily="34" charset="0"/>
              <a:buChar char="•"/>
            </a:pPr>
            <a:r>
              <a:rPr lang="de-DE" sz="2600" dirty="0">
                <a:solidFill>
                  <a:schemeClr val="accent1"/>
                </a:solidFill>
              </a:rPr>
              <a:t>Erkennen der Gefahren</a:t>
            </a:r>
          </a:p>
          <a:p>
            <a:pPr marL="914400" lvl="1" indent="-457200">
              <a:spcBef>
                <a:spcPts val="600"/>
              </a:spcBef>
              <a:buFont typeface="Arial" panose="020B0604020202020204" pitchFamily="34" charset="0"/>
              <a:buChar char="•"/>
            </a:pPr>
            <a:r>
              <a:rPr lang="de-DE" sz="2600" dirty="0">
                <a:solidFill>
                  <a:schemeClr val="accent1"/>
                </a:solidFill>
              </a:rPr>
              <a:t>Entwickeln von Schutzmaßnahmen</a:t>
            </a:r>
          </a:p>
          <a:p>
            <a:pPr marL="914400" lvl="1" indent="-457200">
              <a:spcBef>
                <a:spcPts val="600"/>
              </a:spcBef>
              <a:buFont typeface="Arial" panose="020B0604020202020204" pitchFamily="34" charset="0"/>
              <a:buChar char="•"/>
            </a:pPr>
            <a:r>
              <a:rPr lang="de-DE" sz="2600" dirty="0">
                <a:solidFill>
                  <a:schemeClr val="accent1"/>
                </a:solidFill>
              </a:rPr>
              <a:t>Erprobung und Kontrolle auf Wirksamkeit</a:t>
            </a:r>
          </a:p>
          <a:p>
            <a:pPr marL="514350" indent="-514350">
              <a:spcBef>
                <a:spcPts val="600"/>
              </a:spcBef>
              <a:buFont typeface="+mj-lt"/>
              <a:buAutoNum type="arabicPeriod"/>
            </a:pPr>
            <a:r>
              <a:rPr lang="de-DE" sz="2600" dirty="0">
                <a:solidFill>
                  <a:schemeClr val="accent1"/>
                </a:solidFill>
              </a:rPr>
              <a:t>Information der Arbeitnehmer</a:t>
            </a:r>
          </a:p>
          <a:p>
            <a:pPr marL="971550" lvl="1" indent="-514350">
              <a:spcBef>
                <a:spcPts val="600"/>
              </a:spcBef>
              <a:buFont typeface="Arial" panose="020B0604020202020204" pitchFamily="34" charset="0"/>
              <a:buChar char="•"/>
            </a:pPr>
            <a:r>
              <a:rPr lang="de-DE" sz="2600" dirty="0">
                <a:solidFill>
                  <a:schemeClr val="accent1"/>
                </a:solidFill>
              </a:rPr>
              <a:t>Unterweisung</a:t>
            </a:r>
          </a:p>
          <a:p>
            <a:pPr marL="971550" lvl="1" indent="-514350">
              <a:spcBef>
                <a:spcPts val="600"/>
              </a:spcBef>
              <a:buFont typeface="Arial" panose="020B0604020202020204" pitchFamily="34" charset="0"/>
              <a:buChar char="•"/>
            </a:pPr>
            <a:r>
              <a:rPr lang="de-DE" sz="2600" dirty="0">
                <a:solidFill>
                  <a:schemeClr val="accent1"/>
                </a:solidFill>
              </a:rPr>
              <a:t>Betriebsanweisung</a:t>
            </a:r>
          </a:p>
          <a:p>
            <a:pPr marL="514350" indent="-514350">
              <a:spcBef>
                <a:spcPts val="600"/>
              </a:spcBef>
              <a:buFont typeface="+mj-lt"/>
              <a:buAutoNum type="arabicPeriod"/>
            </a:pPr>
            <a:r>
              <a:rPr lang="de-DE" sz="2600" dirty="0">
                <a:solidFill>
                  <a:schemeClr val="accent1"/>
                </a:solidFill>
              </a:rPr>
              <a:t>Überwachung der Arbeitnehmerpflichten</a:t>
            </a:r>
          </a:p>
        </p:txBody>
      </p:sp>
    </p:spTree>
    <p:extLst>
      <p:ext uri="{BB962C8B-B14F-4D97-AF65-F5344CB8AC3E}">
        <p14:creationId xmlns:p14="http://schemas.microsoft.com/office/powerpoint/2010/main" val="2977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20"/>
                                  </p:iterate>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20"/>
                                  </p:iterate>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iterate type="lt">
                                    <p:tmAbs val="20"/>
                                  </p:iterate>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20"/>
                                  </p:iterate>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iterate type="lt">
                                    <p:tmAbs val="20"/>
                                  </p:iterate>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iterate type="lt">
                                    <p:tmAbs val="20"/>
                                  </p:iterate>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20"/>
                                  </p:iterate>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A6BFBD8-084C-4833-B892-55415DC882E0}"/>
              </a:ext>
            </a:extLst>
          </p:cNvPr>
          <p:cNvSpPr txBox="1"/>
          <p:nvPr/>
        </p:nvSpPr>
        <p:spPr>
          <a:xfrm>
            <a:off x="611560" y="1117768"/>
            <a:ext cx="8424936" cy="4739759"/>
          </a:xfrm>
          <a:prstGeom prst="rect">
            <a:avLst/>
          </a:prstGeom>
          <a:noFill/>
        </p:spPr>
        <p:txBody>
          <a:bodyPr wrap="square" rtlCol="0">
            <a:spAutoFit/>
          </a:bodyPr>
          <a:lstStyle/>
          <a:p>
            <a:r>
              <a:rPr lang="de-DE" sz="3200" dirty="0">
                <a:solidFill>
                  <a:schemeClr val="accent1"/>
                </a:solidFill>
              </a:rPr>
              <a:t>Eine Unterweisung ist eine </a:t>
            </a:r>
          </a:p>
          <a:p>
            <a:r>
              <a:rPr lang="de-DE" sz="3200" dirty="0">
                <a:solidFill>
                  <a:schemeClr val="accent1"/>
                </a:solidFill>
              </a:rPr>
              <a:t>theoretische und/oder </a:t>
            </a:r>
          </a:p>
          <a:p>
            <a:r>
              <a:rPr lang="de-DE" sz="3200" dirty="0">
                <a:solidFill>
                  <a:schemeClr val="accent1"/>
                </a:solidFill>
              </a:rPr>
              <a:t>praktische Schulung über:</a:t>
            </a:r>
          </a:p>
          <a:p>
            <a:endParaRPr lang="de-DE" sz="2000" dirty="0">
              <a:solidFill>
                <a:schemeClr val="accent1"/>
              </a:solidFill>
            </a:endParaRPr>
          </a:p>
          <a:p>
            <a:pPr marL="457200" indent="-457200">
              <a:spcBef>
                <a:spcPts val="1200"/>
              </a:spcBef>
              <a:buFont typeface="Arial" panose="020B0604020202020204" pitchFamily="34" charset="0"/>
              <a:buChar char="•"/>
            </a:pPr>
            <a:r>
              <a:rPr lang="de-DE" sz="2600" dirty="0">
                <a:solidFill>
                  <a:schemeClr val="accent1"/>
                </a:solidFill>
              </a:rPr>
              <a:t>den Umgang mit bestimmten Arbeitsmitteln</a:t>
            </a:r>
          </a:p>
          <a:p>
            <a:pPr marL="457200" indent="-457200">
              <a:spcBef>
                <a:spcPts val="1200"/>
              </a:spcBef>
              <a:buFont typeface="Arial" panose="020B0604020202020204" pitchFamily="34" charset="0"/>
              <a:buChar char="•"/>
            </a:pPr>
            <a:r>
              <a:rPr lang="de-DE" sz="2600" dirty="0">
                <a:solidFill>
                  <a:schemeClr val="accent1"/>
                </a:solidFill>
              </a:rPr>
              <a:t>den Umgang mit Gefahrstoffen</a:t>
            </a:r>
          </a:p>
          <a:p>
            <a:pPr marL="457200" indent="-457200">
              <a:spcBef>
                <a:spcPts val="1200"/>
              </a:spcBef>
              <a:buFont typeface="Arial" panose="020B0604020202020204" pitchFamily="34" charset="0"/>
              <a:buChar char="•"/>
            </a:pPr>
            <a:r>
              <a:rPr lang="de-DE" sz="2600" dirty="0">
                <a:solidFill>
                  <a:schemeClr val="accent1"/>
                </a:solidFill>
              </a:rPr>
              <a:t>Abläufe innerhalb des Unternehmens</a:t>
            </a:r>
          </a:p>
          <a:p>
            <a:pPr marL="457200" indent="-457200">
              <a:spcBef>
                <a:spcPts val="1200"/>
              </a:spcBef>
              <a:buFont typeface="Arial" panose="020B0604020202020204" pitchFamily="34" charset="0"/>
              <a:buChar char="•"/>
            </a:pPr>
            <a:r>
              <a:rPr lang="de-DE" sz="2600" dirty="0">
                <a:solidFill>
                  <a:schemeClr val="accent1"/>
                </a:solidFill>
              </a:rPr>
              <a:t>das Verhalten im Gefahrfall</a:t>
            </a:r>
          </a:p>
          <a:p>
            <a:pPr>
              <a:spcBef>
                <a:spcPts val="1200"/>
              </a:spcBef>
            </a:pPr>
            <a:r>
              <a:rPr lang="de-DE" sz="3200" dirty="0">
                <a:solidFill>
                  <a:schemeClr val="accent1"/>
                </a:solidFill>
              </a:rPr>
              <a:t>Die Teilnahme wird schriftlich bestätigt!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Unterweisungen</a:t>
            </a:r>
          </a:p>
        </p:txBody>
      </p:sp>
      <p:pic>
        <p:nvPicPr>
          <p:cNvPr id="6" name="Grafik 5">
            <a:extLst>
              <a:ext uri="{FF2B5EF4-FFF2-40B4-BE49-F238E27FC236}">
                <a16:creationId xmlns:a16="http://schemas.microsoft.com/office/drawing/2014/main" id="{78993361-140B-454A-8B48-C8411C5E2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559" y="1052736"/>
            <a:ext cx="3224242" cy="1894853"/>
          </a:xfrm>
          <a:prstGeom prst="rect">
            <a:avLst/>
          </a:prstGeom>
          <a:ln>
            <a:noFill/>
          </a:ln>
          <a:effectLst>
            <a:softEdge rad="112500"/>
          </a:effectLst>
        </p:spPr>
      </p:pic>
      <p:sp>
        <p:nvSpPr>
          <p:cNvPr id="8" name="Textfeld 7">
            <a:extLst>
              <a:ext uri="{FF2B5EF4-FFF2-40B4-BE49-F238E27FC236}">
                <a16:creationId xmlns:a16="http://schemas.microsoft.com/office/drawing/2014/main" id="{B8BF41F8-0465-4E75-B91E-831BCB122E7C}"/>
              </a:ext>
            </a:extLst>
          </p:cNvPr>
          <p:cNvSpPr txBox="1"/>
          <p:nvPr/>
        </p:nvSpPr>
        <p:spPr>
          <a:xfrm>
            <a:off x="6636624" y="2895403"/>
            <a:ext cx="1738112" cy="215444"/>
          </a:xfrm>
          <a:prstGeom prst="rect">
            <a:avLst/>
          </a:prstGeom>
          <a:noFill/>
        </p:spPr>
        <p:txBody>
          <a:bodyPr wrap="square" rtlCol="0">
            <a:spAutoFit/>
          </a:bodyPr>
          <a:lstStyle/>
          <a:p>
            <a:r>
              <a:rPr lang="de-DE" sz="800" dirty="0">
                <a:solidFill>
                  <a:schemeClr val="accent1"/>
                </a:solidFill>
              </a:rPr>
              <a:t>       ©AK-</a:t>
            </a:r>
            <a:r>
              <a:rPr lang="de-DE" sz="800" dirty="0" err="1">
                <a:solidFill>
                  <a:schemeClr val="accent1"/>
                </a:solidFill>
              </a:rPr>
              <a:t>Digiart</a:t>
            </a:r>
            <a:r>
              <a:rPr lang="de-DE" sz="800" dirty="0">
                <a:solidFill>
                  <a:schemeClr val="accent1"/>
                </a:solidFill>
              </a:rPr>
              <a:t> – Adobe Stock</a:t>
            </a:r>
          </a:p>
        </p:txBody>
      </p:sp>
    </p:spTree>
    <p:extLst>
      <p:ext uri="{BB962C8B-B14F-4D97-AF65-F5344CB8AC3E}">
        <p14:creationId xmlns:p14="http://schemas.microsoft.com/office/powerpoint/2010/main" val="22733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7</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Betriebsanweisungen</a:t>
            </a:r>
          </a:p>
        </p:txBody>
      </p:sp>
      <p:pic>
        <p:nvPicPr>
          <p:cNvPr id="6" name="Grafik 5">
            <a:extLst>
              <a:ext uri="{FF2B5EF4-FFF2-40B4-BE49-F238E27FC236}">
                <a16:creationId xmlns:a16="http://schemas.microsoft.com/office/drawing/2014/main" id="{618F1265-A7D2-4286-B274-E90FCAB86D50}"/>
              </a:ext>
            </a:extLst>
          </p:cNvPr>
          <p:cNvPicPr>
            <a:picLocks noChangeAspect="1"/>
          </p:cNvPicPr>
          <p:nvPr/>
        </p:nvPicPr>
        <p:blipFill rotWithShape="1">
          <a:blip r:embed="rId3">
            <a:extLst>
              <a:ext uri="{28A0092B-C50C-407E-A947-70E740481C1C}">
                <a14:useLocalDpi xmlns:a14="http://schemas.microsoft.com/office/drawing/2010/main" val="0"/>
              </a:ext>
            </a:extLst>
          </a:blip>
          <a:srcRect l="29925" r="29913"/>
          <a:stretch/>
        </p:blipFill>
        <p:spPr>
          <a:xfrm>
            <a:off x="611560" y="1196752"/>
            <a:ext cx="3672408" cy="514350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0ED44AC4-2BDC-4071-B64B-1CA07C763E42}"/>
              </a:ext>
            </a:extLst>
          </p:cNvPr>
          <p:cNvPicPr>
            <a:picLocks noChangeAspect="1"/>
          </p:cNvPicPr>
          <p:nvPr/>
        </p:nvPicPr>
        <p:blipFill rotWithShape="1">
          <a:blip r:embed="rId4">
            <a:extLst>
              <a:ext uri="{28A0092B-C50C-407E-A947-70E740481C1C}">
                <a14:useLocalDpi xmlns:a14="http://schemas.microsoft.com/office/drawing/2010/main" val="0"/>
              </a:ext>
            </a:extLst>
          </a:blip>
          <a:srcRect l="30313" r="29525"/>
          <a:stretch/>
        </p:blipFill>
        <p:spPr>
          <a:xfrm>
            <a:off x="4783778" y="1182292"/>
            <a:ext cx="3672408" cy="5143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506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8</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Sicherheitskennzeichnung</a:t>
            </a:r>
          </a:p>
        </p:txBody>
      </p:sp>
      <p:graphicFrame>
        <p:nvGraphicFramePr>
          <p:cNvPr id="20" name="Tabelle 19">
            <a:extLst>
              <a:ext uri="{FF2B5EF4-FFF2-40B4-BE49-F238E27FC236}">
                <a16:creationId xmlns:a16="http://schemas.microsoft.com/office/drawing/2014/main" id="{61FEF51E-30D8-4756-BE33-94BF427A95BC}"/>
              </a:ext>
            </a:extLst>
          </p:cNvPr>
          <p:cNvGraphicFramePr>
            <a:graphicFrameLocks noGrp="1"/>
          </p:cNvGraphicFramePr>
          <p:nvPr>
            <p:extLst>
              <p:ext uri="{D42A27DB-BD31-4B8C-83A1-F6EECF244321}">
                <p14:modId xmlns:p14="http://schemas.microsoft.com/office/powerpoint/2010/main" val="1119251476"/>
              </p:ext>
            </p:extLst>
          </p:nvPr>
        </p:nvGraphicFramePr>
        <p:xfrm>
          <a:off x="179512" y="1396999"/>
          <a:ext cx="8834578" cy="4500000"/>
        </p:xfrm>
        <a:graphic>
          <a:graphicData uri="http://schemas.openxmlformats.org/drawingml/2006/table">
            <a:tbl>
              <a:tblPr firstRow="1" bandRow="1">
                <a:tableStyleId>{5940675A-B579-460E-94D1-54222C63F5DA}</a:tableStyleId>
              </a:tblPr>
              <a:tblGrid>
                <a:gridCol w="2956291">
                  <a:extLst>
                    <a:ext uri="{9D8B030D-6E8A-4147-A177-3AD203B41FA5}">
                      <a16:colId xmlns:a16="http://schemas.microsoft.com/office/drawing/2014/main" val="599717926"/>
                    </a:ext>
                  </a:extLst>
                </a:gridCol>
                <a:gridCol w="5878287">
                  <a:extLst>
                    <a:ext uri="{9D8B030D-6E8A-4147-A177-3AD203B41FA5}">
                      <a16:colId xmlns:a16="http://schemas.microsoft.com/office/drawing/2014/main" val="1679617230"/>
                    </a:ext>
                  </a:extLst>
                </a:gridCol>
              </a:tblGrid>
              <a:tr h="900000">
                <a:tc>
                  <a:txBody>
                    <a:bodyPr/>
                    <a:lstStyle/>
                    <a:p>
                      <a:pPr marL="0" algn="l" defTabSz="914400" rtl="0" eaLnBrk="1" latinLnBrk="0" hangingPunct="1"/>
                      <a:r>
                        <a:rPr lang="de-DE" sz="2600" kern="1200" dirty="0">
                          <a:solidFill>
                            <a:schemeClr val="tx1"/>
                          </a:solidFill>
                          <a:latin typeface="+mn-lt"/>
                          <a:ea typeface="+mn-ea"/>
                          <a:cs typeface="+mn-cs"/>
                        </a:rPr>
                        <a:t>Gebotsschilder</a:t>
                      </a:r>
                    </a:p>
                  </a:txBody>
                  <a:tcPr anchor="ctr"/>
                </a:tc>
                <a:tc>
                  <a:txBody>
                    <a:bodyPr/>
                    <a:lstStyle/>
                    <a:p>
                      <a:endParaRPr lang="de-DE" dirty="0"/>
                    </a:p>
                  </a:txBody>
                  <a:tcPr/>
                </a:tc>
                <a:extLst>
                  <a:ext uri="{0D108BD9-81ED-4DB2-BD59-A6C34878D82A}">
                    <a16:rowId xmlns:a16="http://schemas.microsoft.com/office/drawing/2014/main" val="936176635"/>
                  </a:ext>
                </a:extLst>
              </a:tr>
              <a:tr h="900000">
                <a:tc>
                  <a:txBody>
                    <a:bodyPr/>
                    <a:lstStyle/>
                    <a:p>
                      <a:pPr marL="0" algn="l" defTabSz="914400" rtl="0" eaLnBrk="1" latinLnBrk="0" hangingPunct="1"/>
                      <a:r>
                        <a:rPr lang="de-DE" sz="2600" kern="1200" dirty="0">
                          <a:solidFill>
                            <a:schemeClr val="tx1"/>
                          </a:solidFill>
                          <a:latin typeface="+mn-lt"/>
                          <a:ea typeface="+mn-ea"/>
                          <a:cs typeface="+mn-cs"/>
                        </a:rPr>
                        <a:t>Verbotsschilder</a:t>
                      </a:r>
                    </a:p>
                  </a:txBody>
                  <a:tcPr anchor="ctr"/>
                </a:tc>
                <a:tc>
                  <a:txBody>
                    <a:bodyPr/>
                    <a:lstStyle/>
                    <a:p>
                      <a:endParaRPr lang="de-DE" dirty="0"/>
                    </a:p>
                  </a:txBody>
                  <a:tcPr/>
                </a:tc>
                <a:extLst>
                  <a:ext uri="{0D108BD9-81ED-4DB2-BD59-A6C34878D82A}">
                    <a16:rowId xmlns:a16="http://schemas.microsoft.com/office/drawing/2014/main" val="2862787014"/>
                  </a:ext>
                </a:extLst>
              </a:tr>
              <a:tr h="900000">
                <a:tc>
                  <a:txBody>
                    <a:bodyPr/>
                    <a:lstStyle/>
                    <a:p>
                      <a:pPr marL="0" algn="l" defTabSz="914400" rtl="0" eaLnBrk="1" latinLnBrk="0" hangingPunct="1"/>
                      <a:r>
                        <a:rPr lang="de-DE" sz="2600" kern="1200" dirty="0">
                          <a:solidFill>
                            <a:schemeClr val="tx1"/>
                          </a:solidFill>
                          <a:latin typeface="+mn-lt"/>
                          <a:ea typeface="+mn-ea"/>
                          <a:cs typeface="+mn-cs"/>
                        </a:rPr>
                        <a:t>Rettungszeichen</a:t>
                      </a:r>
                    </a:p>
                  </a:txBody>
                  <a:tcPr anchor="ctr"/>
                </a:tc>
                <a:tc>
                  <a:txBody>
                    <a:bodyPr/>
                    <a:lstStyle/>
                    <a:p>
                      <a:endParaRPr lang="de-DE" dirty="0"/>
                    </a:p>
                  </a:txBody>
                  <a:tcPr/>
                </a:tc>
                <a:extLst>
                  <a:ext uri="{0D108BD9-81ED-4DB2-BD59-A6C34878D82A}">
                    <a16:rowId xmlns:a16="http://schemas.microsoft.com/office/drawing/2014/main" val="3375441463"/>
                  </a:ext>
                </a:extLst>
              </a:tr>
              <a:tr h="900000">
                <a:tc>
                  <a:txBody>
                    <a:bodyPr/>
                    <a:lstStyle/>
                    <a:p>
                      <a:pPr marL="0" algn="l" defTabSz="914400" rtl="0" eaLnBrk="1" latinLnBrk="0" hangingPunct="1"/>
                      <a:r>
                        <a:rPr lang="de-DE" sz="2600" kern="1200" dirty="0">
                          <a:solidFill>
                            <a:schemeClr val="tx1"/>
                          </a:solidFill>
                          <a:latin typeface="+mn-lt"/>
                          <a:ea typeface="+mn-ea"/>
                          <a:cs typeface="+mn-cs"/>
                        </a:rPr>
                        <a:t>Brandschutzzeichen</a:t>
                      </a:r>
                    </a:p>
                  </a:txBody>
                  <a:tcPr anchor="ctr"/>
                </a:tc>
                <a:tc>
                  <a:txBody>
                    <a:bodyPr/>
                    <a:lstStyle/>
                    <a:p>
                      <a:endParaRPr lang="de-DE" dirty="0"/>
                    </a:p>
                  </a:txBody>
                  <a:tcPr/>
                </a:tc>
                <a:extLst>
                  <a:ext uri="{0D108BD9-81ED-4DB2-BD59-A6C34878D82A}">
                    <a16:rowId xmlns:a16="http://schemas.microsoft.com/office/drawing/2014/main" val="1194610604"/>
                  </a:ext>
                </a:extLst>
              </a:tr>
              <a:tr h="900000">
                <a:tc>
                  <a:txBody>
                    <a:bodyPr/>
                    <a:lstStyle/>
                    <a:p>
                      <a:pPr marL="0" algn="l" defTabSz="914400" rtl="0" eaLnBrk="1" latinLnBrk="0" hangingPunct="1"/>
                      <a:r>
                        <a:rPr lang="de-DE" sz="2600" kern="1200" dirty="0">
                          <a:solidFill>
                            <a:schemeClr val="tx1"/>
                          </a:solidFill>
                          <a:latin typeface="+mn-lt"/>
                          <a:ea typeface="+mn-ea"/>
                          <a:cs typeface="+mn-cs"/>
                        </a:rPr>
                        <a:t>Warnschilder</a:t>
                      </a:r>
                    </a:p>
                  </a:txBody>
                  <a:tcPr anchor="ctr"/>
                </a:tc>
                <a:tc>
                  <a:txBody>
                    <a:bodyPr/>
                    <a:lstStyle/>
                    <a:p>
                      <a:endParaRPr lang="de-DE" dirty="0"/>
                    </a:p>
                  </a:txBody>
                  <a:tcPr/>
                </a:tc>
                <a:extLst>
                  <a:ext uri="{0D108BD9-81ED-4DB2-BD59-A6C34878D82A}">
                    <a16:rowId xmlns:a16="http://schemas.microsoft.com/office/drawing/2014/main" val="3252143273"/>
                  </a:ext>
                </a:extLst>
              </a:tr>
            </a:tbl>
          </a:graphicData>
        </a:graphic>
      </p:graphicFrame>
      <p:pic>
        <p:nvPicPr>
          <p:cNvPr id="10" name="Grafik 9">
            <a:extLst>
              <a:ext uri="{FF2B5EF4-FFF2-40B4-BE49-F238E27FC236}">
                <a16:creationId xmlns:a16="http://schemas.microsoft.com/office/drawing/2014/main" id="{162181DC-7939-4270-966B-B93871B56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968" y="1484784"/>
            <a:ext cx="783107" cy="720000"/>
          </a:xfrm>
          <a:prstGeom prst="rect">
            <a:avLst/>
          </a:prstGeom>
        </p:spPr>
      </p:pic>
      <p:pic>
        <p:nvPicPr>
          <p:cNvPr id="12" name="Grafik 11">
            <a:extLst>
              <a:ext uri="{FF2B5EF4-FFF2-40B4-BE49-F238E27FC236}">
                <a16:creationId xmlns:a16="http://schemas.microsoft.com/office/drawing/2014/main" id="{39CD87A3-3791-4C20-AA63-26D358762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472" y="1484784"/>
            <a:ext cx="768000" cy="720000"/>
          </a:xfrm>
          <a:prstGeom prst="rect">
            <a:avLst/>
          </a:prstGeom>
        </p:spPr>
      </p:pic>
      <p:pic>
        <p:nvPicPr>
          <p:cNvPr id="14" name="Grafik 13">
            <a:extLst>
              <a:ext uri="{FF2B5EF4-FFF2-40B4-BE49-F238E27FC236}">
                <a16:creationId xmlns:a16="http://schemas.microsoft.com/office/drawing/2014/main" id="{C6482295-07E7-4253-8430-97BEE4E032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339" y="1484784"/>
            <a:ext cx="720000" cy="720000"/>
          </a:xfrm>
          <a:prstGeom prst="rect">
            <a:avLst/>
          </a:prstGeom>
        </p:spPr>
      </p:pic>
      <p:pic>
        <p:nvPicPr>
          <p:cNvPr id="17" name="Grafik 16">
            <a:extLst>
              <a:ext uri="{FF2B5EF4-FFF2-40B4-BE49-F238E27FC236}">
                <a16:creationId xmlns:a16="http://schemas.microsoft.com/office/drawing/2014/main" id="{F5D80B51-814B-4C3C-AB79-3154798701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5615" y="1484784"/>
            <a:ext cx="759221" cy="720000"/>
          </a:xfrm>
          <a:prstGeom prst="rect">
            <a:avLst/>
          </a:prstGeom>
        </p:spPr>
      </p:pic>
      <p:pic>
        <p:nvPicPr>
          <p:cNvPr id="19" name="Grafik 18">
            <a:extLst>
              <a:ext uri="{FF2B5EF4-FFF2-40B4-BE49-F238E27FC236}">
                <a16:creationId xmlns:a16="http://schemas.microsoft.com/office/drawing/2014/main" id="{74702EC1-1FBB-46CE-9A57-6AF93C45B6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207" y="1484784"/>
            <a:ext cx="720000" cy="720000"/>
          </a:xfrm>
          <a:prstGeom prst="rect">
            <a:avLst/>
          </a:prstGeom>
        </p:spPr>
      </p:pic>
      <p:pic>
        <p:nvPicPr>
          <p:cNvPr id="22" name="Grafik 21">
            <a:extLst>
              <a:ext uri="{FF2B5EF4-FFF2-40B4-BE49-F238E27FC236}">
                <a16:creationId xmlns:a16="http://schemas.microsoft.com/office/drawing/2014/main" id="{2050861C-77E1-4BD5-9F1E-FE35766CF5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4236" y="2385742"/>
            <a:ext cx="720000" cy="720000"/>
          </a:xfrm>
          <a:prstGeom prst="rect">
            <a:avLst/>
          </a:prstGeom>
        </p:spPr>
      </p:pic>
      <p:pic>
        <p:nvPicPr>
          <p:cNvPr id="24" name="Grafik 23">
            <a:extLst>
              <a:ext uri="{FF2B5EF4-FFF2-40B4-BE49-F238E27FC236}">
                <a16:creationId xmlns:a16="http://schemas.microsoft.com/office/drawing/2014/main" id="{C60FA4A9-AEA5-4A88-AF95-F1DD9FEE9E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95" y="2388604"/>
            <a:ext cx="720000" cy="720000"/>
          </a:xfrm>
          <a:prstGeom prst="rect">
            <a:avLst/>
          </a:prstGeom>
        </p:spPr>
      </p:pic>
      <p:pic>
        <p:nvPicPr>
          <p:cNvPr id="26" name="Grafik 25">
            <a:extLst>
              <a:ext uri="{FF2B5EF4-FFF2-40B4-BE49-F238E27FC236}">
                <a16:creationId xmlns:a16="http://schemas.microsoft.com/office/drawing/2014/main" id="{8E5554E1-6BD4-48A2-A6DC-CE4FA179B9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2354" y="2388604"/>
            <a:ext cx="720000" cy="720000"/>
          </a:xfrm>
          <a:prstGeom prst="rect">
            <a:avLst/>
          </a:prstGeom>
        </p:spPr>
      </p:pic>
      <p:pic>
        <p:nvPicPr>
          <p:cNvPr id="28" name="Grafik 27">
            <a:extLst>
              <a:ext uri="{FF2B5EF4-FFF2-40B4-BE49-F238E27FC236}">
                <a16:creationId xmlns:a16="http://schemas.microsoft.com/office/drawing/2014/main" id="{4F884116-643F-4E46-B8EE-4BFD766BA5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6413" y="2388604"/>
            <a:ext cx="720000" cy="720000"/>
          </a:xfrm>
          <a:prstGeom prst="rect">
            <a:avLst/>
          </a:prstGeom>
        </p:spPr>
      </p:pic>
      <p:pic>
        <p:nvPicPr>
          <p:cNvPr id="30" name="Grafik 29">
            <a:extLst>
              <a:ext uri="{FF2B5EF4-FFF2-40B4-BE49-F238E27FC236}">
                <a16:creationId xmlns:a16="http://schemas.microsoft.com/office/drawing/2014/main" id="{96394BB3-3294-4D13-A7C4-6938DFB23C5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472" y="2399868"/>
            <a:ext cx="720000" cy="720000"/>
          </a:xfrm>
          <a:prstGeom prst="rect">
            <a:avLst/>
          </a:prstGeom>
        </p:spPr>
      </p:pic>
      <p:pic>
        <p:nvPicPr>
          <p:cNvPr id="43" name="Grafik 42">
            <a:extLst>
              <a:ext uri="{FF2B5EF4-FFF2-40B4-BE49-F238E27FC236}">
                <a16:creationId xmlns:a16="http://schemas.microsoft.com/office/drawing/2014/main" id="{E4DF65B7-133F-4540-9A83-AD57694608E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9056" y="3284984"/>
            <a:ext cx="722707" cy="720000"/>
          </a:xfrm>
          <a:prstGeom prst="rect">
            <a:avLst/>
          </a:prstGeom>
        </p:spPr>
      </p:pic>
      <p:pic>
        <p:nvPicPr>
          <p:cNvPr id="45" name="Grafik 44">
            <a:extLst>
              <a:ext uri="{FF2B5EF4-FFF2-40B4-BE49-F238E27FC236}">
                <a16:creationId xmlns:a16="http://schemas.microsoft.com/office/drawing/2014/main" id="{19035043-0FD2-429E-A41F-4B2FD159D4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48699" y="3284984"/>
            <a:ext cx="722927" cy="720000"/>
          </a:xfrm>
          <a:prstGeom prst="rect">
            <a:avLst/>
          </a:prstGeom>
        </p:spPr>
      </p:pic>
      <p:pic>
        <p:nvPicPr>
          <p:cNvPr id="47" name="Grafik 46">
            <a:extLst>
              <a:ext uri="{FF2B5EF4-FFF2-40B4-BE49-F238E27FC236}">
                <a16:creationId xmlns:a16="http://schemas.microsoft.com/office/drawing/2014/main" id="{9ACA76CF-EA13-442D-82C4-CA4892A608E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85614" y="3284984"/>
            <a:ext cx="1450910" cy="720000"/>
          </a:xfrm>
          <a:prstGeom prst="rect">
            <a:avLst/>
          </a:prstGeom>
        </p:spPr>
      </p:pic>
      <p:pic>
        <p:nvPicPr>
          <p:cNvPr id="51" name="Grafik 50">
            <a:extLst>
              <a:ext uri="{FF2B5EF4-FFF2-40B4-BE49-F238E27FC236}">
                <a16:creationId xmlns:a16="http://schemas.microsoft.com/office/drawing/2014/main" id="{73D4E761-BA91-46D2-B821-E17A77FB4E5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08562" y="3284984"/>
            <a:ext cx="711910" cy="720000"/>
          </a:xfrm>
          <a:prstGeom prst="rect">
            <a:avLst/>
          </a:prstGeom>
        </p:spPr>
      </p:pic>
      <p:pic>
        <p:nvPicPr>
          <p:cNvPr id="53" name="Grafik 52">
            <a:extLst>
              <a:ext uri="{FF2B5EF4-FFF2-40B4-BE49-F238E27FC236}">
                <a16:creationId xmlns:a16="http://schemas.microsoft.com/office/drawing/2014/main" id="{F5B67E1C-941E-4029-846D-DF67B2610C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32120" y="3284984"/>
            <a:ext cx="720000" cy="720000"/>
          </a:xfrm>
          <a:prstGeom prst="rect">
            <a:avLst/>
          </a:prstGeom>
        </p:spPr>
      </p:pic>
      <p:pic>
        <p:nvPicPr>
          <p:cNvPr id="55" name="Grafik 54">
            <a:extLst>
              <a:ext uri="{FF2B5EF4-FFF2-40B4-BE49-F238E27FC236}">
                <a16:creationId xmlns:a16="http://schemas.microsoft.com/office/drawing/2014/main" id="{B82EDD2E-3FAA-4DC2-8143-29002E8BD7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77675" y="4191120"/>
            <a:ext cx="722717" cy="720000"/>
          </a:xfrm>
          <a:prstGeom prst="rect">
            <a:avLst/>
          </a:prstGeom>
        </p:spPr>
      </p:pic>
      <p:pic>
        <p:nvPicPr>
          <p:cNvPr id="57" name="Grafik 56">
            <a:extLst>
              <a:ext uri="{FF2B5EF4-FFF2-40B4-BE49-F238E27FC236}">
                <a16:creationId xmlns:a16="http://schemas.microsoft.com/office/drawing/2014/main" id="{9279A672-D9C3-46AA-9687-5217A4C9406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60351" y="4193386"/>
            <a:ext cx="711849" cy="720000"/>
          </a:xfrm>
          <a:prstGeom prst="rect">
            <a:avLst/>
          </a:prstGeom>
        </p:spPr>
      </p:pic>
      <p:pic>
        <p:nvPicPr>
          <p:cNvPr id="59" name="Grafik 58">
            <a:extLst>
              <a:ext uri="{FF2B5EF4-FFF2-40B4-BE49-F238E27FC236}">
                <a16:creationId xmlns:a16="http://schemas.microsoft.com/office/drawing/2014/main" id="{9FCA0DF7-8108-4EB1-99E6-7163209AB03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98733" y="4191120"/>
            <a:ext cx="717283" cy="720000"/>
          </a:xfrm>
          <a:prstGeom prst="rect">
            <a:avLst/>
          </a:prstGeom>
        </p:spPr>
      </p:pic>
      <p:pic>
        <p:nvPicPr>
          <p:cNvPr id="61" name="Grafik 60">
            <a:extLst>
              <a:ext uri="{FF2B5EF4-FFF2-40B4-BE49-F238E27FC236}">
                <a16:creationId xmlns:a16="http://schemas.microsoft.com/office/drawing/2014/main" id="{156B886C-41F9-4300-B96E-88BE917DFF0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84652" y="5097256"/>
            <a:ext cx="720000" cy="720000"/>
          </a:xfrm>
          <a:prstGeom prst="rect">
            <a:avLst/>
          </a:prstGeom>
        </p:spPr>
      </p:pic>
      <p:pic>
        <p:nvPicPr>
          <p:cNvPr id="63" name="Grafik 62">
            <a:extLst>
              <a:ext uri="{FF2B5EF4-FFF2-40B4-BE49-F238E27FC236}">
                <a16:creationId xmlns:a16="http://schemas.microsoft.com/office/drawing/2014/main" id="{AA962FF3-DB79-4991-9458-912A663D6C5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75936" y="5097256"/>
            <a:ext cx="720000" cy="720000"/>
          </a:xfrm>
          <a:prstGeom prst="rect">
            <a:avLst/>
          </a:prstGeom>
        </p:spPr>
      </p:pic>
      <p:pic>
        <p:nvPicPr>
          <p:cNvPr id="65" name="Grafik 64">
            <a:extLst>
              <a:ext uri="{FF2B5EF4-FFF2-40B4-BE49-F238E27FC236}">
                <a16:creationId xmlns:a16="http://schemas.microsoft.com/office/drawing/2014/main" id="{C67B4D67-8ECC-4691-BDD7-6E73089312C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93368" y="5097256"/>
            <a:ext cx="720000" cy="720000"/>
          </a:xfrm>
          <a:prstGeom prst="rect">
            <a:avLst/>
          </a:prstGeom>
        </p:spPr>
      </p:pic>
      <p:pic>
        <p:nvPicPr>
          <p:cNvPr id="67" name="Grafik 66">
            <a:extLst>
              <a:ext uri="{FF2B5EF4-FFF2-40B4-BE49-F238E27FC236}">
                <a16:creationId xmlns:a16="http://schemas.microsoft.com/office/drawing/2014/main" id="{495574D9-AD3C-4DFC-9E58-31E042DC17B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02084" y="5097256"/>
            <a:ext cx="720000" cy="720000"/>
          </a:xfrm>
          <a:prstGeom prst="rect">
            <a:avLst/>
          </a:prstGeom>
        </p:spPr>
      </p:pic>
      <p:pic>
        <p:nvPicPr>
          <p:cNvPr id="69" name="Grafik 68">
            <a:extLst>
              <a:ext uri="{FF2B5EF4-FFF2-40B4-BE49-F238E27FC236}">
                <a16:creationId xmlns:a16="http://schemas.microsoft.com/office/drawing/2014/main" id="{49AEA546-4D6F-4BCA-87E0-DBFB548B2D3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110800" y="5097256"/>
            <a:ext cx="720000" cy="720000"/>
          </a:xfrm>
          <a:prstGeom prst="rect">
            <a:avLst/>
          </a:prstGeom>
        </p:spPr>
      </p:pic>
    </p:spTree>
    <p:extLst>
      <p:ext uri="{BB962C8B-B14F-4D97-AF65-F5344CB8AC3E}">
        <p14:creationId xmlns:p14="http://schemas.microsoft.com/office/powerpoint/2010/main" val="223033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 calcmode="lin" valueType="num">
                                      <p:cBhvr>
                                        <p:cTn id="12" dur="1000" fill="hold"/>
                                        <p:tgtEl>
                                          <p:spTgt spid="17"/>
                                        </p:tgtEl>
                                        <p:attrNameLst>
                                          <p:attrName>style.rotation</p:attrName>
                                        </p:attrNameLst>
                                      </p:cBhvr>
                                      <p:tavLst>
                                        <p:tav tm="0">
                                          <p:val>
                                            <p:fltVal val="90"/>
                                          </p:val>
                                        </p:tav>
                                        <p:tav tm="100000">
                                          <p:val>
                                            <p:fltVal val="0"/>
                                          </p:val>
                                        </p:tav>
                                      </p:tavLst>
                                    </p:anim>
                                    <p:animEffect transition="in" filter="fade">
                                      <p:cBhvr>
                                        <p:cTn id="13" dur="1000"/>
                                        <p:tgtEl>
                                          <p:spTgt spid="17"/>
                                        </p:tgtEl>
                                      </p:cBhvr>
                                    </p:animEffect>
                                  </p:childTnLst>
                                </p:cTn>
                              </p:par>
                              <p:par>
                                <p:cTn id="14" presetID="3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par>
                                <p:cTn id="32" presetID="3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a:extLst>
              <a:ext uri="{FF2B5EF4-FFF2-40B4-BE49-F238E27FC236}">
                <a16:creationId xmlns:a16="http://schemas.microsoft.com/office/drawing/2014/main" id="{38692CBC-42A3-4367-8A1F-FBEC56CAC9BF}"/>
              </a:ext>
            </a:extLst>
          </p:cNvPr>
          <p:cNvSpPr>
            <a:spLocks noGrp="1"/>
          </p:cNvSpPr>
          <p:nvPr>
            <p:ph idx="1"/>
          </p:nvPr>
        </p:nvSpPr>
        <p:spPr>
          <a:xfrm>
            <a:off x="467999" y="1052736"/>
            <a:ext cx="8568497" cy="1584201"/>
          </a:xfrm>
        </p:spPr>
        <p:txBody>
          <a:bodyPr/>
          <a:lstStyle/>
          <a:p>
            <a:pPr marL="0" indent="0">
              <a:buNone/>
            </a:pPr>
            <a:endParaRPr lang="de-DE" sz="2800" dirty="0"/>
          </a:p>
          <a:p>
            <a:pPr marL="0" indent="0">
              <a:buNone/>
            </a:pPr>
            <a:endParaRPr lang="de-DE" sz="3200" dirty="0"/>
          </a:p>
          <a:p>
            <a:pPr marL="0" indent="0">
              <a:buNone/>
            </a:pPr>
            <a:endParaRPr lang="de-DE" sz="3600" dirty="0"/>
          </a:p>
          <a:p>
            <a:pPr marL="0" indent="0">
              <a:buNone/>
            </a:pPr>
            <a:endParaRPr lang="de-DE" sz="40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9</a:t>
            </a:fld>
            <a:endParaRPr lang="de-DE" dirty="0"/>
          </a:p>
        </p:txBody>
      </p:sp>
      <p:sp>
        <p:nvSpPr>
          <p:cNvPr id="4" name="Fußzeilenplatzhalter 3"/>
          <p:cNvSpPr>
            <a:spLocks noGrp="1"/>
          </p:cNvSpPr>
          <p:nvPr>
            <p:ph type="ftr" sz="quarter" idx="13"/>
          </p:nvPr>
        </p:nvSpPr>
        <p:spPr/>
        <p:txBody>
          <a:bodyPr/>
          <a:lstStyle/>
          <a:p>
            <a:r>
              <a:rPr lang="de-DE" dirty="0"/>
              <a:t>© 2020 - Unterweisung Plus</a:t>
            </a:r>
          </a:p>
        </p:txBody>
      </p:sp>
      <p:sp>
        <p:nvSpPr>
          <p:cNvPr id="5" name="Titel 4"/>
          <p:cNvSpPr>
            <a:spLocks noGrp="1"/>
          </p:cNvSpPr>
          <p:nvPr>
            <p:ph type="title"/>
          </p:nvPr>
        </p:nvSpPr>
        <p:spPr/>
        <p:txBody>
          <a:bodyPr/>
          <a:lstStyle/>
          <a:p>
            <a:r>
              <a:rPr lang="de-DE" dirty="0"/>
              <a:t>Persönliche Schutzausrüstung (PSA)</a:t>
            </a:r>
          </a:p>
        </p:txBody>
      </p:sp>
      <p:pic>
        <p:nvPicPr>
          <p:cNvPr id="6" name="Grafik 5">
            <a:extLst>
              <a:ext uri="{FF2B5EF4-FFF2-40B4-BE49-F238E27FC236}">
                <a16:creationId xmlns:a16="http://schemas.microsoft.com/office/drawing/2014/main" id="{1DBCC965-6BB8-4104-97A1-8FEFF100B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647" y="3789280"/>
            <a:ext cx="3241621" cy="2160000"/>
          </a:xfrm>
          <a:prstGeom prst="rect">
            <a:avLst/>
          </a:prstGeom>
          <a:ln>
            <a:noFill/>
          </a:ln>
          <a:effectLst>
            <a:softEdge rad="112500"/>
          </a:effectLst>
        </p:spPr>
      </p:pic>
      <p:pic>
        <p:nvPicPr>
          <p:cNvPr id="8" name="Grafik 7">
            <a:extLst>
              <a:ext uri="{FF2B5EF4-FFF2-40B4-BE49-F238E27FC236}">
                <a16:creationId xmlns:a16="http://schemas.microsoft.com/office/drawing/2014/main" id="{2C6CD64A-EF1E-45B1-B5E3-27D327457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093" y="1268760"/>
            <a:ext cx="3252135" cy="2160000"/>
          </a:xfrm>
          <a:prstGeom prst="rect">
            <a:avLst/>
          </a:prstGeom>
          <a:ln>
            <a:noFill/>
          </a:ln>
          <a:effectLst>
            <a:softEdge rad="112500"/>
          </a:effectLst>
        </p:spPr>
      </p:pic>
      <p:sp>
        <p:nvSpPr>
          <p:cNvPr id="10" name="Textfeld 9">
            <a:extLst>
              <a:ext uri="{FF2B5EF4-FFF2-40B4-BE49-F238E27FC236}">
                <a16:creationId xmlns:a16="http://schemas.microsoft.com/office/drawing/2014/main" id="{681B1F26-926B-46AB-B427-0D16CAEFC091}"/>
              </a:ext>
            </a:extLst>
          </p:cNvPr>
          <p:cNvSpPr txBox="1"/>
          <p:nvPr/>
        </p:nvSpPr>
        <p:spPr>
          <a:xfrm>
            <a:off x="6588224" y="3429580"/>
            <a:ext cx="1738112"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dima_pics</a:t>
            </a:r>
            <a:r>
              <a:rPr lang="de-DE" sz="800" dirty="0">
                <a:solidFill>
                  <a:schemeClr val="accent1"/>
                </a:solidFill>
              </a:rPr>
              <a:t> – Adobe Stock</a:t>
            </a:r>
          </a:p>
        </p:txBody>
      </p:sp>
      <p:sp>
        <p:nvSpPr>
          <p:cNvPr id="11" name="Textfeld 10">
            <a:extLst>
              <a:ext uri="{FF2B5EF4-FFF2-40B4-BE49-F238E27FC236}">
                <a16:creationId xmlns:a16="http://schemas.microsoft.com/office/drawing/2014/main" id="{3E81C5EA-7741-4480-BA75-B4572215FA18}"/>
              </a:ext>
            </a:extLst>
          </p:cNvPr>
          <p:cNvSpPr txBox="1"/>
          <p:nvPr/>
        </p:nvSpPr>
        <p:spPr>
          <a:xfrm>
            <a:off x="6636624" y="5949860"/>
            <a:ext cx="1738112" cy="215444"/>
          </a:xfrm>
          <a:prstGeom prst="rect">
            <a:avLst/>
          </a:prstGeom>
          <a:noFill/>
        </p:spPr>
        <p:txBody>
          <a:bodyPr wrap="square" rtlCol="0">
            <a:spAutoFit/>
          </a:bodyPr>
          <a:lstStyle/>
          <a:p>
            <a:r>
              <a:rPr lang="de-DE" sz="800" dirty="0">
                <a:solidFill>
                  <a:schemeClr val="accent1"/>
                </a:solidFill>
              </a:rPr>
              <a:t>       ©Simon Ebel – Adobe Stock</a:t>
            </a:r>
          </a:p>
        </p:txBody>
      </p:sp>
      <p:sp>
        <p:nvSpPr>
          <p:cNvPr id="9" name="Textfeld 8">
            <a:extLst>
              <a:ext uri="{FF2B5EF4-FFF2-40B4-BE49-F238E27FC236}">
                <a16:creationId xmlns:a16="http://schemas.microsoft.com/office/drawing/2014/main" id="{4F1B9ED2-8488-473F-AD44-B204D19B5CF1}"/>
              </a:ext>
            </a:extLst>
          </p:cNvPr>
          <p:cNvSpPr txBox="1"/>
          <p:nvPr/>
        </p:nvSpPr>
        <p:spPr>
          <a:xfrm>
            <a:off x="611560" y="1340768"/>
            <a:ext cx="4920265" cy="4001095"/>
          </a:xfrm>
          <a:prstGeom prst="rect">
            <a:avLst/>
          </a:prstGeom>
          <a:noFill/>
        </p:spPr>
        <p:txBody>
          <a:bodyPr wrap="square" rtlCol="0">
            <a:spAutoFit/>
          </a:bodyPr>
          <a:lstStyle/>
          <a:p>
            <a:pPr marL="457200" indent="-457200">
              <a:buFont typeface="Arial" panose="020B0604020202020204" pitchFamily="34" charset="0"/>
              <a:buChar char="•"/>
            </a:pPr>
            <a:r>
              <a:rPr lang="de-DE" sz="2600" dirty="0">
                <a:solidFill>
                  <a:schemeClr val="accent1"/>
                </a:solidFill>
              </a:rPr>
              <a:t>Sicherheitsschuhe</a:t>
            </a:r>
          </a:p>
          <a:p>
            <a:pPr marL="457200" indent="-457200">
              <a:buFont typeface="Arial" panose="020B0604020202020204" pitchFamily="34" charset="0"/>
              <a:buChar char="•"/>
            </a:pPr>
            <a:r>
              <a:rPr lang="de-DE" sz="2600" dirty="0">
                <a:solidFill>
                  <a:schemeClr val="accent1"/>
                </a:solidFill>
              </a:rPr>
              <a:t>Schutzbrille</a:t>
            </a:r>
          </a:p>
          <a:p>
            <a:pPr marL="457200" indent="-457200">
              <a:buFont typeface="Arial" panose="020B0604020202020204" pitchFamily="34" charset="0"/>
              <a:buChar char="•"/>
            </a:pPr>
            <a:r>
              <a:rPr lang="de-DE" sz="2600" dirty="0">
                <a:solidFill>
                  <a:schemeClr val="accent1"/>
                </a:solidFill>
              </a:rPr>
              <a:t>Gehörschutz</a:t>
            </a:r>
          </a:p>
          <a:p>
            <a:pPr marL="457200" indent="-457200">
              <a:buFont typeface="Arial" panose="020B0604020202020204" pitchFamily="34" charset="0"/>
              <a:buChar char="•"/>
            </a:pPr>
            <a:r>
              <a:rPr lang="de-DE" sz="2600" dirty="0">
                <a:solidFill>
                  <a:schemeClr val="accent1"/>
                </a:solidFill>
              </a:rPr>
              <a:t>Kopfschutz (Helm)</a:t>
            </a:r>
          </a:p>
          <a:p>
            <a:pPr marL="457200" indent="-457200">
              <a:buFont typeface="Arial" panose="020B0604020202020204" pitchFamily="34" charset="0"/>
              <a:buChar char="•"/>
            </a:pPr>
            <a:r>
              <a:rPr lang="de-DE" sz="2600" dirty="0">
                <a:solidFill>
                  <a:schemeClr val="accent1"/>
                </a:solidFill>
              </a:rPr>
              <a:t>Schutzhandschuhe</a:t>
            </a:r>
          </a:p>
          <a:p>
            <a:pPr marL="457200" indent="-457200">
              <a:buFont typeface="Arial" panose="020B0604020202020204" pitchFamily="34" charset="0"/>
              <a:buChar char="•"/>
            </a:pPr>
            <a:r>
              <a:rPr lang="de-DE" sz="2600" dirty="0">
                <a:solidFill>
                  <a:schemeClr val="accent1"/>
                </a:solidFill>
              </a:rPr>
              <a:t>Atemschutzmaske</a:t>
            </a:r>
          </a:p>
          <a:p>
            <a:pPr marL="457200" indent="-457200">
              <a:buFont typeface="Arial" panose="020B0604020202020204" pitchFamily="34" charset="0"/>
              <a:buChar char="•"/>
            </a:pPr>
            <a:r>
              <a:rPr lang="de-DE" sz="2600" dirty="0">
                <a:solidFill>
                  <a:schemeClr val="accent1"/>
                </a:solidFill>
              </a:rPr>
              <a:t>Schutzanzüge</a:t>
            </a:r>
          </a:p>
          <a:p>
            <a:pPr marL="457200" indent="-457200">
              <a:buFont typeface="Arial" panose="020B0604020202020204" pitchFamily="34" charset="0"/>
              <a:buChar char="•"/>
            </a:pPr>
            <a:r>
              <a:rPr lang="de-DE" sz="2600" dirty="0">
                <a:solidFill>
                  <a:schemeClr val="accent1"/>
                </a:solidFill>
              </a:rPr>
              <a:t>Knieschützer</a:t>
            </a:r>
          </a:p>
          <a:p>
            <a:pPr marL="457200" indent="-457200">
              <a:buFont typeface="Arial" panose="020B0604020202020204" pitchFamily="34" charset="0"/>
              <a:buChar char="•"/>
            </a:pPr>
            <a:r>
              <a:rPr lang="de-DE" sz="2600" dirty="0">
                <a:solidFill>
                  <a:schemeClr val="accent1"/>
                </a:solidFill>
              </a:rPr>
              <a:t>Absturzsicherungen</a:t>
            </a:r>
          </a:p>
          <a:p>
            <a:endParaRPr lang="de-DE" sz="2000" dirty="0">
              <a:solidFill>
                <a:schemeClr val="accent1"/>
              </a:solidFill>
            </a:endParaRPr>
          </a:p>
        </p:txBody>
      </p:sp>
    </p:spTree>
    <p:extLst>
      <p:ext uri="{BB962C8B-B14F-4D97-AF65-F5344CB8AC3E}">
        <p14:creationId xmlns:p14="http://schemas.microsoft.com/office/powerpoint/2010/main" val="2042073579"/>
      </p:ext>
    </p:extLst>
  </p:cSld>
  <p:clrMapOvr>
    <a:masterClrMapping/>
  </p:clrMapOvr>
</p:sld>
</file>

<file path=ppt/theme/theme1.xml><?xml version="1.0" encoding="utf-8"?>
<a:theme xmlns:a="http://schemas.openxmlformats.org/drawingml/2006/main" name="1_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1704</Words>
  <Application>Microsoft Office PowerPoint</Application>
  <PresentationFormat>Bildschirmpräsentation (4:3)</PresentationFormat>
  <Paragraphs>215</Paragraphs>
  <Slides>13</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Symbol</vt:lpstr>
      <vt:lpstr>Wingdings</vt:lpstr>
      <vt:lpstr>1_VNR</vt:lpstr>
      <vt:lpstr>Azubi</vt:lpstr>
      <vt:lpstr>Worum geht es?</vt:lpstr>
      <vt:lpstr>Mit diesen Gefahren musst Du rechnen</vt:lpstr>
      <vt:lpstr>Rechtliche Grundlagen des Arbeitsschutzes?</vt:lpstr>
      <vt:lpstr>Was ist Arbeitsschutz überhaupt?</vt:lpstr>
      <vt:lpstr>Unterweisungen</vt:lpstr>
      <vt:lpstr>Betriebsanweisungen</vt:lpstr>
      <vt:lpstr>Sicherheitskennzeichnung</vt:lpstr>
      <vt:lpstr>Persönliche Schutzausrüstung (PSA)</vt:lpstr>
      <vt:lpstr>Das darfst Du auf keinen Fall tun</vt:lpstr>
      <vt:lpstr>So kannst Du Dich einbringen</vt:lpstr>
      <vt:lpstr>Zusammenfassung</vt:lpstr>
      <vt:lpstr>Vielen Dank für Deine Aufmerksamkeit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MNx - Maximilan Neye</dc:creator>
  <cp:lastModifiedBy>SP - Sonja Heynen-Pianka</cp:lastModifiedBy>
  <cp:revision>543</cp:revision>
  <dcterms:created xsi:type="dcterms:W3CDTF">2015-01-22T00:01:03Z</dcterms:created>
  <dcterms:modified xsi:type="dcterms:W3CDTF">2022-08-30T12:55:25Z</dcterms:modified>
</cp:coreProperties>
</file>