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6" r:id="rId4"/>
  </p:sldMasterIdLst>
  <p:notesMasterIdLst>
    <p:notesMasterId r:id="rId26"/>
  </p:notesMasterIdLst>
  <p:handoutMasterIdLst>
    <p:handoutMasterId r:id="rId27"/>
  </p:handoutMasterIdLst>
  <p:sldIdLst>
    <p:sldId id="261" r:id="rId5"/>
    <p:sldId id="263" r:id="rId6"/>
    <p:sldId id="284" r:id="rId7"/>
    <p:sldId id="262" r:id="rId8"/>
    <p:sldId id="412" r:id="rId9"/>
    <p:sldId id="299" r:id="rId10"/>
    <p:sldId id="294" r:id="rId11"/>
    <p:sldId id="285" r:id="rId12"/>
    <p:sldId id="283" r:id="rId13"/>
    <p:sldId id="293" r:id="rId14"/>
    <p:sldId id="286" r:id="rId15"/>
    <p:sldId id="287" r:id="rId16"/>
    <p:sldId id="288" r:id="rId17"/>
    <p:sldId id="301" r:id="rId18"/>
    <p:sldId id="300" r:id="rId19"/>
    <p:sldId id="302" r:id="rId20"/>
    <p:sldId id="305" r:id="rId21"/>
    <p:sldId id="290" r:id="rId22"/>
    <p:sldId id="291" r:id="rId23"/>
    <p:sldId id="279" r:id="rId24"/>
    <p:sldId id="280" r:id="rId25"/>
  </p:sldIdLst>
  <p:sldSz cx="12192000" cy="6858000"/>
  <p:notesSz cx="6794500" cy="9931400"/>
  <p:custDataLst>
    <p:tags r:id="rId2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 id="{EC73B3E0-C907-35AD-6FC5-41981D6265F1}" name="Franziska  Dux" initials="FD" userId="S::f.dux@ingbuerodammasch.onmicrosoft.com::1f7da979-c341-4c7d-b7d9-5ea4a1e6daf9" providerId="AD"/>
  <p188:author id="{BE75CEED-4661-C256-FE8B-0854E5E33350}" name="Svenja Dammasch" initials="SD" userId="S::info@ingenieurbuero-dammasch.de::977fcb23-1b54-4ee6-b4ca-a571edd7ff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0EA641-178C-BD1D-0BB8-F54F6BBA763A}" v="6" dt="2023-04-12T15:18:00.714"/>
    <p1510:client id="{CE72F3D7-2F0D-3078-E526-25383EFBFC4D}" v="36" dt="2023-04-23T17:39:07.47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46165" autoAdjust="0"/>
  </p:normalViewPr>
  <p:slideViewPr>
    <p:cSldViewPr snapToGrid="0" snapToObjects="1" showGuides="1">
      <p:cViewPr varScale="1">
        <p:scale>
          <a:sx n="48" d="100"/>
          <a:sy n="48" d="100"/>
        </p:scale>
        <p:origin x="2910" y="42"/>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19.06.2023</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19.06.2023</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3</a:t>
            </a:fld>
            <a:endParaRPr lang="de-DE" dirty="0"/>
          </a:p>
        </p:txBody>
      </p:sp>
    </p:spTree>
    <p:extLst>
      <p:ext uri="{BB962C8B-B14F-4D97-AF65-F5344CB8AC3E}">
        <p14:creationId xmlns:p14="http://schemas.microsoft.com/office/powerpoint/2010/main" val="2187388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Nennen Sie jeweils konkrete Beispiele, die auch in Ihrem Betrieb relevant sein könnten. Gab es bereits Brandereignisse in Ihrem Betrieb? Dann gehen Sie konkret auf diese Beispiele ein. Wenn Sie genug Zeit haben, sammeln Sie die Beispiele gemeinsam mit den Teilnehmern. </a:t>
            </a:r>
          </a:p>
          <a:p>
            <a:endParaRPr lang="de-DE" dirty="0"/>
          </a:p>
          <a:p>
            <a:r>
              <a:rPr lang="de-DE" dirty="0"/>
              <a:t>Für Ihre Vorbereitung einige typische Beispiele aus Büro- / Verwaltungsbereichen.</a:t>
            </a:r>
            <a:br>
              <a:rPr lang="de-DE" dirty="0"/>
            </a:br>
            <a:endParaRPr lang="de-DE" dirty="0"/>
          </a:p>
          <a:p>
            <a:pPr>
              <a:lnSpc>
                <a:spcPct val="107000"/>
              </a:lnSpc>
              <a:spcAft>
                <a:spcPts val="800"/>
              </a:spcAft>
            </a:pPr>
            <a:r>
              <a:rPr lang="de-DE"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 </a:t>
            </a:r>
            <a:r>
              <a:rPr lang="de-DE" sz="1100" b="1" dirty="0">
                <a:effectLst/>
                <a:latin typeface="Calibri" panose="020F0502020204030204" pitchFamily="34" charset="0"/>
                <a:ea typeface="Calibri" panose="020F0502020204030204" pitchFamily="34" charset="0"/>
                <a:cs typeface="Times New Roman" panose="02020603050405020304" pitchFamily="18" charset="0"/>
              </a:rPr>
              <a:t>Elektrizität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100" dirty="0">
                <a:effectLst/>
                <a:latin typeface="Calibri" panose="020F0502020204030204" pitchFamily="34" charset="0"/>
                <a:ea typeface="Calibri" panose="020F0502020204030204" pitchFamily="34" charset="0"/>
                <a:cs typeface="Times New Roman" panose="02020603050405020304" pitchFamily="18" charset="0"/>
              </a:rPr>
              <a:t>Defekte elektrische Geräte</a:t>
            </a:r>
          </a:p>
          <a:p>
            <a:pPr marL="342900" lvl="0" indent="-342900">
              <a:lnSpc>
                <a:spcPct val="107000"/>
              </a:lnSpc>
              <a:spcAft>
                <a:spcPts val="800"/>
              </a:spcAft>
              <a:buFont typeface="Symbol" panose="05050102010706020507" pitchFamily="18" charset="2"/>
              <a:buChar char=""/>
            </a:pPr>
            <a:r>
              <a:rPr lang="de-DE" sz="1100" dirty="0">
                <a:effectLst/>
                <a:latin typeface="Calibri" panose="020F0502020204030204" pitchFamily="34" charset="0"/>
                <a:ea typeface="Calibri" panose="020F0502020204030204" pitchFamily="34" charset="0"/>
                <a:cs typeface="Times New Roman" panose="02020603050405020304" pitchFamily="18" charset="0"/>
              </a:rPr>
              <a:t>Reihenschaltung von Mehrfachsteckdosen</a:t>
            </a:r>
          </a:p>
          <a:p>
            <a:pPr>
              <a:lnSpc>
                <a:spcPct val="107000"/>
              </a:lnSpc>
              <a:spcAft>
                <a:spcPts val="800"/>
              </a:spcAft>
            </a:pPr>
            <a:r>
              <a:rPr lang="de-DE"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 </a:t>
            </a:r>
            <a:r>
              <a:rPr lang="de-DE" sz="1100" b="1" dirty="0">
                <a:effectLst/>
                <a:latin typeface="Calibri" panose="020F0502020204030204" pitchFamily="34" charset="0"/>
                <a:ea typeface="Calibri" panose="020F0502020204030204" pitchFamily="34" charset="0"/>
                <a:cs typeface="Times New Roman" panose="02020603050405020304" pitchFamily="18" charset="0"/>
              </a:rPr>
              <a:t>Menschliches Fehlverhalten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100" dirty="0">
                <a:effectLst/>
                <a:latin typeface="Calibri" panose="020F0502020204030204" pitchFamily="34" charset="0"/>
                <a:ea typeface="Calibri" panose="020F0502020204030204" pitchFamily="34" charset="0"/>
                <a:cs typeface="Times New Roman" panose="02020603050405020304" pitchFamily="18" charset="0"/>
              </a:rPr>
              <a:t>Nichteinhalten von Rauchverboten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Lagerung von Brandlasten in Technikräumen, z. B.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Kopiererräumen</a:t>
            </a:r>
            <a:r>
              <a:rPr lang="de-DE" sz="1800" dirty="0">
                <a:effectLst/>
                <a:latin typeface="Calibri" panose="020F0502020204030204" pitchFamily="34" charset="0"/>
                <a:ea typeface="Calibri" panose="020F0502020204030204" pitchFamily="34" charset="0"/>
                <a:cs typeface="Times New Roman" panose="02020603050405020304" pitchFamily="18" charset="0"/>
              </a:rPr>
              <a:t> oder Serverräumen </a:t>
            </a: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 </a:t>
            </a:r>
            <a:r>
              <a:rPr lang="de-DE" sz="1100" b="1" dirty="0">
                <a:effectLst/>
                <a:latin typeface="Calibri" panose="020F0502020204030204" pitchFamily="34" charset="0"/>
                <a:ea typeface="Calibri" panose="020F0502020204030204" pitchFamily="34" charset="0"/>
                <a:cs typeface="Times New Roman" panose="02020603050405020304" pitchFamily="18" charset="0"/>
              </a:rPr>
              <a:t>Überhitzung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Heizelemente von Kaffeemaschinen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Lagerung brennbarer Stoffe in der Nähe von Heizungen und Heizlüftern</a:t>
            </a:r>
          </a:p>
        </p:txBody>
      </p:sp>
      <p:sp>
        <p:nvSpPr>
          <p:cNvPr id="4" name="Foliennummernplatzhalter 3"/>
          <p:cNvSpPr>
            <a:spLocks noGrp="1"/>
          </p:cNvSpPr>
          <p:nvPr>
            <p:ph type="sldNum" sz="quarter" idx="5"/>
          </p:nvPr>
        </p:nvSpPr>
        <p:spPr/>
        <p:txBody>
          <a:bodyPr/>
          <a:lstStyle/>
          <a:p>
            <a:fld id="{88BA857F-B322-4AED-9654-8EF2BFAE5986}" type="slidenum">
              <a:rPr lang="de-DE" smtClean="0"/>
              <a:pPr/>
              <a:t>5</a:t>
            </a:fld>
            <a:endParaRPr lang="de-DE" dirty="0"/>
          </a:p>
        </p:txBody>
      </p:sp>
    </p:spTree>
    <p:extLst>
      <p:ext uri="{BB962C8B-B14F-4D97-AF65-F5344CB8AC3E}">
        <p14:creationId xmlns:p14="http://schemas.microsoft.com/office/powerpoint/2010/main" val="40265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7</a:t>
            </a:fld>
            <a:endParaRPr lang="de-DE" dirty="0"/>
          </a:p>
        </p:txBody>
      </p:sp>
    </p:spTree>
    <p:extLst>
      <p:ext uri="{BB962C8B-B14F-4D97-AF65-F5344CB8AC3E}">
        <p14:creationId xmlns:p14="http://schemas.microsoft.com/office/powerpoint/2010/main" val="163851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8</a:t>
            </a:fld>
            <a:endParaRPr lang="de-DE" dirty="0"/>
          </a:p>
        </p:txBody>
      </p:sp>
    </p:spTree>
    <p:extLst>
      <p:ext uri="{BB962C8B-B14F-4D97-AF65-F5344CB8AC3E}">
        <p14:creationId xmlns:p14="http://schemas.microsoft.com/office/powerpoint/2010/main" val="2422819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10</a:t>
            </a:fld>
            <a:endParaRPr lang="de-DE" dirty="0"/>
          </a:p>
        </p:txBody>
      </p:sp>
    </p:spTree>
    <p:extLst>
      <p:ext uri="{BB962C8B-B14F-4D97-AF65-F5344CB8AC3E}">
        <p14:creationId xmlns:p14="http://schemas.microsoft.com/office/powerpoint/2010/main" val="415022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11</a:t>
            </a:fld>
            <a:endParaRPr lang="de-DE" dirty="0"/>
          </a:p>
        </p:txBody>
      </p:sp>
    </p:spTree>
    <p:extLst>
      <p:ext uri="{BB962C8B-B14F-4D97-AF65-F5344CB8AC3E}">
        <p14:creationId xmlns:p14="http://schemas.microsoft.com/office/powerpoint/2010/main" val="3764004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spTree>
    <p:custDataLst>
      <p:tags r:id="rId1"/>
    </p:custDataLst>
    <p:extLst>
      <p:ext uri="{BB962C8B-B14F-4D97-AF65-F5344CB8AC3E}">
        <p14:creationId xmlns:p14="http://schemas.microsoft.com/office/powerpoint/2010/main" val="174311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4060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8877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DCE06863-DE56-2734-81EA-45AF44060750}"/>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3735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820692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8835390" y="1601093"/>
            <a:ext cx="2837500"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dirty="0"/>
              <a:t>Bild durch Klicken auf Symbol hinzufügen</a:t>
            </a:r>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2837264-6B45-1971-D88C-1E69C4DA9CD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64357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E917830-DA9D-548C-7C67-880A4898F59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0832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0846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55C618A-132C-ED1C-AE13-BB4EC9FA10B4}"/>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2378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0470263A-96C6-82D6-A2ED-04F6F130683E}"/>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1775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5954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485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spTree>
    <p:custDataLst>
      <p:tags r:id="rId1"/>
    </p:custDataLst>
    <p:extLst>
      <p:ext uri="{BB962C8B-B14F-4D97-AF65-F5344CB8AC3E}">
        <p14:creationId xmlns:p14="http://schemas.microsoft.com/office/powerpoint/2010/main" val="33712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515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4657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290028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15231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4" name="Grafik 3">
            <a:extLst>
              <a:ext uri="{FF2B5EF4-FFF2-40B4-BE49-F238E27FC236}">
                <a16:creationId xmlns:a16="http://schemas.microsoft.com/office/drawing/2014/main" id="{72DB32B0-CEA2-D470-CBCE-37B4C2A96A47}"/>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11646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1231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288000" indent="-288000">
              <a:spcBef>
                <a:spcPts val="200"/>
              </a:spcBef>
              <a:spcAft>
                <a:spcPts val="2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93595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288000" indent="-288000">
              <a:spcBef>
                <a:spcPts val="200"/>
              </a:spcBef>
              <a:spcAft>
                <a:spcPts val="2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288000" indent="-288000">
              <a:spcBef>
                <a:spcPts val="200"/>
              </a:spcBef>
              <a:spcAft>
                <a:spcPts val="2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4550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282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310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3828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7">
            <a:alphaModFix/>
          </a:blip>
          <a:stretch>
            <a:fillRect/>
          </a:stretch>
        </p:blipFill>
        <p:spPr>
          <a:xfrm>
            <a:off x="5255387" y="0"/>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6"/>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611CDFB-D1E3-B9E3-436F-D6015DD1E662}"/>
              </a:ext>
            </a:extLst>
          </p:cNvPr>
          <p:cNvPicPr>
            <a:picLocks noChangeAspect="1"/>
          </p:cNvPicPr>
          <p:nvPr userDrawn="1"/>
        </p:nvPicPr>
        <p:blipFill>
          <a:blip r:embed="rId28"/>
          <a:stretch>
            <a:fillRect/>
          </a:stretch>
        </p:blipFill>
        <p:spPr>
          <a:xfrm>
            <a:off x="9809018" y="565599"/>
            <a:ext cx="1978556" cy="562183"/>
          </a:xfrm>
          <a:prstGeom prst="rect">
            <a:avLst/>
          </a:prstGeom>
        </p:spPr>
      </p:pic>
    </p:spTree>
    <p:custDataLst>
      <p:tags r:id="rId25"/>
    </p:custDataLst>
    <p:extLst>
      <p:ext uri="{BB962C8B-B14F-4D97-AF65-F5344CB8AC3E}">
        <p14:creationId xmlns:p14="http://schemas.microsoft.com/office/powerpoint/2010/main" val="1396210884"/>
      </p:ext>
    </p:extLst>
  </p:cSld>
  <p:clrMap bg1="lt1" tx1="dk1" bg2="lt2" tx2="dk2" accent1="accent1" accent2="accent2" accent3="accent3" accent4="accent4" accent5="accent5" accent6="accent6" hlink="hlink" folHlink="folHlink"/>
  <p:sldLayoutIdLst>
    <p:sldLayoutId id="2147483862" r:id="rId1"/>
    <p:sldLayoutId id="2147483857" r:id="rId2"/>
    <p:sldLayoutId id="2147483861" r:id="rId3"/>
    <p:sldLayoutId id="2147483864" r:id="rId4"/>
    <p:sldLayoutId id="2147483873" r:id="rId5"/>
    <p:sldLayoutId id="2147483875" r:id="rId6"/>
    <p:sldLayoutId id="2147483838" r:id="rId7"/>
    <p:sldLayoutId id="2147483839" r:id="rId8"/>
    <p:sldLayoutId id="2147483859" r:id="rId9"/>
    <p:sldLayoutId id="2147483841" r:id="rId10"/>
    <p:sldLayoutId id="2147483842" r:id="rId11"/>
    <p:sldLayoutId id="2147483844" r:id="rId12"/>
    <p:sldLayoutId id="2147483876" r:id="rId13"/>
    <p:sldLayoutId id="2147483845" r:id="rId14"/>
    <p:sldLayoutId id="2147483870" r:id="rId15"/>
    <p:sldLayoutId id="2147483863" r:id="rId16"/>
    <p:sldLayoutId id="2147483869" r:id="rId17"/>
    <p:sldLayoutId id="2147483852" r:id="rId18"/>
    <p:sldLayoutId id="2147483872" r:id="rId19"/>
    <p:sldLayoutId id="2147483871" r:id="rId20"/>
    <p:sldLayoutId id="2147483865" r:id="rId21"/>
    <p:sldLayoutId id="2147483858" r:id="rId22"/>
    <p:sldLayoutId id="214748387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userDrawn="1">
          <p15:clr>
            <a:srgbClr val="F26B43"/>
          </p15:clr>
        </p15:guide>
        <p15:guide id="2" pos="325" userDrawn="1">
          <p15:clr>
            <a:srgbClr val="F26B43"/>
          </p15:clr>
        </p15:guide>
        <p15:guide id="3" pos="7353" userDrawn="1">
          <p15:clr>
            <a:srgbClr val="F26B43"/>
          </p15:clr>
        </p15:guide>
        <p15:guide id="11" orient="horz" pos="1003" userDrawn="1">
          <p15:clr>
            <a:srgbClr val="F26B43"/>
          </p15:clr>
        </p15:guide>
        <p15:guide id="16" orient="horz" pos="3838" userDrawn="1">
          <p15:clr>
            <a:srgbClr val="F26B43"/>
          </p15:clr>
        </p15:guide>
        <p15:guide id="18"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CF82D61-A0B2-C2A5-DD08-EC9859358912}"/>
              </a:ext>
            </a:extLst>
          </p:cNvPr>
          <p:cNvSpPr>
            <a:spLocks noGrp="1"/>
          </p:cNvSpPr>
          <p:nvPr>
            <p:ph type="title"/>
          </p:nvPr>
        </p:nvSpPr>
        <p:spPr/>
        <p:txBody>
          <a:bodyPr/>
          <a:lstStyle/>
          <a:p>
            <a:r>
              <a:rPr lang="de-DE" dirty="0"/>
              <a:t>Stolpern, Rutschen und Stürzen (SRS)</a:t>
            </a:r>
          </a:p>
        </p:txBody>
      </p:sp>
      <p:sp>
        <p:nvSpPr>
          <p:cNvPr id="4" name="Textplatzhalter 3">
            <a:extLst>
              <a:ext uri="{FF2B5EF4-FFF2-40B4-BE49-F238E27FC236}">
                <a16:creationId xmlns:a16="http://schemas.microsoft.com/office/drawing/2014/main" id="{94B0E1FD-D5C1-8A66-B07B-BAE8D0AB7B16}"/>
              </a:ext>
            </a:extLst>
          </p:cNvPr>
          <p:cNvSpPr>
            <a:spLocks noGrp="1"/>
          </p:cNvSpPr>
          <p:nvPr>
            <p:ph type="body" sz="quarter" idx="24"/>
          </p:nvPr>
        </p:nvSpPr>
        <p:spPr/>
        <p:txBody>
          <a:bodyPr/>
          <a:lstStyle/>
          <a:p>
            <a:r>
              <a:rPr lang="de-DE" dirty="0" err="1"/>
              <a:t>Referent:in</a:t>
            </a:r>
            <a:r>
              <a:rPr lang="de-DE" dirty="0"/>
              <a:t>, Ort</a:t>
            </a:r>
          </a:p>
        </p:txBody>
      </p:sp>
      <p:pic>
        <p:nvPicPr>
          <p:cNvPr id="11" name="Bildplatzhalter 10">
            <a:extLst>
              <a:ext uri="{FF2B5EF4-FFF2-40B4-BE49-F238E27FC236}">
                <a16:creationId xmlns:a16="http://schemas.microsoft.com/office/drawing/2014/main" id="{BD2BB274-FCA2-A605-F397-ADE85B0BF8B2}"/>
              </a:ext>
            </a:extLst>
          </p:cNvPr>
          <p:cNvPicPr>
            <a:picLocks noGrp="1" noChangeAspect="1"/>
          </p:cNvPicPr>
          <p:nvPr>
            <p:ph type="pic" sz="quarter" idx="23"/>
          </p:nvPr>
        </p:nvPicPr>
        <p:blipFill>
          <a:blip r:embed="rId2" cstate="print">
            <a:extLst>
              <a:ext uri="{28A0092B-C50C-407E-A947-70E740481C1C}">
                <a14:useLocalDpi xmlns:a14="http://schemas.microsoft.com/office/drawing/2010/main"/>
              </a:ext>
            </a:extLst>
          </a:blip>
          <a:srcRect/>
          <a:stretch>
            <a:fillRect/>
          </a:stretch>
        </p:blipFill>
        <p:spPr/>
      </p:pic>
      <p:sp>
        <p:nvSpPr>
          <p:cNvPr id="12" name="Textfeld 11">
            <a:extLst>
              <a:ext uri="{FF2B5EF4-FFF2-40B4-BE49-F238E27FC236}">
                <a16:creationId xmlns:a16="http://schemas.microsoft.com/office/drawing/2014/main" id="{A857899B-F5C8-A1C7-D48B-6049D13A0C08}"/>
              </a:ext>
            </a:extLst>
          </p:cNvPr>
          <p:cNvSpPr txBox="1"/>
          <p:nvPr/>
        </p:nvSpPr>
        <p:spPr bwMode="gray">
          <a:xfrm>
            <a:off x="7763071" y="5690698"/>
            <a:ext cx="4309353" cy="713678"/>
          </a:xfrm>
          <a:prstGeom prst="rect">
            <a:avLst/>
          </a:prstGeom>
          <a:noFill/>
          <a:ln w="12700">
            <a:noFill/>
          </a:ln>
        </p:spPr>
        <p:txBody>
          <a:bodyPr vert="horz" wrap="square" lIns="0" tIns="0" rIns="0" bIns="0" rtlCol="0" anchor="b">
            <a:noAutofit/>
          </a:bodyPr>
          <a:lstStyle/>
          <a:p>
            <a:pPr algn="r" defTabSz="914377">
              <a:spcBef>
                <a:spcPts val="400"/>
              </a:spcBef>
              <a:spcAft>
                <a:spcPts val="400"/>
              </a:spcAft>
            </a:pPr>
            <a:r>
              <a:rPr lang="de-DE" sz="1200" dirty="0">
                <a:solidFill>
                  <a:schemeClr val="bg1"/>
                </a:solidFill>
              </a:rPr>
              <a:t> © </a:t>
            </a:r>
            <a:r>
              <a:rPr lang="de-DE" sz="1200" dirty="0" err="1">
                <a:solidFill>
                  <a:schemeClr val="bg1"/>
                </a:solidFill>
              </a:rPr>
              <a:t>auremar</a:t>
            </a:r>
            <a:r>
              <a:rPr lang="de-DE" sz="1200" dirty="0">
                <a:solidFill>
                  <a:schemeClr val="bg1"/>
                </a:solidFill>
              </a:rPr>
              <a:t> - stock.adobe.com</a:t>
            </a:r>
            <a:endParaRPr lang="de-DE" sz="1200" i="0" u="none" baseline="0" dirty="0">
              <a:solidFill>
                <a:schemeClr val="bg1"/>
              </a:solidFill>
            </a:endParaRPr>
          </a:p>
        </p:txBody>
      </p:sp>
    </p:spTree>
    <p:extLst>
      <p:ext uri="{BB962C8B-B14F-4D97-AF65-F5344CB8AC3E}">
        <p14:creationId xmlns:p14="http://schemas.microsoft.com/office/powerpoint/2010/main" val="91789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90670-74E3-263B-E96D-C0524171C371}"/>
              </a:ext>
            </a:extLst>
          </p:cNvPr>
          <p:cNvSpPr>
            <a:spLocks noGrp="1"/>
          </p:cNvSpPr>
          <p:nvPr>
            <p:ph type="title"/>
          </p:nvPr>
        </p:nvSpPr>
        <p:spPr/>
        <p:txBody>
          <a:bodyPr/>
          <a:lstStyle/>
          <a:p>
            <a:r>
              <a:rPr lang="de-DE" dirty="0"/>
              <a:t>13 einfache Tipps, mit denen Sie das Risiko von SRS-Unfällen minimieren</a:t>
            </a:r>
          </a:p>
        </p:txBody>
      </p:sp>
      <p:sp>
        <p:nvSpPr>
          <p:cNvPr id="13" name="Rectangle 2">
            <a:extLst>
              <a:ext uri="{FF2B5EF4-FFF2-40B4-BE49-F238E27FC236}">
                <a16:creationId xmlns:a16="http://schemas.microsoft.com/office/drawing/2014/main" id="{C267CAE6-55EA-A389-CB21-627031DF085E}"/>
              </a:ext>
            </a:extLst>
          </p:cNvPr>
          <p:cNvSpPr>
            <a:spLocks noGrp="1" noChangeArrowheads="1"/>
          </p:cNvSpPr>
          <p:nvPr>
            <p:ph sz="quarter" idx="19"/>
          </p:nvPr>
        </p:nvSpPr>
        <p:spPr/>
        <p:txBody>
          <a:bodyPr vert="horz" lIns="0" tIns="0" rIns="0" bIns="0" rtlCol="0" anchor="t">
            <a:noAutofit/>
          </a:bodyPr>
          <a:lstStyle/>
          <a:p>
            <a:pPr marL="457200" lvl="0" indent="-457200">
              <a:buFont typeface="+mj-lt"/>
              <a:buAutoNum type="arabicPeriod"/>
            </a:pPr>
            <a:r>
              <a:rPr lang="de-DE" altLang="de-DE" dirty="0"/>
              <a:t>Kabel und Schläuche ordnungsgemäß verlegen</a:t>
            </a:r>
          </a:p>
          <a:p>
            <a:pPr marL="457200" lvl="0" indent="-457200">
              <a:buFont typeface="+mj-lt"/>
              <a:buAutoNum type="arabicPeriod"/>
            </a:pPr>
            <a:r>
              <a:rPr lang="de-DE" altLang="de-DE" dirty="0"/>
              <a:t>Schläuche wieder aufrollen und wegräumen</a:t>
            </a:r>
          </a:p>
          <a:p>
            <a:pPr marL="457200" lvl="0" indent="-457200">
              <a:buFont typeface="+mj-lt"/>
              <a:buAutoNum type="arabicPeriod"/>
            </a:pPr>
            <a:r>
              <a:rPr lang="de-DE" altLang="de-DE" dirty="0"/>
              <a:t>Gegenstände so ablegen, dass sie keine Stolperfallen darstellen sowie Verkehrs- und Fluchtwege freihalten </a:t>
            </a:r>
          </a:p>
          <a:p>
            <a:pPr marL="457200" lvl="0" indent="-457200">
              <a:buFont typeface="+mj-lt"/>
              <a:buAutoNum type="arabicPeriod"/>
            </a:pPr>
            <a:r>
              <a:rPr lang="de-DE" altLang="de-DE" dirty="0"/>
              <a:t>Beschädigungen an Fußböden sowie Treppen melden und kennzeichnen</a:t>
            </a:r>
          </a:p>
          <a:p>
            <a:pPr marL="457200" lvl="0" indent="-457200">
              <a:buFont typeface="+mj-lt"/>
              <a:buAutoNum type="arabicPeriod"/>
            </a:pPr>
            <a:r>
              <a:rPr lang="de-DE" altLang="de-DE" dirty="0"/>
              <a:t>Sturz- und Stolperkanten kennzeichnen bzw. sichern </a:t>
            </a:r>
          </a:p>
          <a:p>
            <a:pPr marL="457200" lvl="0" indent="-457200">
              <a:buFont typeface="+mj-lt"/>
              <a:buAutoNum type="arabicPeriod"/>
            </a:pPr>
            <a:r>
              <a:rPr lang="de-DE" altLang="de-DE" dirty="0"/>
              <a:t>Verunreinigungen und Feuchtigkeit auf dem Fußböden entfernen </a:t>
            </a:r>
          </a:p>
          <a:p>
            <a:pPr marL="457200" lvl="0" indent="-457200">
              <a:buFont typeface="+mj-lt"/>
              <a:buAutoNum type="arabicPeriod"/>
            </a:pPr>
            <a:r>
              <a:rPr lang="de-DE" altLang="de-DE" dirty="0">
                <a:latin typeface="Calibri"/>
                <a:cs typeface="Calibri"/>
              </a:rPr>
              <a:t>Beim Tragen von Lasten auf ausreichende Sicht achten</a:t>
            </a:r>
          </a:p>
          <a:p>
            <a:pPr marL="457200" lvl="0" indent="-457200">
              <a:buFont typeface="+mj-lt"/>
              <a:buAutoNum type="arabicPeriod"/>
            </a:pPr>
            <a:r>
              <a:rPr lang="de-DE" altLang="de-DE" dirty="0"/>
              <a:t>Geschwindigkeit den Bodenverhältnissen anpassen</a:t>
            </a:r>
          </a:p>
        </p:txBody>
      </p:sp>
      <p:sp>
        <p:nvSpPr>
          <p:cNvPr id="4" name="Fußzeilenplatzhalter 3">
            <a:extLst>
              <a:ext uri="{FF2B5EF4-FFF2-40B4-BE49-F238E27FC236}">
                <a16:creationId xmlns:a16="http://schemas.microsoft.com/office/drawing/2014/main" id="{352C0F90-1BE1-17F9-D571-6A45E3F5ECA1}"/>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5B80D6C6-9ECD-E4D2-BA4D-ED2F9FE59C3F}"/>
              </a:ext>
            </a:extLst>
          </p:cNvPr>
          <p:cNvSpPr>
            <a:spLocks noGrp="1"/>
          </p:cNvSpPr>
          <p:nvPr>
            <p:ph type="sldNum" sz="quarter" idx="21"/>
          </p:nvPr>
        </p:nvSpPr>
        <p:spPr/>
        <p:txBody>
          <a:bodyPr/>
          <a:lstStyle/>
          <a:p>
            <a:fld id="{521AE3AC-DDCA-45D4-9B2A-A2DBEA872607}" type="slidenum">
              <a:rPr lang="de-DE" smtClean="0"/>
              <a:pPr/>
              <a:t>10</a:t>
            </a:fld>
            <a:endParaRPr lang="de-DE" dirty="0"/>
          </a:p>
        </p:txBody>
      </p:sp>
    </p:spTree>
    <p:extLst>
      <p:ext uri="{BB962C8B-B14F-4D97-AF65-F5344CB8AC3E}">
        <p14:creationId xmlns:p14="http://schemas.microsoft.com/office/powerpoint/2010/main" val="39449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90670-74E3-263B-E96D-C0524171C371}"/>
              </a:ext>
            </a:extLst>
          </p:cNvPr>
          <p:cNvSpPr>
            <a:spLocks noGrp="1"/>
          </p:cNvSpPr>
          <p:nvPr>
            <p:ph type="title"/>
          </p:nvPr>
        </p:nvSpPr>
        <p:spPr/>
        <p:txBody>
          <a:bodyPr/>
          <a:lstStyle/>
          <a:p>
            <a:r>
              <a:rPr lang="de-DE" dirty="0"/>
              <a:t>13 einfache Tipps, mit denen Sie das Risiko von SRS-Unfällen minimieren</a:t>
            </a:r>
          </a:p>
        </p:txBody>
      </p:sp>
      <p:sp>
        <p:nvSpPr>
          <p:cNvPr id="13" name="Rectangle 2">
            <a:extLst>
              <a:ext uri="{FF2B5EF4-FFF2-40B4-BE49-F238E27FC236}">
                <a16:creationId xmlns:a16="http://schemas.microsoft.com/office/drawing/2014/main" id="{C267CAE6-55EA-A389-CB21-627031DF085E}"/>
              </a:ext>
            </a:extLst>
          </p:cNvPr>
          <p:cNvSpPr>
            <a:spLocks noGrp="1" noChangeArrowheads="1"/>
          </p:cNvSpPr>
          <p:nvPr>
            <p:ph sz="quarter" idx="19"/>
          </p:nvPr>
        </p:nvSpPr>
        <p:spPr/>
        <p:txBody>
          <a:bodyPr vert="horz" lIns="0" tIns="0" rIns="0" bIns="0" rtlCol="0" anchor="t">
            <a:noAutofit/>
          </a:bodyPr>
          <a:lstStyle/>
          <a:p>
            <a:pPr marL="457200" lvl="0" indent="-457200">
              <a:buFont typeface="+mj-lt"/>
              <a:buAutoNum type="arabicPeriod" startAt="9"/>
            </a:pPr>
            <a:r>
              <a:rPr lang="de-DE" altLang="de-DE" dirty="0">
                <a:latin typeface="Calibri"/>
                <a:cs typeface="Calibri"/>
              </a:rPr>
              <a:t>Im Außenbereich nur zugelassene Arbeitsmittel wie Leitern und mobile Podeste mit ausreichendem Rutschschutz nutzen</a:t>
            </a:r>
          </a:p>
          <a:p>
            <a:pPr marL="457200" lvl="0" indent="-457200">
              <a:buFont typeface="+mj-lt"/>
              <a:buAutoNum type="arabicPeriod" startAt="9"/>
            </a:pPr>
            <a:r>
              <a:rPr lang="de-DE" altLang="de-DE" dirty="0">
                <a:latin typeface="Calibri"/>
                <a:cs typeface="Calibri"/>
              </a:rPr>
              <a:t>Auf Leitern mit mindestens einer Hand festhalten</a:t>
            </a:r>
          </a:p>
          <a:p>
            <a:pPr marL="457200" lvl="0" indent="-457200">
              <a:buFont typeface="+mj-lt"/>
              <a:buAutoNum type="arabicPeriod" startAt="9"/>
            </a:pPr>
            <a:r>
              <a:rPr lang="de-DE" altLang="de-DE" dirty="0">
                <a:latin typeface="Calibri"/>
                <a:cs typeface="Calibri"/>
              </a:rPr>
              <a:t>Beim Gehen Ablenkungen vermeiden</a:t>
            </a:r>
          </a:p>
          <a:p>
            <a:pPr marL="457200" lvl="0" indent="-457200">
              <a:buFont typeface="+mj-lt"/>
              <a:buAutoNum type="arabicPeriod" startAt="9"/>
            </a:pPr>
            <a:r>
              <a:rPr lang="de-DE" altLang="de-DE" dirty="0">
                <a:latin typeface="Calibri"/>
                <a:cs typeface="Calibri"/>
              </a:rPr>
              <a:t>Nicht von höher gelegenen Arbeitsplätzen abspringen, wie z. B. Laderampen</a:t>
            </a:r>
          </a:p>
          <a:p>
            <a:pPr marL="457200" lvl="0" indent="-457200">
              <a:buFont typeface="+mj-lt"/>
              <a:buAutoNum type="arabicPeriod" startAt="9"/>
            </a:pPr>
            <a:r>
              <a:rPr lang="de-DE" altLang="de-DE" dirty="0"/>
              <a:t>Auf ausreichende Beleuchtung achten</a:t>
            </a:r>
          </a:p>
        </p:txBody>
      </p:sp>
      <p:sp>
        <p:nvSpPr>
          <p:cNvPr id="4" name="Fußzeilenplatzhalter 3">
            <a:extLst>
              <a:ext uri="{FF2B5EF4-FFF2-40B4-BE49-F238E27FC236}">
                <a16:creationId xmlns:a16="http://schemas.microsoft.com/office/drawing/2014/main" id="{352C0F90-1BE1-17F9-D571-6A45E3F5ECA1}"/>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5B80D6C6-9ECD-E4D2-BA4D-ED2F9FE59C3F}"/>
              </a:ext>
            </a:extLst>
          </p:cNvPr>
          <p:cNvSpPr>
            <a:spLocks noGrp="1"/>
          </p:cNvSpPr>
          <p:nvPr>
            <p:ph type="sldNum" sz="quarter" idx="21"/>
          </p:nvPr>
        </p:nvSpPr>
        <p:spPr/>
        <p:txBody>
          <a:bodyPr/>
          <a:lstStyle/>
          <a:p>
            <a:fld id="{521AE3AC-DDCA-45D4-9B2A-A2DBEA872607}" type="slidenum">
              <a:rPr lang="de-DE" smtClean="0"/>
              <a:pPr/>
              <a:t>11</a:t>
            </a:fld>
            <a:endParaRPr lang="de-DE" dirty="0"/>
          </a:p>
        </p:txBody>
      </p:sp>
    </p:spTree>
    <p:extLst>
      <p:ext uri="{BB962C8B-B14F-4D97-AF65-F5344CB8AC3E}">
        <p14:creationId xmlns:p14="http://schemas.microsoft.com/office/powerpoint/2010/main" val="421492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F7ECD58F-EEC5-B94C-965B-4BE9C1AC8932}"/>
              </a:ext>
            </a:extLst>
          </p:cNvPr>
          <p:cNvSpPr>
            <a:spLocks noGrp="1"/>
          </p:cNvSpPr>
          <p:nvPr>
            <p:ph idx="1"/>
          </p:nvPr>
        </p:nvSpPr>
        <p:spPr/>
        <p:txBody>
          <a:bodyPr/>
          <a:lstStyle/>
          <a:p>
            <a:r>
              <a:rPr lang="de-DE" dirty="0"/>
              <a:t>Achten Sie darauf, dass Ihre Schuhe</a:t>
            </a:r>
          </a:p>
          <a:p>
            <a:pPr lvl="1"/>
            <a:r>
              <a:rPr lang="de-DE" dirty="0"/>
              <a:t>einen festen Halt bieten </a:t>
            </a:r>
          </a:p>
          <a:p>
            <a:pPr lvl="1"/>
            <a:r>
              <a:rPr lang="de-DE" dirty="0"/>
              <a:t>vorn und hinten geschlossen sind </a:t>
            </a:r>
          </a:p>
          <a:p>
            <a:pPr lvl="1"/>
            <a:r>
              <a:rPr lang="de-DE" dirty="0"/>
              <a:t>einen flachen Absatz haben</a:t>
            </a:r>
          </a:p>
          <a:p>
            <a:pPr lvl="1"/>
            <a:r>
              <a:rPr lang="de-DE" dirty="0"/>
              <a:t>eine rutschhemmende Sohle mit Profil besitzen</a:t>
            </a:r>
          </a:p>
          <a:p>
            <a:pPr lvl="1"/>
            <a:r>
              <a:rPr lang="de-DE" dirty="0"/>
              <a:t>der Witterung angepasst sind.</a:t>
            </a:r>
          </a:p>
          <a:p>
            <a:endParaRPr lang="de-DE" dirty="0"/>
          </a:p>
        </p:txBody>
      </p:sp>
      <p:pic>
        <p:nvPicPr>
          <p:cNvPr id="21" name="Bildplatzhalter 20" descr="Ein Bild, das schließen enthält.&#10;&#10;Automatisch generierte Beschreibung">
            <a:extLst>
              <a:ext uri="{FF2B5EF4-FFF2-40B4-BE49-F238E27FC236}">
                <a16:creationId xmlns:a16="http://schemas.microsoft.com/office/drawing/2014/main" id="{BE411981-F653-379A-2755-4613B40E646E}"/>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4" name="Fußzeilenplatzhalter 3">
            <a:extLst>
              <a:ext uri="{FF2B5EF4-FFF2-40B4-BE49-F238E27FC236}">
                <a16:creationId xmlns:a16="http://schemas.microsoft.com/office/drawing/2014/main" id="{3C2BF7BF-05FC-0831-5500-CDC0DBC24E63}"/>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2EBC1FF8-49FD-6255-38C6-505F0046469B}"/>
              </a:ext>
            </a:extLst>
          </p:cNvPr>
          <p:cNvSpPr>
            <a:spLocks noGrp="1"/>
          </p:cNvSpPr>
          <p:nvPr>
            <p:ph type="sldNum" sz="quarter" idx="20"/>
          </p:nvPr>
        </p:nvSpPr>
        <p:spPr/>
        <p:txBody>
          <a:bodyPr/>
          <a:lstStyle/>
          <a:p>
            <a:fld id="{521AE3AC-DDCA-45D4-9B2A-A2DBEA872607}" type="slidenum">
              <a:rPr lang="de-DE" smtClean="0"/>
              <a:pPr/>
              <a:t>12</a:t>
            </a:fld>
            <a:endParaRPr lang="de-DE" dirty="0"/>
          </a:p>
        </p:txBody>
      </p:sp>
      <p:sp>
        <p:nvSpPr>
          <p:cNvPr id="2" name="Titel 1">
            <a:extLst>
              <a:ext uri="{FF2B5EF4-FFF2-40B4-BE49-F238E27FC236}">
                <a16:creationId xmlns:a16="http://schemas.microsoft.com/office/drawing/2014/main" id="{69A4022D-D323-4935-4EA8-81440FECE2D8}"/>
              </a:ext>
            </a:extLst>
          </p:cNvPr>
          <p:cNvSpPr>
            <a:spLocks noGrp="1"/>
          </p:cNvSpPr>
          <p:nvPr>
            <p:ph type="title"/>
          </p:nvPr>
        </p:nvSpPr>
        <p:spPr/>
        <p:txBody>
          <a:bodyPr/>
          <a:lstStyle/>
          <a:p>
            <a:r>
              <a:rPr lang="de-DE" dirty="0"/>
              <a:t>Tragen Sie sicheres Schuhwerk</a:t>
            </a:r>
          </a:p>
        </p:txBody>
      </p:sp>
      <p:sp>
        <p:nvSpPr>
          <p:cNvPr id="19" name="Textplatzhalter 18">
            <a:extLst>
              <a:ext uri="{FF2B5EF4-FFF2-40B4-BE49-F238E27FC236}">
                <a16:creationId xmlns:a16="http://schemas.microsoft.com/office/drawing/2014/main" id="{883F2D4E-36B1-BD53-4662-77E3162A7FFC}"/>
              </a:ext>
            </a:extLst>
          </p:cNvPr>
          <p:cNvSpPr>
            <a:spLocks noGrp="1"/>
          </p:cNvSpPr>
          <p:nvPr>
            <p:ph type="body" sz="quarter" idx="18"/>
          </p:nvPr>
        </p:nvSpPr>
        <p:spPr/>
        <p:txBody>
          <a:bodyPr/>
          <a:lstStyle/>
          <a:p>
            <a:endParaRPr lang="de-DE"/>
          </a:p>
        </p:txBody>
      </p:sp>
      <p:sp>
        <p:nvSpPr>
          <p:cNvPr id="22" name="Textfeld 21">
            <a:extLst>
              <a:ext uri="{FF2B5EF4-FFF2-40B4-BE49-F238E27FC236}">
                <a16:creationId xmlns:a16="http://schemas.microsoft.com/office/drawing/2014/main" id="{A1AD47AF-C5FD-54CF-0067-A22181755D03}"/>
              </a:ext>
            </a:extLst>
          </p:cNvPr>
          <p:cNvSpPr txBox="1"/>
          <p:nvPr/>
        </p:nvSpPr>
        <p:spPr bwMode="gray">
          <a:xfrm>
            <a:off x="6097588" y="5333008"/>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chemeClr val="tx1">
                    <a:lumMod val="65000"/>
                    <a:lumOff val="35000"/>
                  </a:schemeClr>
                </a:solidFill>
              </a:rPr>
              <a:t> © freeman98589 - stock.adobe.com</a:t>
            </a:r>
            <a:endParaRPr lang="de-DE" sz="1200" i="0" u="none" baseline="0" dirty="0">
              <a:solidFill>
                <a:schemeClr val="tx1">
                  <a:lumMod val="65000"/>
                  <a:lumOff val="35000"/>
                </a:schemeClr>
              </a:solidFill>
            </a:endParaRPr>
          </a:p>
        </p:txBody>
      </p:sp>
    </p:spTree>
    <p:extLst>
      <p:ext uri="{BB962C8B-B14F-4D97-AF65-F5344CB8AC3E}">
        <p14:creationId xmlns:p14="http://schemas.microsoft.com/office/powerpoint/2010/main" val="223606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D6BC46BD-485E-527F-8401-A0F0DFD136B2}"/>
              </a:ext>
            </a:extLst>
          </p:cNvPr>
          <p:cNvSpPr>
            <a:spLocks noGrp="1"/>
          </p:cNvSpPr>
          <p:nvPr>
            <p:ph type="title"/>
          </p:nvPr>
        </p:nvSpPr>
        <p:spPr>
          <a:xfrm>
            <a:off x="525600" y="673200"/>
            <a:ext cx="9121320" cy="360000"/>
          </a:xfrm>
        </p:spPr>
        <p:txBody>
          <a:bodyPr/>
          <a:lstStyle/>
          <a:p>
            <a:endParaRPr lang="en-US"/>
          </a:p>
        </p:txBody>
      </p:sp>
      <p:sp>
        <p:nvSpPr>
          <p:cNvPr id="17" name="Text Placeholder 5">
            <a:extLst>
              <a:ext uri="{FF2B5EF4-FFF2-40B4-BE49-F238E27FC236}">
                <a16:creationId xmlns:a16="http://schemas.microsoft.com/office/drawing/2014/main" id="{A9FA5FA4-0E65-4A0C-1511-D4167DF459CE}"/>
              </a:ext>
            </a:extLst>
          </p:cNvPr>
          <p:cNvSpPr>
            <a:spLocks noGrp="1"/>
          </p:cNvSpPr>
          <p:nvPr>
            <p:ph type="body" sz="quarter" idx="18"/>
          </p:nvPr>
        </p:nvSpPr>
        <p:spPr>
          <a:xfrm>
            <a:off x="527051" y="1054609"/>
            <a:ext cx="9684000" cy="360000"/>
          </a:xfrm>
        </p:spPr>
        <p:txBody>
          <a:bodyPr/>
          <a:lstStyle/>
          <a:p>
            <a:endParaRPr lang="en-US"/>
          </a:p>
        </p:txBody>
      </p:sp>
      <p:pic>
        <p:nvPicPr>
          <p:cNvPr id="10" name="Inhaltsplatzhalter 9" descr="Ein Bild, das Person, draußen enthält.&#10;&#10;Automatisch generierte Beschreibung">
            <a:extLst>
              <a:ext uri="{FF2B5EF4-FFF2-40B4-BE49-F238E27FC236}">
                <a16:creationId xmlns:a16="http://schemas.microsoft.com/office/drawing/2014/main" id="{DB30247F-2D0F-70A7-0F70-949CA0D3D8C8}"/>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0" y="-810000"/>
            <a:ext cx="12192000" cy="8445375"/>
          </a:xfrm>
          <a:noFill/>
        </p:spPr>
      </p:pic>
      <p:sp>
        <p:nvSpPr>
          <p:cNvPr id="5" name="Foliennummernplatzhalter 4" hidden="1">
            <a:extLst>
              <a:ext uri="{FF2B5EF4-FFF2-40B4-BE49-F238E27FC236}">
                <a16:creationId xmlns:a16="http://schemas.microsoft.com/office/drawing/2014/main" id="{26FEB1F6-FFBD-01D7-7EFE-5EB238C4FEA1}"/>
              </a:ext>
            </a:extLst>
          </p:cNvPr>
          <p:cNvSpPr>
            <a:spLocks noGrp="1"/>
          </p:cNvSpPr>
          <p:nvPr>
            <p:ph type="sldNum" sz="quarter" idx="20"/>
          </p:nvPr>
        </p:nvSpPr>
        <p:spPr/>
        <p:txBody>
          <a:bodyPr/>
          <a:lstStyle/>
          <a:p>
            <a:pPr>
              <a:spcAft>
                <a:spcPts val="600"/>
              </a:spcAft>
            </a:pPr>
            <a:fld id="{521AE3AC-DDCA-45D4-9B2A-A2DBEA872607}" type="slidenum">
              <a:rPr lang="de-DE" smtClean="0"/>
              <a:pPr>
                <a:spcAft>
                  <a:spcPts val="600"/>
                </a:spcAft>
              </a:pPr>
              <a:t>13</a:t>
            </a:fld>
            <a:endParaRPr lang="de-DE"/>
          </a:p>
        </p:txBody>
      </p:sp>
      <p:grpSp>
        <p:nvGrpSpPr>
          <p:cNvPr id="14" name="Gruppieren 13">
            <a:extLst>
              <a:ext uri="{FF2B5EF4-FFF2-40B4-BE49-F238E27FC236}">
                <a16:creationId xmlns:a16="http://schemas.microsoft.com/office/drawing/2014/main" id="{D48247FB-5D5D-FDC8-C437-02B2F6A8D4CE}"/>
              </a:ext>
            </a:extLst>
          </p:cNvPr>
          <p:cNvGrpSpPr/>
          <p:nvPr/>
        </p:nvGrpSpPr>
        <p:grpSpPr>
          <a:xfrm>
            <a:off x="5719864" y="3906501"/>
            <a:ext cx="6201431" cy="2864473"/>
            <a:chOff x="5564222" y="3049071"/>
            <a:chExt cx="6201431" cy="2864473"/>
          </a:xfrm>
        </p:grpSpPr>
        <p:sp>
          <p:nvSpPr>
            <p:cNvPr id="8" name="Rechteck 7">
              <a:extLst>
                <a:ext uri="{FF2B5EF4-FFF2-40B4-BE49-F238E27FC236}">
                  <a16:creationId xmlns:a16="http://schemas.microsoft.com/office/drawing/2014/main" id="{6E493967-D676-5A63-1424-6BFB69C8A2E6}"/>
                </a:ext>
              </a:extLst>
            </p:cNvPr>
            <p:cNvSpPr/>
            <p:nvPr/>
          </p:nvSpPr>
          <p:spPr bwMode="gray">
            <a:xfrm>
              <a:off x="5564222" y="3049071"/>
              <a:ext cx="6201431" cy="2864473"/>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lIns="180000" tIns="144000" rIns="180000" bIns="144000" numCol="1" spcCol="0" rtlCol="0" fromWordArt="0" anchor="ctr" anchorCtr="0" forceAA="0" compatLnSpc="1">
              <a:prstTxWarp prst="textNoShape">
                <a:avLst/>
              </a:prstTxWarp>
              <a:normAutofit/>
            </a:bodyPr>
            <a:lstStyle/>
            <a:p>
              <a:pPr defTabSz="914377" fontAlgn="auto">
                <a:lnSpc>
                  <a:spcPct val="90000"/>
                </a:lnSpc>
                <a:spcBef>
                  <a:spcPts val="400"/>
                </a:spcBef>
                <a:spcAft>
                  <a:spcPts val="400"/>
                </a:spcAft>
                <a:buFont typeface="Arial" panose="020B0604020202020204" pitchFamily="34" charset="0"/>
                <a:buChar char="​"/>
              </a:pPr>
              <a:endParaRPr lang="de-DE" sz="2400" b="0" i="0" u="none" kern="1200" baseline="0" dirty="0">
                <a:solidFill>
                  <a:schemeClr val="bg1"/>
                </a:solidFill>
                <a:latin typeface="+mn-lt"/>
                <a:ea typeface="+mn-ea"/>
                <a:cs typeface="+mn-cs"/>
              </a:endParaRPr>
            </a:p>
          </p:txBody>
        </p:sp>
        <p:pic>
          <p:nvPicPr>
            <p:cNvPr id="12" name="Grafik 11">
              <a:extLst>
                <a:ext uri="{FF2B5EF4-FFF2-40B4-BE49-F238E27FC236}">
                  <a16:creationId xmlns:a16="http://schemas.microsoft.com/office/drawing/2014/main" id="{DFAE283F-2F45-5688-106B-C196BC449A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02638" y="3527307"/>
              <a:ext cx="1908000" cy="1908000"/>
            </a:xfrm>
            <a:prstGeom prst="rect">
              <a:avLst/>
            </a:prstGeom>
          </p:spPr>
        </p:pic>
        <p:sp>
          <p:nvSpPr>
            <p:cNvPr id="13" name="Rechteck 12">
              <a:extLst>
                <a:ext uri="{FF2B5EF4-FFF2-40B4-BE49-F238E27FC236}">
                  <a16:creationId xmlns:a16="http://schemas.microsoft.com/office/drawing/2014/main" id="{671C2C87-106C-4065-676A-0F9A2D28B7D7}"/>
                </a:ext>
              </a:extLst>
            </p:cNvPr>
            <p:cNvSpPr/>
            <p:nvPr/>
          </p:nvSpPr>
          <p:spPr bwMode="gray">
            <a:xfrm>
              <a:off x="5564222" y="3049071"/>
              <a:ext cx="4238416" cy="2864473"/>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lIns="180000" tIns="144000" rIns="180000" bIns="144000" numCol="1" spcCol="0" rtlCol="0" fromWordArt="0" anchor="ctr" anchorCtr="0" forceAA="0" compatLnSpc="1">
              <a:prstTxWarp prst="textNoShape">
                <a:avLst/>
              </a:prstTxWarp>
              <a:normAutofit lnSpcReduction="10000"/>
            </a:bodyPr>
            <a:lstStyle/>
            <a:p>
              <a:pPr defTabSz="914377" fontAlgn="auto">
                <a:lnSpc>
                  <a:spcPct val="90000"/>
                </a:lnSpc>
                <a:spcBef>
                  <a:spcPts val="400"/>
                </a:spcBef>
                <a:spcAft>
                  <a:spcPts val="400"/>
                </a:spcAft>
                <a:buFont typeface="Arial" panose="020B0604020202020204" pitchFamily="34" charset="0"/>
                <a:buChar char="​"/>
              </a:pPr>
              <a:r>
                <a:rPr lang="de-DE" sz="2400" kern="1200" dirty="0">
                  <a:solidFill>
                    <a:schemeClr val="bg1"/>
                  </a:solidFill>
                  <a:latin typeface="+mn-lt"/>
                  <a:ea typeface="+mn-ea"/>
                  <a:cs typeface="+mn-cs"/>
                </a:rPr>
                <a:t>Tragen Sie Sicherheitsschuhe, wenn es in Ihrem Betrieb so festgelegt ist. </a:t>
              </a:r>
              <a:br>
                <a:rPr lang="de-DE" sz="2400" kern="1200" dirty="0">
                  <a:solidFill>
                    <a:schemeClr val="bg1"/>
                  </a:solidFill>
                  <a:latin typeface="+mn-lt"/>
                  <a:ea typeface="+mn-ea"/>
                  <a:cs typeface="+mn-cs"/>
                </a:rPr>
              </a:br>
              <a:br>
                <a:rPr lang="de-DE" sz="2400" kern="1200" dirty="0">
                  <a:solidFill>
                    <a:schemeClr val="bg1"/>
                  </a:solidFill>
                  <a:latin typeface="+mn-lt"/>
                  <a:ea typeface="+mn-ea"/>
                  <a:cs typeface="+mn-cs"/>
                </a:rPr>
              </a:br>
              <a:r>
                <a:rPr lang="de-DE" sz="2400" kern="1200" dirty="0">
                  <a:solidFill>
                    <a:schemeClr val="bg1"/>
                  </a:solidFill>
                  <a:latin typeface="+mn-lt"/>
                  <a:ea typeface="+mn-ea"/>
                  <a:cs typeface="+mn-cs"/>
                </a:rPr>
                <a:t>Beachten Sie dabei, dass nur vom Hersteller zugelassene Einlagen in Sicherheitsschuhen getragen werden dürfen</a:t>
              </a:r>
              <a:r>
                <a:rPr lang="de-DE" sz="2400" dirty="0">
                  <a:solidFill>
                    <a:schemeClr val="bg1"/>
                  </a:solidFill>
                </a:rPr>
                <a:t>.</a:t>
              </a:r>
              <a:r>
                <a:rPr lang="de-DE" sz="2400" kern="1200" dirty="0">
                  <a:solidFill>
                    <a:schemeClr val="bg1"/>
                  </a:solidFill>
                  <a:latin typeface="+mn-lt"/>
                  <a:ea typeface="+mn-ea"/>
                  <a:cs typeface="+mn-cs"/>
                </a:rPr>
                <a:t> </a:t>
              </a:r>
              <a:endParaRPr lang="de-DE" sz="2400" b="0" i="0" u="none" kern="1200" baseline="0" dirty="0">
                <a:solidFill>
                  <a:schemeClr val="bg1"/>
                </a:solidFill>
                <a:latin typeface="+mn-lt"/>
                <a:ea typeface="+mn-ea"/>
                <a:cs typeface="+mn-cs"/>
              </a:endParaRPr>
            </a:p>
          </p:txBody>
        </p:sp>
      </p:grpSp>
      <p:sp>
        <p:nvSpPr>
          <p:cNvPr id="16" name="Textfeld 15">
            <a:extLst>
              <a:ext uri="{FF2B5EF4-FFF2-40B4-BE49-F238E27FC236}">
                <a16:creationId xmlns:a16="http://schemas.microsoft.com/office/drawing/2014/main" id="{0D5E5C47-E548-89D5-B37E-E959136FDB51}"/>
              </a:ext>
            </a:extLst>
          </p:cNvPr>
          <p:cNvSpPr txBox="1"/>
          <p:nvPr/>
        </p:nvSpPr>
        <p:spPr bwMode="gray">
          <a:xfrm>
            <a:off x="79043" y="6691924"/>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600" dirty="0">
                <a:solidFill>
                  <a:schemeClr val="bg1"/>
                </a:solidFill>
              </a:rPr>
              <a:t> © </a:t>
            </a:r>
            <a:r>
              <a:rPr lang="de-DE" sz="1600" dirty="0" err="1">
                <a:solidFill>
                  <a:schemeClr val="bg1"/>
                </a:solidFill>
              </a:rPr>
              <a:t>Zerbor</a:t>
            </a:r>
            <a:r>
              <a:rPr lang="de-DE" sz="1600" dirty="0">
                <a:solidFill>
                  <a:schemeClr val="bg1"/>
                </a:solidFill>
              </a:rPr>
              <a:t> - stock.adobe.com</a:t>
            </a:r>
            <a:endParaRPr lang="de-DE" sz="1600" i="0" u="none" baseline="0" dirty="0">
              <a:solidFill>
                <a:schemeClr val="bg1"/>
              </a:solidFill>
            </a:endParaRPr>
          </a:p>
        </p:txBody>
      </p:sp>
    </p:spTree>
    <p:extLst>
      <p:ext uri="{BB962C8B-B14F-4D97-AF65-F5344CB8AC3E}">
        <p14:creationId xmlns:p14="http://schemas.microsoft.com/office/powerpoint/2010/main" val="417486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40795986-218F-DCA0-9DA1-20ECA38650C8}"/>
              </a:ext>
            </a:extLst>
          </p:cNvPr>
          <p:cNvSpPr>
            <a:spLocks noGrp="1"/>
          </p:cNvSpPr>
          <p:nvPr>
            <p:ph type="title"/>
          </p:nvPr>
        </p:nvSpPr>
        <p:spPr/>
        <p:txBody>
          <a:bodyPr/>
          <a:lstStyle/>
          <a:p>
            <a:r>
              <a:rPr lang="de-DE" dirty="0"/>
              <a:t>Sicherheits- und Gesundheitsschutz-zeichen </a:t>
            </a:r>
            <a:br>
              <a:rPr lang="de-DE" dirty="0"/>
            </a:br>
            <a:endParaRPr lang="de-DE" dirty="0"/>
          </a:p>
        </p:txBody>
      </p:sp>
      <p:sp>
        <p:nvSpPr>
          <p:cNvPr id="9" name="Textplatzhalter 8">
            <a:extLst>
              <a:ext uri="{FF2B5EF4-FFF2-40B4-BE49-F238E27FC236}">
                <a16:creationId xmlns:a16="http://schemas.microsoft.com/office/drawing/2014/main" id="{82D79A9A-673B-AF42-A74E-69E79E108EB8}"/>
              </a:ext>
            </a:extLst>
          </p:cNvPr>
          <p:cNvSpPr>
            <a:spLocks noGrp="1"/>
          </p:cNvSpPr>
          <p:nvPr>
            <p:ph type="body" sz="quarter" idx="18"/>
          </p:nvPr>
        </p:nvSpPr>
        <p:spPr/>
        <p:txBody>
          <a:bodyPr/>
          <a:lstStyle/>
          <a:p>
            <a:r>
              <a:rPr lang="de-DE" dirty="0"/>
              <a:t>04</a:t>
            </a:r>
          </a:p>
        </p:txBody>
      </p:sp>
      <p:sp>
        <p:nvSpPr>
          <p:cNvPr id="3" name="Fußzeilenplatzhalter 2">
            <a:extLst>
              <a:ext uri="{FF2B5EF4-FFF2-40B4-BE49-F238E27FC236}">
                <a16:creationId xmlns:a16="http://schemas.microsoft.com/office/drawing/2014/main" id="{020A0611-C99F-89C8-3ACE-D9BFA8986F13}"/>
              </a:ext>
            </a:extLst>
          </p:cNvPr>
          <p:cNvSpPr>
            <a:spLocks noGrp="1"/>
          </p:cNvSpPr>
          <p:nvPr>
            <p:ph type="ftr" sz="quarter" idx="15"/>
          </p:nvPr>
        </p:nvSpPr>
        <p:spPr/>
        <p:txBody>
          <a:bodyPr/>
          <a:lstStyle/>
          <a:p>
            <a:endParaRPr lang="de-DE" dirty="0"/>
          </a:p>
        </p:txBody>
      </p:sp>
      <p:sp>
        <p:nvSpPr>
          <p:cNvPr id="4" name="Foliennummernplatzhalter 3">
            <a:extLst>
              <a:ext uri="{FF2B5EF4-FFF2-40B4-BE49-F238E27FC236}">
                <a16:creationId xmlns:a16="http://schemas.microsoft.com/office/drawing/2014/main" id="{7B6D25DA-49A4-E3DB-63FC-23572B3917A8}"/>
              </a:ext>
            </a:extLst>
          </p:cNvPr>
          <p:cNvSpPr>
            <a:spLocks noGrp="1"/>
          </p:cNvSpPr>
          <p:nvPr>
            <p:ph type="sldNum" sz="quarter" idx="16"/>
          </p:nvPr>
        </p:nvSpPr>
        <p:spPr/>
        <p:txBody>
          <a:bodyPr/>
          <a:lstStyle/>
          <a:p>
            <a:fld id="{521AE3AC-DDCA-45D4-9B2A-A2DBEA872607}" type="slidenum">
              <a:rPr lang="de-DE" smtClean="0"/>
              <a:pPr/>
              <a:t>14</a:t>
            </a:fld>
            <a:endParaRPr lang="de-DE" dirty="0"/>
          </a:p>
        </p:txBody>
      </p:sp>
    </p:spTree>
    <p:extLst>
      <p:ext uri="{BB962C8B-B14F-4D97-AF65-F5344CB8AC3E}">
        <p14:creationId xmlns:p14="http://schemas.microsoft.com/office/powerpoint/2010/main" val="172383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fik 32">
            <a:extLst>
              <a:ext uri="{FF2B5EF4-FFF2-40B4-BE49-F238E27FC236}">
                <a16:creationId xmlns:a16="http://schemas.microsoft.com/office/drawing/2014/main" id="{5B311ABB-3530-25BD-6C92-1C80B61880F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5599" y="1892235"/>
            <a:ext cx="1440000" cy="1260000"/>
          </a:xfrm>
          <a:prstGeom prst="rect">
            <a:avLst/>
          </a:prstGeom>
        </p:spPr>
      </p:pic>
      <p:sp>
        <p:nvSpPr>
          <p:cNvPr id="2" name="Titel 1">
            <a:extLst>
              <a:ext uri="{FF2B5EF4-FFF2-40B4-BE49-F238E27FC236}">
                <a16:creationId xmlns:a16="http://schemas.microsoft.com/office/drawing/2014/main" id="{7E311928-E003-CCAE-8332-36C8E207F958}"/>
              </a:ext>
            </a:extLst>
          </p:cNvPr>
          <p:cNvSpPr>
            <a:spLocks noGrp="1"/>
          </p:cNvSpPr>
          <p:nvPr>
            <p:ph type="title"/>
          </p:nvPr>
        </p:nvSpPr>
        <p:spPr/>
        <p:txBody>
          <a:bodyPr/>
          <a:lstStyle/>
          <a:p>
            <a:r>
              <a:rPr lang="de-DE" dirty="0"/>
              <a:t>Die wichtigsten Sicherheitszeichen rund um das Thema SRS</a:t>
            </a:r>
          </a:p>
        </p:txBody>
      </p:sp>
      <p:sp>
        <p:nvSpPr>
          <p:cNvPr id="3" name="Fußzeilenplatzhalter 2">
            <a:extLst>
              <a:ext uri="{FF2B5EF4-FFF2-40B4-BE49-F238E27FC236}">
                <a16:creationId xmlns:a16="http://schemas.microsoft.com/office/drawing/2014/main" id="{3E6018AF-B8B0-683D-2EDB-7C23DB408DE7}"/>
              </a:ext>
            </a:extLst>
          </p:cNvPr>
          <p:cNvSpPr>
            <a:spLocks noGrp="1"/>
          </p:cNvSpPr>
          <p:nvPr>
            <p:ph type="ftr" sz="quarter" idx="19"/>
          </p:nvPr>
        </p:nvSpPr>
        <p:spPr/>
        <p:txBody>
          <a:bodyPr/>
          <a:lstStyle/>
          <a:p>
            <a:endParaRPr lang="de-DE" dirty="0"/>
          </a:p>
        </p:txBody>
      </p:sp>
      <p:sp>
        <p:nvSpPr>
          <p:cNvPr id="4" name="Foliennummernplatzhalter 3">
            <a:extLst>
              <a:ext uri="{FF2B5EF4-FFF2-40B4-BE49-F238E27FC236}">
                <a16:creationId xmlns:a16="http://schemas.microsoft.com/office/drawing/2014/main" id="{A44D152C-F6EF-6514-D9A8-12FE88BB8FAF}"/>
              </a:ext>
            </a:extLst>
          </p:cNvPr>
          <p:cNvSpPr>
            <a:spLocks noGrp="1"/>
          </p:cNvSpPr>
          <p:nvPr>
            <p:ph type="sldNum" sz="quarter" idx="20"/>
          </p:nvPr>
        </p:nvSpPr>
        <p:spPr/>
        <p:txBody>
          <a:bodyPr/>
          <a:lstStyle/>
          <a:p>
            <a:fld id="{521AE3AC-DDCA-45D4-9B2A-A2DBEA872607}" type="slidenum">
              <a:rPr lang="de-DE" smtClean="0"/>
              <a:pPr/>
              <a:t>15</a:t>
            </a:fld>
            <a:endParaRPr lang="de-DE" dirty="0"/>
          </a:p>
        </p:txBody>
      </p:sp>
      <p:sp>
        <p:nvSpPr>
          <p:cNvPr id="5" name="Textplatzhalter 4">
            <a:extLst>
              <a:ext uri="{FF2B5EF4-FFF2-40B4-BE49-F238E27FC236}">
                <a16:creationId xmlns:a16="http://schemas.microsoft.com/office/drawing/2014/main" id="{58B1E382-D1F3-D362-0670-1D54A9832C2B}"/>
              </a:ext>
            </a:extLst>
          </p:cNvPr>
          <p:cNvSpPr>
            <a:spLocks noGrp="1"/>
          </p:cNvSpPr>
          <p:nvPr>
            <p:ph type="body" sz="quarter" idx="18"/>
          </p:nvPr>
        </p:nvSpPr>
        <p:spPr/>
        <p:txBody>
          <a:bodyPr/>
          <a:lstStyle/>
          <a:p>
            <a:endParaRPr lang="de-DE"/>
          </a:p>
        </p:txBody>
      </p:sp>
      <p:pic>
        <p:nvPicPr>
          <p:cNvPr id="7" name="Grafik 6">
            <a:extLst>
              <a:ext uri="{FF2B5EF4-FFF2-40B4-BE49-F238E27FC236}">
                <a16:creationId xmlns:a16="http://schemas.microsoft.com/office/drawing/2014/main" id="{7E0CC129-11FF-B656-8449-FB24A755E2F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34709" y="4782210"/>
            <a:ext cx="1440000" cy="1260000"/>
          </a:xfrm>
          <a:prstGeom prst="rect">
            <a:avLst/>
          </a:prstGeom>
        </p:spPr>
      </p:pic>
      <p:pic>
        <p:nvPicPr>
          <p:cNvPr id="9" name="Grafik 8">
            <a:extLst>
              <a:ext uri="{FF2B5EF4-FFF2-40B4-BE49-F238E27FC236}">
                <a16:creationId xmlns:a16="http://schemas.microsoft.com/office/drawing/2014/main" id="{5C088B92-065E-BD33-420A-8758F0EAD7C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43819" y="1875618"/>
            <a:ext cx="1440000" cy="1260000"/>
          </a:xfrm>
          <a:prstGeom prst="rect">
            <a:avLst/>
          </a:prstGeom>
        </p:spPr>
      </p:pic>
      <p:pic>
        <p:nvPicPr>
          <p:cNvPr id="13" name="Grafik 12">
            <a:extLst>
              <a:ext uri="{FF2B5EF4-FFF2-40B4-BE49-F238E27FC236}">
                <a16:creationId xmlns:a16="http://schemas.microsoft.com/office/drawing/2014/main" id="{06830EEA-90E9-7B24-1E29-85A0498622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5600" y="3345272"/>
            <a:ext cx="1260000" cy="1260000"/>
          </a:xfrm>
          <a:prstGeom prst="rect">
            <a:avLst/>
          </a:prstGeom>
        </p:spPr>
      </p:pic>
      <p:pic>
        <p:nvPicPr>
          <p:cNvPr id="15" name="Grafik 14">
            <a:extLst>
              <a:ext uri="{FF2B5EF4-FFF2-40B4-BE49-F238E27FC236}">
                <a16:creationId xmlns:a16="http://schemas.microsoft.com/office/drawing/2014/main" id="{67693636-42FF-2C85-5598-842D9B1FA5E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24709" y="1886868"/>
            <a:ext cx="1260000" cy="1260000"/>
          </a:xfrm>
          <a:prstGeom prst="rect">
            <a:avLst/>
          </a:prstGeom>
        </p:spPr>
      </p:pic>
      <p:pic>
        <p:nvPicPr>
          <p:cNvPr id="17" name="Grafik 16">
            <a:extLst>
              <a:ext uri="{FF2B5EF4-FFF2-40B4-BE49-F238E27FC236}">
                <a16:creationId xmlns:a16="http://schemas.microsoft.com/office/drawing/2014/main" id="{D8A18561-88FA-7ECE-79DF-82C1126C260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33819" y="3329072"/>
            <a:ext cx="1260000" cy="1260000"/>
          </a:xfrm>
          <a:prstGeom prst="rect">
            <a:avLst/>
          </a:prstGeom>
        </p:spPr>
      </p:pic>
      <p:pic>
        <p:nvPicPr>
          <p:cNvPr id="19" name="Grafik 18">
            <a:extLst>
              <a:ext uri="{FF2B5EF4-FFF2-40B4-BE49-F238E27FC236}">
                <a16:creationId xmlns:a16="http://schemas.microsoft.com/office/drawing/2014/main" id="{A2EBB4B7-B412-4F55-D9C4-02017716144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16782" y="4792943"/>
            <a:ext cx="1260000" cy="1260000"/>
          </a:xfrm>
          <a:prstGeom prst="rect">
            <a:avLst/>
          </a:prstGeom>
        </p:spPr>
      </p:pic>
      <p:pic>
        <p:nvPicPr>
          <p:cNvPr id="21" name="Grafik 20" descr="Ein Bild, das Text, Schild, Vektorgrafiken, ClipArt enthält.&#10;&#10;Automatisch generierte Beschreibung">
            <a:extLst>
              <a:ext uri="{FF2B5EF4-FFF2-40B4-BE49-F238E27FC236}">
                <a16:creationId xmlns:a16="http://schemas.microsoft.com/office/drawing/2014/main" id="{A292F24D-06B1-492F-9A0C-63157367716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524709" y="3340006"/>
            <a:ext cx="1260000" cy="1260000"/>
          </a:xfrm>
          <a:prstGeom prst="rect">
            <a:avLst/>
          </a:prstGeom>
        </p:spPr>
      </p:pic>
      <p:pic>
        <p:nvPicPr>
          <p:cNvPr id="23" name="Grafik 22" descr="Ein Bild, das Text, Boden, gelb, Schild enthält.&#10;&#10;Automatisch generierte Beschreibung">
            <a:extLst>
              <a:ext uri="{FF2B5EF4-FFF2-40B4-BE49-F238E27FC236}">
                <a16:creationId xmlns:a16="http://schemas.microsoft.com/office/drawing/2014/main" id="{9D82C888-6FFC-8E35-C5B1-9750A1785C5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643819" y="4792943"/>
            <a:ext cx="840000" cy="1260000"/>
          </a:xfrm>
          <a:prstGeom prst="rect">
            <a:avLst/>
          </a:prstGeom>
        </p:spPr>
      </p:pic>
      <p:sp>
        <p:nvSpPr>
          <p:cNvPr id="24" name="Textfeld 23">
            <a:extLst>
              <a:ext uri="{FF2B5EF4-FFF2-40B4-BE49-F238E27FC236}">
                <a16:creationId xmlns:a16="http://schemas.microsoft.com/office/drawing/2014/main" id="{07C58D45-0371-F8A9-D0C4-3C1D13231688}"/>
              </a:ext>
            </a:extLst>
          </p:cNvPr>
          <p:cNvSpPr txBox="1"/>
          <p:nvPr/>
        </p:nvSpPr>
        <p:spPr bwMode="gray">
          <a:xfrm>
            <a:off x="2255519" y="1886869"/>
            <a:ext cx="1979271" cy="1270732"/>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b="1" i="0" u="none" baseline="0" dirty="0">
                <a:solidFill>
                  <a:schemeClr val="tx2"/>
                </a:solidFill>
              </a:rPr>
              <a:t>1</a:t>
            </a:r>
          </a:p>
        </p:txBody>
      </p:sp>
      <p:sp>
        <p:nvSpPr>
          <p:cNvPr id="25" name="Textfeld 24">
            <a:extLst>
              <a:ext uri="{FF2B5EF4-FFF2-40B4-BE49-F238E27FC236}">
                <a16:creationId xmlns:a16="http://schemas.microsoft.com/office/drawing/2014/main" id="{C84430F6-84A0-83A7-7346-32818068A322}"/>
              </a:ext>
            </a:extLst>
          </p:cNvPr>
          <p:cNvSpPr txBox="1"/>
          <p:nvPr/>
        </p:nvSpPr>
        <p:spPr bwMode="gray">
          <a:xfrm>
            <a:off x="2255517" y="4792943"/>
            <a:ext cx="1979271" cy="1243799"/>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b="1" dirty="0">
                <a:solidFill>
                  <a:schemeClr val="tx2"/>
                </a:solidFill>
              </a:rPr>
              <a:t>3</a:t>
            </a:r>
            <a:endParaRPr lang="de-DE" sz="2400" b="1" i="0" u="none" baseline="0" dirty="0">
              <a:solidFill>
                <a:schemeClr val="tx2"/>
              </a:solidFill>
            </a:endParaRPr>
          </a:p>
        </p:txBody>
      </p:sp>
      <p:sp>
        <p:nvSpPr>
          <p:cNvPr id="26" name="Textfeld 25">
            <a:extLst>
              <a:ext uri="{FF2B5EF4-FFF2-40B4-BE49-F238E27FC236}">
                <a16:creationId xmlns:a16="http://schemas.microsoft.com/office/drawing/2014/main" id="{3D901A96-F125-CE53-C7F1-0263A6C57FAA}"/>
              </a:ext>
            </a:extLst>
          </p:cNvPr>
          <p:cNvSpPr txBox="1"/>
          <p:nvPr/>
        </p:nvSpPr>
        <p:spPr bwMode="gray">
          <a:xfrm>
            <a:off x="2255518" y="3345272"/>
            <a:ext cx="1979271" cy="1243799"/>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b="1" dirty="0">
                <a:solidFill>
                  <a:schemeClr val="tx2"/>
                </a:solidFill>
              </a:rPr>
              <a:t>2</a:t>
            </a:r>
            <a:endParaRPr lang="de-DE" sz="2400" b="1" i="0" u="none" baseline="0" dirty="0">
              <a:solidFill>
                <a:schemeClr val="tx2"/>
              </a:solidFill>
            </a:endParaRPr>
          </a:p>
        </p:txBody>
      </p:sp>
      <p:sp>
        <p:nvSpPr>
          <p:cNvPr id="27" name="Textfeld 26">
            <a:extLst>
              <a:ext uri="{FF2B5EF4-FFF2-40B4-BE49-F238E27FC236}">
                <a16:creationId xmlns:a16="http://schemas.microsoft.com/office/drawing/2014/main" id="{C2D56C96-2ED3-E13F-E8EC-FE13FEE2D6DA}"/>
              </a:ext>
            </a:extLst>
          </p:cNvPr>
          <p:cNvSpPr txBox="1"/>
          <p:nvPr/>
        </p:nvSpPr>
        <p:spPr bwMode="gray">
          <a:xfrm>
            <a:off x="6159296" y="4779476"/>
            <a:ext cx="1979271" cy="1270732"/>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b="1" i="0" u="none" baseline="0" dirty="0">
                <a:solidFill>
                  <a:schemeClr val="tx2"/>
                </a:solidFill>
              </a:rPr>
              <a:t>6</a:t>
            </a:r>
          </a:p>
        </p:txBody>
      </p:sp>
      <p:sp>
        <p:nvSpPr>
          <p:cNvPr id="28" name="Textfeld 27">
            <a:extLst>
              <a:ext uri="{FF2B5EF4-FFF2-40B4-BE49-F238E27FC236}">
                <a16:creationId xmlns:a16="http://schemas.microsoft.com/office/drawing/2014/main" id="{87AF616D-FA04-CBD4-2433-540FD9A458CE}"/>
              </a:ext>
            </a:extLst>
          </p:cNvPr>
          <p:cNvSpPr txBox="1"/>
          <p:nvPr/>
        </p:nvSpPr>
        <p:spPr bwMode="gray">
          <a:xfrm>
            <a:off x="10068405" y="4771478"/>
            <a:ext cx="1979271" cy="1270732"/>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b="1" i="0" u="none" baseline="0" dirty="0">
                <a:solidFill>
                  <a:schemeClr val="tx2"/>
                </a:solidFill>
              </a:rPr>
              <a:t>9</a:t>
            </a:r>
          </a:p>
        </p:txBody>
      </p:sp>
      <p:sp>
        <p:nvSpPr>
          <p:cNvPr id="29" name="Textfeld 28">
            <a:extLst>
              <a:ext uri="{FF2B5EF4-FFF2-40B4-BE49-F238E27FC236}">
                <a16:creationId xmlns:a16="http://schemas.microsoft.com/office/drawing/2014/main" id="{018A6714-6682-7BC0-9453-87A2A3E134D6}"/>
              </a:ext>
            </a:extLst>
          </p:cNvPr>
          <p:cNvSpPr txBox="1"/>
          <p:nvPr/>
        </p:nvSpPr>
        <p:spPr bwMode="gray">
          <a:xfrm>
            <a:off x="6159295" y="1875618"/>
            <a:ext cx="1979271" cy="1270732"/>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b="1" i="0" u="none" baseline="0" dirty="0">
                <a:solidFill>
                  <a:schemeClr val="tx2"/>
                </a:solidFill>
              </a:rPr>
              <a:t>4</a:t>
            </a:r>
          </a:p>
        </p:txBody>
      </p:sp>
      <p:sp>
        <p:nvSpPr>
          <p:cNvPr id="30" name="Textfeld 29">
            <a:extLst>
              <a:ext uri="{FF2B5EF4-FFF2-40B4-BE49-F238E27FC236}">
                <a16:creationId xmlns:a16="http://schemas.microsoft.com/office/drawing/2014/main" id="{2AF2FCEE-69A8-5CDC-FB52-16EE517E04B7}"/>
              </a:ext>
            </a:extLst>
          </p:cNvPr>
          <p:cNvSpPr txBox="1"/>
          <p:nvPr/>
        </p:nvSpPr>
        <p:spPr bwMode="gray">
          <a:xfrm>
            <a:off x="6159296" y="3327773"/>
            <a:ext cx="1979271" cy="1270732"/>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b="1" i="0" u="none" baseline="0" dirty="0">
                <a:solidFill>
                  <a:schemeClr val="tx2"/>
                </a:solidFill>
              </a:rPr>
              <a:t>5</a:t>
            </a:r>
          </a:p>
        </p:txBody>
      </p:sp>
      <p:sp>
        <p:nvSpPr>
          <p:cNvPr id="31" name="Textfeld 30">
            <a:extLst>
              <a:ext uri="{FF2B5EF4-FFF2-40B4-BE49-F238E27FC236}">
                <a16:creationId xmlns:a16="http://schemas.microsoft.com/office/drawing/2014/main" id="{1A8DB6EF-4A29-2354-A5D7-BAC1107D7176}"/>
              </a:ext>
            </a:extLst>
          </p:cNvPr>
          <p:cNvSpPr txBox="1"/>
          <p:nvPr/>
        </p:nvSpPr>
        <p:spPr bwMode="gray">
          <a:xfrm>
            <a:off x="10068406" y="3308647"/>
            <a:ext cx="1979271" cy="1270732"/>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b="1" i="0" u="none" baseline="0" dirty="0">
                <a:solidFill>
                  <a:schemeClr val="tx2"/>
                </a:solidFill>
              </a:rPr>
              <a:t>8</a:t>
            </a:r>
          </a:p>
        </p:txBody>
      </p:sp>
      <p:sp>
        <p:nvSpPr>
          <p:cNvPr id="32" name="Textfeld 31">
            <a:extLst>
              <a:ext uri="{FF2B5EF4-FFF2-40B4-BE49-F238E27FC236}">
                <a16:creationId xmlns:a16="http://schemas.microsoft.com/office/drawing/2014/main" id="{6D9063B2-6C92-7EB0-D8AC-2ED80B7EB8A1}"/>
              </a:ext>
            </a:extLst>
          </p:cNvPr>
          <p:cNvSpPr txBox="1"/>
          <p:nvPr/>
        </p:nvSpPr>
        <p:spPr bwMode="gray">
          <a:xfrm>
            <a:off x="10071863" y="1881502"/>
            <a:ext cx="1979271" cy="1270732"/>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b="1" i="0" u="none" baseline="0" dirty="0">
                <a:solidFill>
                  <a:schemeClr val="tx2"/>
                </a:solidFill>
              </a:rPr>
              <a:t>7</a:t>
            </a:r>
          </a:p>
        </p:txBody>
      </p:sp>
    </p:spTree>
    <p:extLst>
      <p:ext uri="{BB962C8B-B14F-4D97-AF65-F5344CB8AC3E}">
        <p14:creationId xmlns:p14="http://schemas.microsoft.com/office/powerpoint/2010/main" val="91637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311928-E003-CCAE-8332-36C8E207F958}"/>
              </a:ext>
            </a:extLst>
          </p:cNvPr>
          <p:cNvSpPr>
            <a:spLocks noGrp="1"/>
          </p:cNvSpPr>
          <p:nvPr>
            <p:ph type="title"/>
          </p:nvPr>
        </p:nvSpPr>
        <p:spPr/>
        <p:txBody>
          <a:bodyPr/>
          <a:lstStyle/>
          <a:p>
            <a:r>
              <a:rPr lang="de-DE" dirty="0"/>
              <a:t>Die wichtigsten Sicherheitszeichen rund um das Thema SRS</a:t>
            </a:r>
          </a:p>
        </p:txBody>
      </p:sp>
      <p:sp>
        <p:nvSpPr>
          <p:cNvPr id="3" name="Fußzeilenplatzhalter 2">
            <a:extLst>
              <a:ext uri="{FF2B5EF4-FFF2-40B4-BE49-F238E27FC236}">
                <a16:creationId xmlns:a16="http://schemas.microsoft.com/office/drawing/2014/main" id="{3E6018AF-B8B0-683D-2EDB-7C23DB408DE7}"/>
              </a:ext>
            </a:extLst>
          </p:cNvPr>
          <p:cNvSpPr>
            <a:spLocks noGrp="1"/>
          </p:cNvSpPr>
          <p:nvPr>
            <p:ph type="ftr" sz="quarter" idx="19"/>
          </p:nvPr>
        </p:nvSpPr>
        <p:spPr/>
        <p:txBody>
          <a:bodyPr/>
          <a:lstStyle/>
          <a:p>
            <a:endParaRPr lang="de-DE" dirty="0"/>
          </a:p>
        </p:txBody>
      </p:sp>
      <p:sp>
        <p:nvSpPr>
          <p:cNvPr id="4" name="Foliennummernplatzhalter 3">
            <a:extLst>
              <a:ext uri="{FF2B5EF4-FFF2-40B4-BE49-F238E27FC236}">
                <a16:creationId xmlns:a16="http://schemas.microsoft.com/office/drawing/2014/main" id="{A44D152C-F6EF-6514-D9A8-12FE88BB8FAF}"/>
              </a:ext>
            </a:extLst>
          </p:cNvPr>
          <p:cNvSpPr>
            <a:spLocks noGrp="1"/>
          </p:cNvSpPr>
          <p:nvPr>
            <p:ph type="sldNum" sz="quarter" idx="20"/>
          </p:nvPr>
        </p:nvSpPr>
        <p:spPr/>
        <p:txBody>
          <a:bodyPr/>
          <a:lstStyle/>
          <a:p>
            <a:fld id="{521AE3AC-DDCA-45D4-9B2A-A2DBEA872607}" type="slidenum">
              <a:rPr lang="de-DE" smtClean="0"/>
              <a:pPr/>
              <a:t>16</a:t>
            </a:fld>
            <a:endParaRPr lang="de-DE" dirty="0"/>
          </a:p>
        </p:txBody>
      </p:sp>
      <p:sp>
        <p:nvSpPr>
          <p:cNvPr id="5" name="Textplatzhalter 4">
            <a:extLst>
              <a:ext uri="{FF2B5EF4-FFF2-40B4-BE49-F238E27FC236}">
                <a16:creationId xmlns:a16="http://schemas.microsoft.com/office/drawing/2014/main" id="{58B1E382-D1F3-D362-0670-1D54A9832C2B}"/>
              </a:ext>
            </a:extLst>
          </p:cNvPr>
          <p:cNvSpPr>
            <a:spLocks noGrp="1"/>
          </p:cNvSpPr>
          <p:nvPr>
            <p:ph type="body" sz="quarter" idx="18"/>
          </p:nvPr>
        </p:nvSpPr>
        <p:spPr/>
        <p:txBody>
          <a:bodyPr/>
          <a:lstStyle/>
          <a:p>
            <a:endParaRPr lang="de-DE"/>
          </a:p>
        </p:txBody>
      </p:sp>
      <p:pic>
        <p:nvPicPr>
          <p:cNvPr id="7" name="Grafik 6">
            <a:extLst>
              <a:ext uri="{FF2B5EF4-FFF2-40B4-BE49-F238E27FC236}">
                <a16:creationId xmlns:a16="http://schemas.microsoft.com/office/drawing/2014/main" id="{7E0CC129-11FF-B656-8449-FB24A755E2F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34709" y="4782210"/>
            <a:ext cx="1440000" cy="1260000"/>
          </a:xfrm>
          <a:prstGeom prst="rect">
            <a:avLst/>
          </a:prstGeom>
        </p:spPr>
      </p:pic>
      <p:pic>
        <p:nvPicPr>
          <p:cNvPr id="13" name="Grafik 12">
            <a:extLst>
              <a:ext uri="{FF2B5EF4-FFF2-40B4-BE49-F238E27FC236}">
                <a16:creationId xmlns:a16="http://schemas.microsoft.com/office/drawing/2014/main" id="{06830EEA-90E9-7B24-1E29-85A0498622B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5600" y="3345272"/>
            <a:ext cx="1260000" cy="1260000"/>
          </a:xfrm>
          <a:prstGeom prst="rect">
            <a:avLst/>
          </a:prstGeom>
        </p:spPr>
      </p:pic>
      <p:pic>
        <p:nvPicPr>
          <p:cNvPr id="15" name="Grafik 14">
            <a:extLst>
              <a:ext uri="{FF2B5EF4-FFF2-40B4-BE49-F238E27FC236}">
                <a16:creationId xmlns:a16="http://schemas.microsoft.com/office/drawing/2014/main" id="{67693636-42FF-2C85-5598-842D9B1FA5E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24709" y="1886868"/>
            <a:ext cx="1260000" cy="1260000"/>
          </a:xfrm>
          <a:prstGeom prst="rect">
            <a:avLst/>
          </a:prstGeom>
        </p:spPr>
      </p:pic>
      <p:pic>
        <p:nvPicPr>
          <p:cNvPr id="17" name="Grafik 16">
            <a:extLst>
              <a:ext uri="{FF2B5EF4-FFF2-40B4-BE49-F238E27FC236}">
                <a16:creationId xmlns:a16="http://schemas.microsoft.com/office/drawing/2014/main" id="{D8A18561-88FA-7ECE-79DF-82C1126C260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33819" y="3329072"/>
            <a:ext cx="1260000" cy="1260000"/>
          </a:xfrm>
          <a:prstGeom prst="rect">
            <a:avLst/>
          </a:prstGeom>
        </p:spPr>
      </p:pic>
      <p:pic>
        <p:nvPicPr>
          <p:cNvPr id="19" name="Grafik 18">
            <a:extLst>
              <a:ext uri="{FF2B5EF4-FFF2-40B4-BE49-F238E27FC236}">
                <a16:creationId xmlns:a16="http://schemas.microsoft.com/office/drawing/2014/main" id="{A2EBB4B7-B412-4F55-D9C4-02017716144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6782" y="4792943"/>
            <a:ext cx="1260000" cy="1260000"/>
          </a:xfrm>
          <a:prstGeom prst="rect">
            <a:avLst/>
          </a:prstGeom>
        </p:spPr>
      </p:pic>
      <p:pic>
        <p:nvPicPr>
          <p:cNvPr id="21" name="Grafik 20" descr="Ein Bild, das Text, Schild, Vektorgrafiken, ClipArt enthält.&#10;&#10;Automatisch generierte Beschreibung">
            <a:extLst>
              <a:ext uri="{FF2B5EF4-FFF2-40B4-BE49-F238E27FC236}">
                <a16:creationId xmlns:a16="http://schemas.microsoft.com/office/drawing/2014/main" id="{A292F24D-06B1-492F-9A0C-63157367716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24709" y="3340006"/>
            <a:ext cx="1260000" cy="1260000"/>
          </a:xfrm>
          <a:prstGeom prst="rect">
            <a:avLst/>
          </a:prstGeom>
        </p:spPr>
      </p:pic>
      <p:pic>
        <p:nvPicPr>
          <p:cNvPr id="23" name="Grafik 22" descr="Ein Bild, das Text, Boden, gelb, Schild enthält.&#10;&#10;Automatisch generierte Beschreibung">
            <a:extLst>
              <a:ext uri="{FF2B5EF4-FFF2-40B4-BE49-F238E27FC236}">
                <a16:creationId xmlns:a16="http://schemas.microsoft.com/office/drawing/2014/main" id="{9D82C888-6FFC-8E35-C5B1-9750A1785C5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643819" y="4792943"/>
            <a:ext cx="840000" cy="1260000"/>
          </a:xfrm>
          <a:prstGeom prst="rect">
            <a:avLst/>
          </a:prstGeom>
        </p:spPr>
      </p:pic>
      <p:sp>
        <p:nvSpPr>
          <p:cNvPr id="24" name="Textfeld 23">
            <a:extLst>
              <a:ext uri="{FF2B5EF4-FFF2-40B4-BE49-F238E27FC236}">
                <a16:creationId xmlns:a16="http://schemas.microsoft.com/office/drawing/2014/main" id="{07C58D45-0371-F8A9-D0C4-3C1D13231688}"/>
              </a:ext>
            </a:extLst>
          </p:cNvPr>
          <p:cNvSpPr txBox="1"/>
          <p:nvPr/>
        </p:nvSpPr>
        <p:spPr bwMode="gray">
          <a:xfrm>
            <a:off x="2255519" y="1886869"/>
            <a:ext cx="1979271" cy="1270732"/>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dirty="0">
                <a:solidFill>
                  <a:schemeClr val="tx2"/>
                </a:solidFill>
              </a:rPr>
              <a:t>Warnung vor Rutschgefahr</a:t>
            </a:r>
            <a:endParaRPr lang="de-DE" sz="2400" i="0" u="none" baseline="0" dirty="0">
              <a:solidFill>
                <a:schemeClr val="tx2"/>
              </a:solidFill>
            </a:endParaRPr>
          </a:p>
        </p:txBody>
      </p:sp>
      <p:sp>
        <p:nvSpPr>
          <p:cNvPr id="25" name="Textfeld 24">
            <a:extLst>
              <a:ext uri="{FF2B5EF4-FFF2-40B4-BE49-F238E27FC236}">
                <a16:creationId xmlns:a16="http://schemas.microsoft.com/office/drawing/2014/main" id="{C84430F6-84A0-83A7-7346-32818068A322}"/>
              </a:ext>
            </a:extLst>
          </p:cNvPr>
          <p:cNvSpPr txBox="1"/>
          <p:nvPr/>
        </p:nvSpPr>
        <p:spPr bwMode="gray">
          <a:xfrm>
            <a:off x="2255517" y="4792943"/>
            <a:ext cx="1979271" cy="1243799"/>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i="0" u="none" baseline="0" dirty="0">
                <a:solidFill>
                  <a:schemeClr val="tx2"/>
                </a:solidFill>
              </a:rPr>
              <a:t>Für Fußgänger verboten</a:t>
            </a:r>
          </a:p>
        </p:txBody>
      </p:sp>
      <p:sp>
        <p:nvSpPr>
          <p:cNvPr id="26" name="Textfeld 25">
            <a:extLst>
              <a:ext uri="{FF2B5EF4-FFF2-40B4-BE49-F238E27FC236}">
                <a16:creationId xmlns:a16="http://schemas.microsoft.com/office/drawing/2014/main" id="{3D901A96-F125-CE53-C7F1-0263A6C57FAA}"/>
              </a:ext>
            </a:extLst>
          </p:cNvPr>
          <p:cNvSpPr txBox="1"/>
          <p:nvPr/>
        </p:nvSpPr>
        <p:spPr bwMode="gray">
          <a:xfrm>
            <a:off x="2255518" y="3345272"/>
            <a:ext cx="1979271" cy="1243799"/>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i="0" u="none" baseline="0" dirty="0">
                <a:solidFill>
                  <a:schemeClr val="tx2"/>
                </a:solidFill>
              </a:rPr>
              <a:t>Handlauf benutzen</a:t>
            </a:r>
          </a:p>
        </p:txBody>
      </p:sp>
      <p:sp>
        <p:nvSpPr>
          <p:cNvPr id="27" name="Textfeld 26">
            <a:extLst>
              <a:ext uri="{FF2B5EF4-FFF2-40B4-BE49-F238E27FC236}">
                <a16:creationId xmlns:a16="http://schemas.microsoft.com/office/drawing/2014/main" id="{C2D56C96-2ED3-E13F-E8EC-FE13FEE2D6DA}"/>
              </a:ext>
            </a:extLst>
          </p:cNvPr>
          <p:cNvSpPr txBox="1"/>
          <p:nvPr/>
        </p:nvSpPr>
        <p:spPr bwMode="gray">
          <a:xfrm>
            <a:off x="6159296" y="4779476"/>
            <a:ext cx="1979271" cy="1270732"/>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i="0" u="none" baseline="0" dirty="0">
                <a:solidFill>
                  <a:schemeClr val="tx2"/>
                </a:solidFill>
              </a:rPr>
              <a:t>Warnung vor Hindernissen am Boden</a:t>
            </a:r>
          </a:p>
        </p:txBody>
      </p:sp>
      <p:sp>
        <p:nvSpPr>
          <p:cNvPr id="28" name="Textfeld 27">
            <a:extLst>
              <a:ext uri="{FF2B5EF4-FFF2-40B4-BE49-F238E27FC236}">
                <a16:creationId xmlns:a16="http://schemas.microsoft.com/office/drawing/2014/main" id="{87AF616D-FA04-CBD4-2433-540FD9A458CE}"/>
              </a:ext>
            </a:extLst>
          </p:cNvPr>
          <p:cNvSpPr txBox="1"/>
          <p:nvPr/>
        </p:nvSpPr>
        <p:spPr bwMode="gray">
          <a:xfrm>
            <a:off x="10068405" y="4771478"/>
            <a:ext cx="1979271" cy="1270732"/>
          </a:xfrm>
          <a:prstGeom prst="rect">
            <a:avLst/>
          </a:prstGeom>
          <a:noFill/>
          <a:ln w="12700">
            <a:noFill/>
          </a:ln>
        </p:spPr>
        <p:txBody>
          <a:bodyPr vert="horz" wrap="square" lIns="0" tIns="0" rIns="0" bIns="0" rtlCol="0" anchor="ctr">
            <a:noAutofit/>
          </a:bodyPr>
          <a:lstStyle/>
          <a:p>
            <a:pPr defTabSz="914377">
              <a:spcBef>
                <a:spcPts val="400"/>
              </a:spcBef>
              <a:spcAft>
                <a:spcPts val="400"/>
              </a:spcAft>
            </a:pPr>
            <a:r>
              <a:rPr lang="de-DE" sz="2400" dirty="0">
                <a:solidFill>
                  <a:schemeClr val="tx2"/>
                </a:solidFill>
              </a:rPr>
              <a:t>Warnung vor Rutschgefahr</a:t>
            </a:r>
            <a:endParaRPr lang="de-DE" sz="2400" i="0" u="none" baseline="0" dirty="0">
              <a:solidFill>
                <a:schemeClr val="tx2"/>
              </a:solidFill>
            </a:endParaRPr>
          </a:p>
        </p:txBody>
      </p:sp>
      <p:sp>
        <p:nvSpPr>
          <p:cNvPr id="29" name="Textfeld 28">
            <a:extLst>
              <a:ext uri="{FF2B5EF4-FFF2-40B4-BE49-F238E27FC236}">
                <a16:creationId xmlns:a16="http://schemas.microsoft.com/office/drawing/2014/main" id="{018A6714-6682-7BC0-9453-87A2A3E134D6}"/>
              </a:ext>
            </a:extLst>
          </p:cNvPr>
          <p:cNvSpPr txBox="1"/>
          <p:nvPr/>
        </p:nvSpPr>
        <p:spPr bwMode="gray">
          <a:xfrm>
            <a:off x="6159295" y="1875618"/>
            <a:ext cx="1979271" cy="1270732"/>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dirty="0">
                <a:solidFill>
                  <a:schemeClr val="tx2"/>
                </a:solidFill>
              </a:rPr>
              <a:t>Übergänge benutzen</a:t>
            </a:r>
            <a:endParaRPr lang="de-DE" sz="2400" i="0" u="none" baseline="0" dirty="0">
              <a:solidFill>
                <a:schemeClr val="tx2"/>
              </a:solidFill>
            </a:endParaRPr>
          </a:p>
        </p:txBody>
      </p:sp>
      <p:sp>
        <p:nvSpPr>
          <p:cNvPr id="30" name="Textfeld 29">
            <a:extLst>
              <a:ext uri="{FF2B5EF4-FFF2-40B4-BE49-F238E27FC236}">
                <a16:creationId xmlns:a16="http://schemas.microsoft.com/office/drawing/2014/main" id="{2AF2FCEE-69A8-5CDC-FB52-16EE517E04B7}"/>
              </a:ext>
            </a:extLst>
          </p:cNvPr>
          <p:cNvSpPr txBox="1"/>
          <p:nvPr/>
        </p:nvSpPr>
        <p:spPr bwMode="gray">
          <a:xfrm>
            <a:off x="6159296" y="3327773"/>
            <a:ext cx="1979271" cy="1270732"/>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dirty="0">
                <a:solidFill>
                  <a:schemeClr val="tx2"/>
                </a:solidFill>
              </a:rPr>
              <a:t>Betreten der Fläche verboten</a:t>
            </a:r>
            <a:endParaRPr lang="de-DE" sz="2400" i="0" u="none" baseline="0" dirty="0">
              <a:solidFill>
                <a:schemeClr val="tx2"/>
              </a:solidFill>
            </a:endParaRPr>
          </a:p>
        </p:txBody>
      </p:sp>
      <p:sp>
        <p:nvSpPr>
          <p:cNvPr id="31" name="Textfeld 30">
            <a:extLst>
              <a:ext uri="{FF2B5EF4-FFF2-40B4-BE49-F238E27FC236}">
                <a16:creationId xmlns:a16="http://schemas.microsoft.com/office/drawing/2014/main" id="{1A8DB6EF-4A29-2354-A5D7-BAC1107D7176}"/>
              </a:ext>
            </a:extLst>
          </p:cNvPr>
          <p:cNvSpPr txBox="1"/>
          <p:nvPr/>
        </p:nvSpPr>
        <p:spPr bwMode="gray">
          <a:xfrm>
            <a:off x="10068406" y="3308647"/>
            <a:ext cx="1979271" cy="1270732"/>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dirty="0">
                <a:solidFill>
                  <a:schemeClr val="tx2"/>
                </a:solidFill>
              </a:rPr>
              <a:t>Fußgängerweg benutzen</a:t>
            </a:r>
            <a:endParaRPr lang="de-DE" sz="2400" i="0" u="none" baseline="0" dirty="0">
              <a:solidFill>
                <a:schemeClr val="tx2"/>
              </a:solidFill>
            </a:endParaRPr>
          </a:p>
        </p:txBody>
      </p:sp>
      <p:sp>
        <p:nvSpPr>
          <p:cNvPr id="32" name="Textfeld 31">
            <a:extLst>
              <a:ext uri="{FF2B5EF4-FFF2-40B4-BE49-F238E27FC236}">
                <a16:creationId xmlns:a16="http://schemas.microsoft.com/office/drawing/2014/main" id="{6D9063B2-6C92-7EB0-D8AC-2ED80B7EB8A1}"/>
              </a:ext>
            </a:extLst>
          </p:cNvPr>
          <p:cNvSpPr txBox="1"/>
          <p:nvPr/>
        </p:nvSpPr>
        <p:spPr bwMode="gray">
          <a:xfrm>
            <a:off x="10071863" y="1881502"/>
            <a:ext cx="1979271" cy="1270732"/>
          </a:xfrm>
          <a:prstGeom prst="rect">
            <a:avLst/>
          </a:prstGeom>
          <a:noFill/>
          <a:ln w="12700">
            <a:noFill/>
          </a:ln>
        </p:spPr>
        <p:txBody>
          <a:bodyPr vert="horz" wrap="square" lIns="0" tIns="0" rIns="0" bIns="0" rtlCol="0" anchor="ctr">
            <a:noAutofit/>
          </a:bodyPr>
          <a:lstStyle/>
          <a:p>
            <a:pPr algn="l" defTabSz="914377" rtl="0" eaLnBrk="1" fontAlgn="auto" hangingPunct="1">
              <a:lnSpc>
                <a:spcPct val="100000"/>
              </a:lnSpc>
              <a:spcBef>
                <a:spcPts val="400"/>
              </a:spcBef>
              <a:spcAft>
                <a:spcPts val="400"/>
              </a:spcAft>
              <a:buNone/>
            </a:pPr>
            <a:r>
              <a:rPr lang="de-DE" sz="2400" dirty="0">
                <a:solidFill>
                  <a:schemeClr val="tx2"/>
                </a:solidFill>
              </a:rPr>
              <a:t>Warnung vor Absturz</a:t>
            </a:r>
            <a:endParaRPr lang="de-DE" sz="2400" i="0" u="none" baseline="0" dirty="0">
              <a:solidFill>
                <a:schemeClr val="tx2"/>
              </a:solidFill>
            </a:endParaRPr>
          </a:p>
        </p:txBody>
      </p:sp>
      <p:pic>
        <p:nvPicPr>
          <p:cNvPr id="8" name="Grafik 7">
            <a:extLst>
              <a:ext uri="{FF2B5EF4-FFF2-40B4-BE49-F238E27FC236}">
                <a16:creationId xmlns:a16="http://schemas.microsoft.com/office/drawing/2014/main" id="{E09D7A36-B3F4-6964-E4CE-CA27F0E740B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25599" y="1892235"/>
            <a:ext cx="1440000" cy="1260000"/>
          </a:xfrm>
          <a:prstGeom prst="rect">
            <a:avLst/>
          </a:prstGeom>
        </p:spPr>
      </p:pic>
      <p:pic>
        <p:nvPicPr>
          <p:cNvPr id="10" name="Grafik 9">
            <a:extLst>
              <a:ext uri="{FF2B5EF4-FFF2-40B4-BE49-F238E27FC236}">
                <a16:creationId xmlns:a16="http://schemas.microsoft.com/office/drawing/2014/main" id="{D094C37D-D11F-9677-133D-A823D366E10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343819" y="1875618"/>
            <a:ext cx="1440000" cy="1260000"/>
          </a:xfrm>
          <a:prstGeom prst="rect">
            <a:avLst/>
          </a:prstGeom>
        </p:spPr>
      </p:pic>
    </p:spTree>
    <p:extLst>
      <p:ext uri="{BB962C8B-B14F-4D97-AF65-F5344CB8AC3E}">
        <p14:creationId xmlns:p14="http://schemas.microsoft.com/office/powerpoint/2010/main" val="252929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A14C9-2B00-C5AD-2493-FF630FB70DDF}"/>
              </a:ext>
            </a:extLst>
          </p:cNvPr>
          <p:cNvSpPr>
            <a:spLocks noGrp="1"/>
          </p:cNvSpPr>
          <p:nvPr>
            <p:ph type="title"/>
          </p:nvPr>
        </p:nvSpPr>
        <p:spPr/>
        <p:txBody>
          <a:bodyPr/>
          <a:lstStyle/>
          <a:p>
            <a:r>
              <a:rPr lang="de-DE" dirty="0"/>
              <a:t>Volle Konzentration auf den nächsten Schritt</a:t>
            </a:r>
          </a:p>
        </p:txBody>
      </p:sp>
      <p:sp>
        <p:nvSpPr>
          <p:cNvPr id="3" name="Textplatzhalter 2">
            <a:extLst>
              <a:ext uri="{FF2B5EF4-FFF2-40B4-BE49-F238E27FC236}">
                <a16:creationId xmlns:a16="http://schemas.microsoft.com/office/drawing/2014/main" id="{334FC281-25B0-DC57-854E-B0516C0B282C}"/>
              </a:ext>
            </a:extLst>
          </p:cNvPr>
          <p:cNvSpPr>
            <a:spLocks noGrp="1"/>
          </p:cNvSpPr>
          <p:nvPr>
            <p:ph type="body" sz="quarter" idx="18"/>
          </p:nvPr>
        </p:nvSpPr>
        <p:spPr/>
        <p:txBody>
          <a:bodyPr/>
          <a:lstStyle/>
          <a:p>
            <a:r>
              <a:rPr lang="de-DE" dirty="0"/>
              <a:t>05</a:t>
            </a:r>
          </a:p>
        </p:txBody>
      </p:sp>
      <p:sp>
        <p:nvSpPr>
          <p:cNvPr id="4" name="Fußzeilenplatzhalter 3">
            <a:extLst>
              <a:ext uri="{FF2B5EF4-FFF2-40B4-BE49-F238E27FC236}">
                <a16:creationId xmlns:a16="http://schemas.microsoft.com/office/drawing/2014/main" id="{7EC491C1-2787-B3BF-86E6-1780A66F66FD}"/>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9128C250-5F5F-4FF4-050C-FDE9C09D6CE5}"/>
              </a:ext>
            </a:extLst>
          </p:cNvPr>
          <p:cNvSpPr>
            <a:spLocks noGrp="1"/>
          </p:cNvSpPr>
          <p:nvPr>
            <p:ph type="sldNum" sz="quarter" idx="16"/>
          </p:nvPr>
        </p:nvSpPr>
        <p:spPr/>
        <p:txBody>
          <a:bodyPr/>
          <a:lstStyle/>
          <a:p>
            <a:fld id="{521AE3AC-DDCA-45D4-9B2A-A2DBEA872607}" type="slidenum">
              <a:rPr lang="de-DE" smtClean="0"/>
              <a:pPr/>
              <a:t>17</a:t>
            </a:fld>
            <a:endParaRPr lang="de-DE" dirty="0"/>
          </a:p>
        </p:txBody>
      </p:sp>
    </p:spTree>
    <p:extLst>
      <p:ext uri="{BB962C8B-B14F-4D97-AF65-F5344CB8AC3E}">
        <p14:creationId xmlns:p14="http://schemas.microsoft.com/office/powerpoint/2010/main" val="107195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0200C6E-F29E-ED18-09A9-5D6CAF8A0BC6}"/>
              </a:ext>
            </a:extLst>
          </p:cNvPr>
          <p:cNvSpPr>
            <a:spLocks noGrp="1"/>
          </p:cNvSpPr>
          <p:nvPr>
            <p:ph type="title"/>
          </p:nvPr>
        </p:nvSpPr>
        <p:spPr/>
        <p:txBody>
          <a:bodyPr/>
          <a:lstStyle/>
          <a:p>
            <a:r>
              <a:rPr lang="de-DE" dirty="0"/>
              <a:t>5 Tipps für mehr Achtsamkeit beim Gehen</a:t>
            </a:r>
          </a:p>
        </p:txBody>
      </p:sp>
      <p:sp>
        <p:nvSpPr>
          <p:cNvPr id="8" name="Inhaltsplatzhalter 7">
            <a:extLst>
              <a:ext uri="{FF2B5EF4-FFF2-40B4-BE49-F238E27FC236}">
                <a16:creationId xmlns:a16="http://schemas.microsoft.com/office/drawing/2014/main" id="{1CFC32AA-2C8D-26C6-D4AC-F0ACB86A5ACE}"/>
              </a:ext>
            </a:extLst>
          </p:cNvPr>
          <p:cNvSpPr>
            <a:spLocks noGrp="1"/>
          </p:cNvSpPr>
          <p:nvPr>
            <p:ph sz="quarter" idx="19"/>
          </p:nvPr>
        </p:nvSpPr>
        <p:spPr/>
        <p:txBody>
          <a:bodyPr/>
          <a:lstStyle/>
          <a:p>
            <a:pPr marL="0" lvl="1" indent="0">
              <a:spcAft>
                <a:spcPts val="1200"/>
              </a:spcAft>
              <a:buNone/>
            </a:pPr>
            <a:r>
              <a:rPr lang="de-DE" dirty="0"/>
              <a:t>Achten Sie beim Gehen auf folgende Punkte</a:t>
            </a:r>
          </a:p>
          <a:p>
            <a:pPr marL="457200" lvl="1" indent="-457200">
              <a:spcAft>
                <a:spcPts val="1200"/>
              </a:spcAft>
              <a:buFont typeface="+mj-lt"/>
              <a:buAutoNum type="arabicPeriod"/>
            </a:pPr>
            <a:r>
              <a:rPr lang="de-DE" dirty="0"/>
              <a:t>Passen Sie Ihre Geschwindigkeit den Gegebenheiten an. </a:t>
            </a:r>
          </a:p>
          <a:p>
            <a:pPr marL="457200" lvl="1" indent="-457200">
              <a:spcAft>
                <a:spcPts val="1200"/>
              </a:spcAft>
              <a:buFont typeface="+mj-lt"/>
              <a:buAutoNum type="arabicPeriod"/>
            </a:pPr>
            <a:r>
              <a:rPr lang="de-DE" dirty="0"/>
              <a:t>Setzen Sie bewusst jeden Fuß auf, Schritt für Schritt. </a:t>
            </a:r>
          </a:p>
          <a:p>
            <a:pPr marL="457200" lvl="1" indent="-457200">
              <a:spcAft>
                <a:spcPts val="1200"/>
              </a:spcAft>
              <a:buFont typeface="+mj-lt"/>
              <a:buAutoNum type="arabicPeriod"/>
            </a:pPr>
            <a:r>
              <a:rPr lang="de-DE" dirty="0"/>
              <a:t>Stecken Sie die Hände nicht in die Taschen. </a:t>
            </a:r>
          </a:p>
          <a:p>
            <a:pPr marL="457200" lvl="1" indent="-457200">
              <a:buFont typeface="+mj-lt"/>
              <a:buAutoNum type="arabicPeriod"/>
            </a:pPr>
            <a:r>
              <a:rPr lang="de-DE" dirty="0"/>
              <a:t>Gehen Sie Treppen Stufe für Stufe und nutzen Sie den Handlauf – </a:t>
            </a:r>
            <a:br>
              <a:rPr lang="de-DE" dirty="0"/>
            </a:br>
            <a:r>
              <a:rPr lang="de-DE" dirty="0"/>
              <a:t>auch wenn Sie Lasten tragen. </a:t>
            </a:r>
          </a:p>
          <a:p>
            <a:pPr marL="457200" lvl="1" indent="-457200">
              <a:buFont typeface="+mj-lt"/>
              <a:buAutoNum type="arabicPeriod"/>
            </a:pPr>
            <a:r>
              <a:rPr lang="de-DE" dirty="0"/>
              <a:t>Konzentrieren Sie sich besonders auf Treppenanfang und Treppenende. </a:t>
            </a:r>
            <a:br>
              <a:rPr lang="de-DE" dirty="0"/>
            </a:br>
            <a:r>
              <a:rPr lang="de-DE" dirty="0"/>
              <a:t>Dort passieren die meisten Unfälle. </a:t>
            </a:r>
          </a:p>
          <a:p>
            <a:endParaRPr lang="de-DE" dirty="0"/>
          </a:p>
        </p:txBody>
      </p:sp>
      <p:sp>
        <p:nvSpPr>
          <p:cNvPr id="4" name="Fußzeilenplatzhalter 3">
            <a:extLst>
              <a:ext uri="{FF2B5EF4-FFF2-40B4-BE49-F238E27FC236}">
                <a16:creationId xmlns:a16="http://schemas.microsoft.com/office/drawing/2014/main" id="{8837F43D-27AF-E19A-AD31-D01D4C66983E}"/>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6C7F2675-A04C-AC1B-93BF-86EFA1BD0898}"/>
              </a:ext>
            </a:extLst>
          </p:cNvPr>
          <p:cNvSpPr>
            <a:spLocks noGrp="1"/>
          </p:cNvSpPr>
          <p:nvPr>
            <p:ph type="sldNum" sz="quarter" idx="21"/>
          </p:nvPr>
        </p:nvSpPr>
        <p:spPr/>
        <p:txBody>
          <a:bodyPr/>
          <a:lstStyle/>
          <a:p>
            <a:fld id="{521AE3AC-DDCA-45D4-9B2A-A2DBEA872607}" type="slidenum">
              <a:rPr lang="de-DE" smtClean="0"/>
              <a:pPr/>
              <a:t>18</a:t>
            </a:fld>
            <a:endParaRPr lang="de-DE" dirty="0"/>
          </a:p>
        </p:txBody>
      </p:sp>
      <p:sp>
        <p:nvSpPr>
          <p:cNvPr id="14" name="Textplatzhalter 13">
            <a:extLst>
              <a:ext uri="{FF2B5EF4-FFF2-40B4-BE49-F238E27FC236}">
                <a16:creationId xmlns:a16="http://schemas.microsoft.com/office/drawing/2014/main" id="{AF5277BA-14AF-2A80-191F-216DAC6DBCEE}"/>
              </a:ext>
            </a:extLst>
          </p:cNvPr>
          <p:cNvSpPr>
            <a:spLocks noGrp="1"/>
          </p:cNvSpPr>
          <p:nvPr>
            <p:ph type="body" sz="quarter" idx="18"/>
          </p:nvPr>
        </p:nvSpPr>
        <p:spPr/>
        <p:txBody>
          <a:bodyPr/>
          <a:lstStyle/>
          <a:p>
            <a:endParaRPr lang="de-DE" dirty="0"/>
          </a:p>
        </p:txBody>
      </p:sp>
    </p:spTree>
    <p:extLst>
      <p:ext uri="{BB962C8B-B14F-4D97-AF65-F5344CB8AC3E}">
        <p14:creationId xmlns:p14="http://schemas.microsoft.com/office/powerpoint/2010/main" val="33061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E662ABD-5284-CADB-D08C-D0A2C1D4B67E}"/>
              </a:ext>
            </a:extLst>
          </p:cNvPr>
          <p:cNvSpPr>
            <a:spLocks noGrp="1"/>
          </p:cNvSpPr>
          <p:nvPr>
            <p:ph type="title"/>
          </p:nvPr>
        </p:nvSpPr>
        <p:spPr/>
        <p:txBody>
          <a:bodyPr/>
          <a:lstStyle/>
          <a:p>
            <a:r>
              <a:rPr lang="de-DE" dirty="0"/>
              <a:t>Praktische Achtsamkeits-Übung</a:t>
            </a:r>
          </a:p>
        </p:txBody>
      </p:sp>
      <p:sp>
        <p:nvSpPr>
          <p:cNvPr id="4" name="Fußzeilenplatzhalter 3">
            <a:extLst>
              <a:ext uri="{FF2B5EF4-FFF2-40B4-BE49-F238E27FC236}">
                <a16:creationId xmlns:a16="http://schemas.microsoft.com/office/drawing/2014/main" id="{E03AD737-1874-C874-74F7-CF091FDC4F8A}"/>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15C4D3C0-588A-ABB2-15DB-ABD1E7144A08}"/>
              </a:ext>
            </a:extLst>
          </p:cNvPr>
          <p:cNvSpPr>
            <a:spLocks noGrp="1"/>
          </p:cNvSpPr>
          <p:nvPr>
            <p:ph type="sldNum" sz="quarter" idx="20"/>
          </p:nvPr>
        </p:nvSpPr>
        <p:spPr/>
        <p:txBody>
          <a:bodyPr/>
          <a:lstStyle/>
          <a:p>
            <a:fld id="{521AE3AC-DDCA-45D4-9B2A-A2DBEA872607}" type="slidenum">
              <a:rPr lang="de-DE" smtClean="0"/>
              <a:pPr/>
              <a:t>19</a:t>
            </a:fld>
            <a:endParaRPr lang="de-DE" dirty="0"/>
          </a:p>
        </p:txBody>
      </p:sp>
      <p:grpSp>
        <p:nvGrpSpPr>
          <p:cNvPr id="10" name="Gruppieren 9">
            <a:extLst>
              <a:ext uri="{FF2B5EF4-FFF2-40B4-BE49-F238E27FC236}">
                <a16:creationId xmlns:a16="http://schemas.microsoft.com/office/drawing/2014/main" id="{7E0FFB88-8759-AECE-EA1B-4742081E6EC9}"/>
              </a:ext>
            </a:extLst>
          </p:cNvPr>
          <p:cNvGrpSpPr/>
          <p:nvPr/>
        </p:nvGrpSpPr>
        <p:grpSpPr>
          <a:xfrm>
            <a:off x="1257600" y="1896305"/>
            <a:ext cx="9676800" cy="4147200"/>
            <a:chOff x="1259400" y="1354628"/>
            <a:chExt cx="9676800" cy="4147200"/>
          </a:xfrm>
        </p:grpSpPr>
        <p:pic>
          <p:nvPicPr>
            <p:cNvPr id="11" name="Grafik 10" descr="Ein Bild, das Text, Visitenkarte enthält.&#10;&#10;Automatisch generierte Beschreibung">
              <a:extLst>
                <a:ext uri="{FF2B5EF4-FFF2-40B4-BE49-F238E27FC236}">
                  <a16:creationId xmlns:a16="http://schemas.microsoft.com/office/drawing/2014/main" id="{ED7E1FAC-12D8-17A8-A210-38DDB055E78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59400" y="1354628"/>
              <a:ext cx="9676800" cy="4147200"/>
            </a:xfrm>
            <a:prstGeom prst="rect">
              <a:avLst/>
            </a:prstGeom>
          </p:spPr>
        </p:pic>
        <p:grpSp>
          <p:nvGrpSpPr>
            <p:cNvPr id="12" name="Gruppieren 11">
              <a:extLst>
                <a:ext uri="{FF2B5EF4-FFF2-40B4-BE49-F238E27FC236}">
                  <a16:creationId xmlns:a16="http://schemas.microsoft.com/office/drawing/2014/main" id="{CB957A90-CB74-69CD-BF82-6A64AF9723DA}"/>
                </a:ext>
              </a:extLst>
            </p:cNvPr>
            <p:cNvGrpSpPr/>
            <p:nvPr/>
          </p:nvGrpSpPr>
          <p:grpSpPr>
            <a:xfrm>
              <a:off x="1778644" y="1493134"/>
              <a:ext cx="9017856" cy="3886032"/>
              <a:chOff x="1778644" y="1493134"/>
              <a:chExt cx="9017856" cy="3886032"/>
            </a:xfrm>
          </p:grpSpPr>
          <p:sp>
            <p:nvSpPr>
              <p:cNvPr id="13" name="Textfeld 12">
                <a:extLst>
                  <a:ext uri="{FF2B5EF4-FFF2-40B4-BE49-F238E27FC236}">
                    <a16:creationId xmlns:a16="http://schemas.microsoft.com/office/drawing/2014/main" id="{F830AD25-69E3-1EF4-20F7-E95052BF0105}"/>
                  </a:ext>
                </a:extLst>
              </p:cNvPr>
              <p:cNvSpPr txBox="1"/>
              <p:nvPr/>
            </p:nvSpPr>
            <p:spPr bwMode="gray">
              <a:xfrm>
                <a:off x="7027388" y="4665488"/>
                <a:ext cx="3769112" cy="713678"/>
              </a:xfrm>
              <a:prstGeom prst="rect">
                <a:avLst/>
              </a:prstGeom>
              <a:noFill/>
              <a:ln w="12700">
                <a:noFill/>
              </a:ln>
            </p:spPr>
            <p:txBody>
              <a:bodyPr vert="horz" wrap="square" lIns="0" tIns="0" rIns="0" bIns="0" rtlCol="0" anchor="b">
                <a:noAutofit/>
              </a:bodyPr>
              <a:lstStyle/>
              <a:p>
                <a:pPr algn="r" defTabSz="914377">
                  <a:spcBef>
                    <a:spcPts val="400"/>
                  </a:spcBef>
                  <a:spcAft>
                    <a:spcPts val="400"/>
                  </a:spcAft>
                </a:pPr>
                <a:r>
                  <a:rPr lang="de-DE" sz="1600" dirty="0">
                    <a:solidFill>
                      <a:srgbClr val="5F5F5F"/>
                    </a:solidFill>
                  </a:rPr>
                  <a:t> </a:t>
                </a:r>
                <a:r>
                  <a:rPr lang="de-DE" sz="1400" dirty="0">
                    <a:solidFill>
                      <a:schemeClr val="bg1"/>
                    </a:solidFill>
                  </a:rPr>
                  <a:t>© ytemha34 - stock.adobe.com</a:t>
                </a:r>
                <a:endParaRPr lang="de-DE" sz="1600" i="0" u="none" baseline="0" dirty="0">
                  <a:solidFill>
                    <a:schemeClr val="bg1"/>
                  </a:solidFill>
                </a:endParaRPr>
              </a:p>
            </p:txBody>
          </p:sp>
          <p:sp>
            <p:nvSpPr>
              <p:cNvPr id="14" name="Textfeld 13">
                <a:extLst>
                  <a:ext uri="{FF2B5EF4-FFF2-40B4-BE49-F238E27FC236}">
                    <a16:creationId xmlns:a16="http://schemas.microsoft.com/office/drawing/2014/main" id="{E0DB556D-6A89-C3ED-C9CE-94427E6A06D7}"/>
                  </a:ext>
                </a:extLst>
              </p:cNvPr>
              <p:cNvSpPr txBox="1"/>
              <p:nvPr/>
            </p:nvSpPr>
            <p:spPr bwMode="gray">
              <a:xfrm>
                <a:off x="1778644" y="1493134"/>
                <a:ext cx="4317356" cy="3886032"/>
              </a:xfrm>
              <a:prstGeom prst="rect">
                <a:avLst/>
              </a:prstGeom>
              <a:noFill/>
              <a:ln w="12700">
                <a:noFill/>
              </a:ln>
            </p:spPr>
            <p:txBody>
              <a:bodyPr vert="horz" wrap="square" lIns="0" tIns="0" rIns="0" bIns="0" rtlCol="0" anchor="ctr">
                <a:noAutofit/>
              </a:bodyPr>
              <a:lstStyle/>
              <a:p>
                <a:pPr defTabSz="914377">
                  <a:spcBef>
                    <a:spcPts val="400"/>
                  </a:spcBef>
                  <a:spcAft>
                    <a:spcPts val="400"/>
                  </a:spcAft>
                </a:pPr>
                <a:r>
                  <a:rPr lang="de-DE" sz="2400" dirty="0">
                    <a:solidFill>
                      <a:schemeClr val="bg1"/>
                    </a:solidFill>
                  </a:rPr>
                  <a:t>Finden Sie neue Wege. Wir sind Gewohnheitstiere und nehmen oft immer die gleichen Wege. Anstatt den üblichen Weg vom Auto zum Arbeitsplatz zu nehmen, schlagen Sie eine neue Richtung ein und suchen Sie einen neuen Weg. So nehmen Sie Ihre Umgebung bewusster wahr. </a:t>
                </a:r>
                <a:endParaRPr lang="de-DE" sz="1400" b="0" i="0" u="none" baseline="0" dirty="0">
                  <a:solidFill>
                    <a:schemeClr val="bg1"/>
                  </a:solidFill>
                </a:endParaRPr>
              </a:p>
            </p:txBody>
          </p:sp>
        </p:grpSp>
      </p:grpSp>
    </p:spTree>
    <p:extLst>
      <p:ext uri="{BB962C8B-B14F-4D97-AF65-F5344CB8AC3E}">
        <p14:creationId xmlns:p14="http://schemas.microsoft.com/office/powerpoint/2010/main" val="80286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0E60C-EAFC-C335-58C7-AAEFDDA24363}"/>
              </a:ext>
            </a:extLst>
          </p:cNvPr>
          <p:cNvSpPr>
            <a:spLocks noGrp="1"/>
          </p:cNvSpPr>
          <p:nvPr>
            <p:ph type="title"/>
          </p:nvPr>
        </p:nvSpPr>
        <p:spPr/>
        <p:txBody>
          <a:bodyPr/>
          <a:lstStyle/>
          <a:p>
            <a:r>
              <a:rPr lang="de-DE" dirty="0"/>
              <a:t>Intro</a:t>
            </a:r>
          </a:p>
        </p:txBody>
      </p:sp>
      <p:sp>
        <p:nvSpPr>
          <p:cNvPr id="3" name="Textplatzhalter 2">
            <a:extLst>
              <a:ext uri="{FF2B5EF4-FFF2-40B4-BE49-F238E27FC236}">
                <a16:creationId xmlns:a16="http://schemas.microsoft.com/office/drawing/2014/main" id="{0A3E4441-C356-8230-EEB2-A6F726305BC1}"/>
              </a:ext>
            </a:extLst>
          </p:cNvPr>
          <p:cNvSpPr>
            <a:spLocks noGrp="1"/>
          </p:cNvSpPr>
          <p:nvPr>
            <p:ph type="body" sz="quarter" idx="18"/>
          </p:nvPr>
        </p:nvSpPr>
        <p:spPr/>
        <p:txBody>
          <a:bodyPr/>
          <a:lstStyle/>
          <a:p>
            <a:r>
              <a:rPr lang="de-DE" dirty="0"/>
              <a:t>Agenda</a:t>
            </a:r>
          </a:p>
        </p:txBody>
      </p:sp>
      <p:sp>
        <p:nvSpPr>
          <p:cNvPr id="4" name="Inhaltsplatzhalter 3">
            <a:extLst>
              <a:ext uri="{FF2B5EF4-FFF2-40B4-BE49-F238E27FC236}">
                <a16:creationId xmlns:a16="http://schemas.microsoft.com/office/drawing/2014/main" id="{6887A37E-FEA8-BB52-0D32-F730694393A1}"/>
              </a:ext>
            </a:extLst>
          </p:cNvPr>
          <p:cNvSpPr>
            <a:spLocks noGrp="1"/>
          </p:cNvSpPr>
          <p:nvPr>
            <p:ph sz="quarter" idx="19"/>
          </p:nvPr>
        </p:nvSpPr>
        <p:spPr/>
        <p:txBody>
          <a:bodyPr/>
          <a:lstStyle/>
          <a:p>
            <a:pPr marL="360000" indent="-360000">
              <a:spcBef>
                <a:spcPts val="400"/>
              </a:spcBef>
              <a:spcAft>
                <a:spcPts val="1200"/>
              </a:spcAft>
            </a:pPr>
            <a:r>
              <a:rPr lang="de-DE" dirty="0"/>
              <a:t>Typische SRS-Situationen</a:t>
            </a:r>
          </a:p>
          <a:p>
            <a:pPr marL="360000" indent="-360000">
              <a:spcBef>
                <a:spcPts val="400"/>
              </a:spcBef>
              <a:spcAft>
                <a:spcPts val="1200"/>
              </a:spcAft>
            </a:pPr>
            <a:r>
              <a:rPr lang="de-DE" dirty="0"/>
              <a:t>Risiko Sekundärunfall</a:t>
            </a:r>
          </a:p>
          <a:p>
            <a:pPr marL="360000" indent="-360000">
              <a:spcBef>
                <a:spcPts val="400"/>
              </a:spcBef>
              <a:spcAft>
                <a:spcPts val="1200"/>
              </a:spcAft>
            </a:pPr>
            <a:r>
              <a:rPr lang="de-DE" dirty="0"/>
              <a:t>So verhindern Sie SRS-Unfälle</a:t>
            </a:r>
          </a:p>
          <a:p>
            <a:pPr marL="360000" indent="-360000">
              <a:spcBef>
                <a:spcPts val="400"/>
              </a:spcBef>
              <a:spcAft>
                <a:spcPts val="1200"/>
              </a:spcAft>
            </a:pPr>
            <a:r>
              <a:rPr lang="de-DE" dirty="0"/>
              <a:t>Sicherheits- und Gesundheitsschutzzeichen </a:t>
            </a:r>
          </a:p>
          <a:p>
            <a:pPr marL="360000" indent="-360000">
              <a:spcBef>
                <a:spcPts val="400"/>
              </a:spcBef>
              <a:spcAft>
                <a:spcPts val="1200"/>
              </a:spcAft>
            </a:pPr>
            <a:r>
              <a:rPr lang="de-DE" dirty="0"/>
              <a:t>Volle Aufmerksamkeit auf den nächsten Schritt</a:t>
            </a:r>
          </a:p>
        </p:txBody>
      </p:sp>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Tree>
    <p:extLst>
      <p:ext uri="{BB962C8B-B14F-4D97-AF65-F5344CB8AC3E}">
        <p14:creationId xmlns:p14="http://schemas.microsoft.com/office/powerpoint/2010/main" val="51518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FFEB452-E37D-6D08-AAF2-EACDB9B2238C}"/>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BD26CA3E-7B53-9191-AEFE-11E2DD72B1E3}"/>
              </a:ext>
            </a:extLst>
          </p:cNvPr>
          <p:cNvSpPr>
            <a:spLocks noGrp="1"/>
          </p:cNvSpPr>
          <p:nvPr>
            <p:ph type="sldNum" sz="quarter" idx="11"/>
          </p:nvPr>
        </p:nvSpPr>
        <p:spPr/>
        <p:txBody>
          <a:bodyPr/>
          <a:lstStyle/>
          <a:p>
            <a:fld id="{521AE3AC-DDCA-45D4-9B2A-A2DBEA872607}" type="slidenum">
              <a:rPr lang="de-DE" smtClean="0"/>
              <a:pPr/>
              <a:t>20</a:t>
            </a:fld>
            <a:endParaRPr lang="de-DE" dirty="0"/>
          </a:p>
        </p:txBody>
      </p:sp>
      <p:sp>
        <p:nvSpPr>
          <p:cNvPr id="4" name="Titel 3">
            <a:extLst>
              <a:ext uri="{FF2B5EF4-FFF2-40B4-BE49-F238E27FC236}">
                <a16:creationId xmlns:a16="http://schemas.microsoft.com/office/drawing/2014/main" id="{7C1A438C-2AC3-AAB7-3B6D-187116AB939E}"/>
              </a:ext>
            </a:extLst>
          </p:cNvPr>
          <p:cNvSpPr>
            <a:spLocks noGrp="1"/>
          </p:cNvSpPr>
          <p:nvPr>
            <p:ph type="title"/>
          </p:nvPr>
        </p:nvSpPr>
        <p:spPr/>
        <p:txBody>
          <a:bodyPr/>
          <a:lstStyle/>
          <a:p>
            <a:r>
              <a:rPr lang="de-DE" dirty="0"/>
              <a:t>Abschlussbotschaft</a:t>
            </a:r>
          </a:p>
        </p:txBody>
      </p:sp>
      <p:sp>
        <p:nvSpPr>
          <p:cNvPr id="6" name="Textplatzhalter 5">
            <a:extLst>
              <a:ext uri="{FF2B5EF4-FFF2-40B4-BE49-F238E27FC236}">
                <a16:creationId xmlns:a16="http://schemas.microsoft.com/office/drawing/2014/main" id="{BB7C5770-D604-7486-ABC2-33A79CFAA3DD}"/>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67F424A0-817E-6157-C0E1-B0F03148ECA6}"/>
              </a:ext>
            </a:extLst>
          </p:cNvPr>
          <p:cNvSpPr>
            <a:spLocks noGrp="1"/>
          </p:cNvSpPr>
          <p:nvPr>
            <p:ph type="body" sz="quarter" idx="15"/>
          </p:nvPr>
        </p:nvSpPr>
        <p:spPr/>
        <p:txBody>
          <a:bodyPr/>
          <a:lstStyle/>
          <a:p>
            <a:endParaRPr lang="de-DE"/>
          </a:p>
        </p:txBody>
      </p:sp>
      <p:sp>
        <p:nvSpPr>
          <p:cNvPr id="8" name="Textplatzhalter 7">
            <a:extLst>
              <a:ext uri="{FF2B5EF4-FFF2-40B4-BE49-F238E27FC236}">
                <a16:creationId xmlns:a16="http://schemas.microsoft.com/office/drawing/2014/main" id="{5FB32870-E466-AC18-6BF9-E775FA5465C0}"/>
              </a:ext>
            </a:extLst>
          </p:cNvPr>
          <p:cNvSpPr>
            <a:spLocks noGrp="1"/>
          </p:cNvSpPr>
          <p:nvPr>
            <p:ph type="body" sz="quarter" idx="16"/>
          </p:nvPr>
        </p:nvSpPr>
        <p:spPr/>
        <p:txBody>
          <a:bodyPr/>
          <a:lstStyle/>
          <a:p>
            <a:endParaRPr lang="de-DE"/>
          </a:p>
        </p:txBody>
      </p:sp>
      <p:sp>
        <p:nvSpPr>
          <p:cNvPr id="9" name="Textplatzhalter 8">
            <a:extLst>
              <a:ext uri="{FF2B5EF4-FFF2-40B4-BE49-F238E27FC236}">
                <a16:creationId xmlns:a16="http://schemas.microsoft.com/office/drawing/2014/main" id="{D374152C-357F-6AFB-17E9-D45DF3E212FC}"/>
              </a:ext>
            </a:extLst>
          </p:cNvPr>
          <p:cNvSpPr>
            <a:spLocks noGrp="1"/>
          </p:cNvSpPr>
          <p:nvPr>
            <p:ph type="body" sz="quarter" idx="17"/>
          </p:nvPr>
        </p:nvSpPr>
        <p:spPr/>
        <p:txBody>
          <a:bodyPr/>
          <a:lstStyle/>
          <a:p>
            <a:endParaRPr lang="de-DE"/>
          </a:p>
        </p:txBody>
      </p:sp>
      <p:sp>
        <p:nvSpPr>
          <p:cNvPr id="10" name="Textplatzhalter 9">
            <a:extLst>
              <a:ext uri="{FF2B5EF4-FFF2-40B4-BE49-F238E27FC236}">
                <a16:creationId xmlns:a16="http://schemas.microsoft.com/office/drawing/2014/main" id="{758BFB3A-4F47-5EA7-EEAF-6366EDAB81A3}"/>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583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6DF5B54-3D21-9E2F-9A0A-9B493DAC5F6A}"/>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D9985A31-B788-63D5-106A-D1EC268108C7}"/>
              </a:ext>
            </a:extLst>
          </p:cNvPr>
          <p:cNvSpPr>
            <a:spLocks noGrp="1"/>
          </p:cNvSpPr>
          <p:nvPr>
            <p:ph type="sldNum" sz="quarter" idx="11"/>
          </p:nvPr>
        </p:nvSpPr>
        <p:spPr/>
        <p:txBody>
          <a:bodyPr/>
          <a:lstStyle/>
          <a:p>
            <a:fld id="{521AE3AC-DDCA-45D4-9B2A-A2DBEA872607}" type="slidenum">
              <a:rPr lang="de-DE" smtClean="0"/>
              <a:pPr/>
              <a:t>21</a:t>
            </a:fld>
            <a:endParaRPr lang="de-DE" dirty="0"/>
          </a:p>
        </p:txBody>
      </p:sp>
    </p:spTree>
    <p:extLst>
      <p:ext uri="{BB962C8B-B14F-4D97-AF65-F5344CB8AC3E}">
        <p14:creationId xmlns:p14="http://schemas.microsoft.com/office/powerpoint/2010/main" val="254720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44759805-EB71-B2AE-76A8-1D9A87302F96}"/>
              </a:ext>
            </a:extLst>
          </p:cNvPr>
          <p:cNvSpPr>
            <a:spLocks noGrp="1"/>
          </p:cNvSpPr>
          <p:nvPr>
            <p:ph sz="quarter" idx="22"/>
          </p:nvPr>
        </p:nvSpPr>
        <p:spPr/>
        <p:txBody>
          <a:bodyPr/>
          <a:lstStyle/>
          <a:p>
            <a:endParaRPr lang="de-DE"/>
          </a:p>
        </p:txBody>
      </p:sp>
      <p:sp>
        <p:nvSpPr>
          <p:cNvPr id="3" name="Inhaltsplatzhalter 2">
            <a:extLst>
              <a:ext uri="{FF2B5EF4-FFF2-40B4-BE49-F238E27FC236}">
                <a16:creationId xmlns:a16="http://schemas.microsoft.com/office/drawing/2014/main" id="{8AE41CA2-6BF5-3F61-694C-DC6A0B485AD3}"/>
              </a:ext>
            </a:extLst>
          </p:cNvPr>
          <p:cNvSpPr>
            <a:spLocks noGrp="1"/>
          </p:cNvSpPr>
          <p:nvPr>
            <p:ph sz="quarter" idx="23"/>
          </p:nvPr>
        </p:nvSpPr>
        <p:spPr/>
        <p:txBody>
          <a:bodyPr anchor="ctr"/>
          <a:lstStyle/>
          <a:p>
            <a:pPr lvl="1">
              <a:spcAft>
                <a:spcPts val="1200"/>
              </a:spcAft>
            </a:pPr>
            <a:r>
              <a:rPr lang="de-DE" sz="2400" dirty="0">
                <a:solidFill>
                  <a:schemeClr val="tx1">
                    <a:lumMod val="65000"/>
                    <a:lumOff val="35000"/>
                  </a:schemeClr>
                </a:solidFill>
              </a:rPr>
              <a:t>2021 gab es 172.045 meldepflichtige Unfälle durch SRS.</a:t>
            </a:r>
          </a:p>
          <a:p>
            <a:pPr lvl="1">
              <a:spcAft>
                <a:spcPts val="1200"/>
              </a:spcAft>
            </a:pPr>
            <a:r>
              <a:rPr lang="de-DE" sz="2400" dirty="0">
                <a:solidFill>
                  <a:schemeClr val="tx1">
                    <a:lumMod val="65000"/>
                    <a:lumOff val="35000"/>
                  </a:schemeClr>
                </a:solidFill>
              </a:rPr>
              <a:t>Schmerzhafte Zerrungen und Verstauchungen sind dabei die häufigsten Folgen (37 %).</a:t>
            </a:r>
          </a:p>
          <a:p>
            <a:pPr lvl="1">
              <a:spcAft>
                <a:spcPts val="1200"/>
              </a:spcAft>
            </a:pPr>
            <a:r>
              <a:rPr lang="de-DE" sz="2400" dirty="0">
                <a:solidFill>
                  <a:schemeClr val="tx1">
                    <a:lumMod val="65000"/>
                    <a:lumOff val="35000"/>
                  </a:schemeClr>
                </a:solidFill>
              </a:rPr>
              <a:t>In mehr als 2.500 Fällen war der Unfall so schwer, dass die Betroffenen eine Unfallrente erhalten. </a:t>
            </a:r>
          </a:p>
          <a:p>
            <a:pPr lvl="1">
              <a:spcAft>
                <a:spcPts val="1200"/>
              </a:spcAft>
            </a:pPr>
            <a:r>
              <a:rPr lang="de-DE" sz="2400" dirty="0">
                <a:solidFill>
                  <a:schemeClr val="tx1">
                    <a:lumMod val="65000"/>
                    <a:lumOff val="35000"/>
                  </a:schemeClr>
                </a:solidFill>
              </a:rPr>
              <a:t>7 Menschen sind verstorben. </a:t>
            </a:r>
            <a:endParaRPr lang="de-DE" dirty="0"/>
          </a:p>
        </p:txBody>
      </p:sp>
      <p:sp>
        <p:nvSpPr>
          <p:cNvPr id="4" name="Fußzeilenplatzhalter 3">
            <a:extLst>
              <a:ext uri="{FF2B5EF4-FFF2-40B4-BE49-F238E27FC236}">
                <a16:creationId xmlns:a16="http://schemas.microsoft.com/office/drawing/2014/main" id="{A3862586-BC58-865D-5DCD-B565B60BF3E6}"/>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62F0FE8A-EC51-3291-908C-0AE079E174A0}"/>
              </a:ext>
            </a:extLst>
          </p:cNvPr>
          <p:cNvSpPr>
            <a:spLocks noGrp="1"/>
          </p:cNvSpPr>
          <p:nvPr>
            <p:ph type="sldNum" sz="quarter" idx="25"/>
          </p:nvPr>
        </p:nvSpPr>
        <p:spPr/>
        <p:txBody>
          <a:bodyPr/>
          <a:lstStyle/>
          <a:p>
            <a:fld id="{521AE3AC-DDCA-45D4-9B2A-A2DBEA872607}" type="slidenum">
              <a:rPr lang="de-DE" smtClean="0"/>
              <a:pPr/>
              <a:t>3</a:t>
            </a:fld>
            <a:endParaRPr lang="de-DE" dirty="0"/>
          </a:p>
        </p:txBody>
      </p:sp>
      <p:sp>
        <p:nvSpPr>
          <p:cNvPr id="6" name="Titel 5">
            <a:extLst>
              <a:ext uri="{FF2B5EF4-FFF2-40B4-BE49-F238E27FC236}">
                <a16:creationId xmlns:a16="http://schemas.microsoft.com/office/drawing/2014/main" id="{79B05158-4968-489D-E534-A35B86CA2606}"/>
              </a:ext>
            </a:extLst>
          </p:cNvPr>
          <p:cNvSpPr>
            <a:spLocks noGrp="1"/>
          </p:cNvSpPr>
          <p:nvPr>
            <p:ph type="title"/>
          </p:nvPr>
        </p:nvSpPr>
        <p:spPr/>
        <p:txBody>
          <a:bodyPr/>
          <a:lstStyle/>
          <a:p>
            <a:r>
              <a:rPr lang="de-DE" dirty="0"/>
              <a:t>Intro</a:t>
            </a:r>
          </a:p>
        </p:txBody>
      </p:sp>
      <p:sp>
        <p:nvSpPr>
          <p:cNvPr id="7" name="Textplatzhalter 6">
            <a:extLst>
              <a:ext uri="{FF2B5EF4-FFF2-40B4-BE49-F238E27FC236}">
                <a16:creationId xmlns:a16="http://schemas.microsoft.com/office/drawing/2014/main" id="{EB31FB41-93C8-290C-F3E4-31BEBCDCB715}"/>
              </a:ext>
            </a:extLst>
          </p:cNvPr>
          <p:cNvSpPr>
            <a:spLocks noGrp="1"/>
          </p:cNvSpPr>
          <p:nvPr>
            <p:ph type="body" sz="quarter" idx="18"/>
          </p:nvPr>
        </p:nvSpPr>
        <p:spPr/>
        <p:txBody>
          <a:bodyPr/>
          <a:lstStyle/>
          <a:p>
            <a:r>
              <a:rPr lang="de-DE" dirty="0"/>
              <a:t>Warum SRS ein Thema für die Unterweisung ist</a:t>
            </a:r>
          </a:p>
        </p:txBody>
      </p:sp>
      <p:sp>
        <p:nvSpPr>
          <p:cNvPr id="21" name="Rechteck 20">
            <a:extLst>
              <a:ext uri="{FF2B5EF4-FFF2-40B4-BE49-F238E27FC236}">
                <a16:creationId xmlns:a16="http://schemas.microsoft.com/office/drawing/2014/main" id="{F55E2F94-001A-CEAB-EDF9-64981F504895}"/>
              </a:ext>
            </a:extLst>
          </p:cNvPr>
          <p:cNvSpPr/>
          <p:nvPr/>
        </p:nvSpPr>
        <p:spPr bwMode="gray">
          <a:xfrm>
            <a:off x="525599" y="1601093"/>
            <a:ext cx="5527959" cy="4495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8" name="Rechteck 17">
            <a:extLst>
              <a:ext uri="{FF2B5EF4-FFF2-40B4-BE49-F238E27FC236}">
                <a16:creationId xmlns:a16="http://schemas.microsoft.com/office/drawing/2014/main" id="{88966CF8-33F0-F61B-AAE6-056C8DAFA383}"/>
              </a:ext>
            </a:extLst>
          </p:cNvPr>
          <p:cNvSpPr/>
          <p:nvPr/>
        </p:nvSpPr>
        <p:spPr>
          <a:xfrm>
            <a:off x="1677898" y="1219684"/>
            <a:ext cx="3195818" cy="2685363"/>
          </a:xfrm>
          <a:prstGeom prst="rect">
            <a:avLst/>
          </a:prstGeom>
          <a:noFill/>
          <a:effectLst/>
        </p:spPr>
        <p:txBody>
          <a:bodyPr wrap="square" lIns="0" tIns="0" rIns="0" bIns="0" anchor="ctr">
            <a:noAutofit/>
          </a:bodyPr>
          <a:lstStyle/>
          <a:p>
            <a:pPr algn="ctr"/>
            <a:r>
              <a:rPr lang="de-DE" sz="12000" b="1" dirty="0">
                <a:ln w="12700">
                  <a:noFill/>
                  <a:prstDash val="solid"/>
                </a:ln>
                <a:solidFill>
                  <a:srgbClr val="BBD74A"/>
                </a:solidFill>
                <a:effectLst>
                  <a:outerShdw blurRad="50800" dist="38100" dir="2700000" algn="tl" rotWithShape="0">
                    <a:schemeClr val="bg1">
                      <a:alpha val="40000"/>
                    </a:schemeClr>
                  </a:outerShdw>
                </a:effectLst>
              </a:rPr>
              <a:t>471</a:t>
            </a:r>
            <a:endParaRPr lang="de-DE" sz="12000" b="1" cap="none" spc="0" dirty="0">
              <a:ln w="12700">
                <a:noFill/>
                <a:prstDash val="solid"/>
              </a:ln>
              <a:solidFill>
                <a:srgbClr val="BBD74A"/>
              </a:solidFill>
              <a:effectLst>
                <a:outerShdw blurRad="50800" dist="38100" dir="2700000" algn="tl" rotWithShape="0">
                  <a:schemeClr val="bg1">
                    <a:alpha val="40000"/>
                  </a:schemeClr>
                </a:outerShdw>
              </a:effectLst>
            </a:endParaRPr>
          </a:p>
        </p:txBody>
      </p:sp>
      <p:sp>
        <p:nvSpPr>
          <p:cNvPr id="22" name="Rechteck 21">
            <a:extLst>
              <a:ext uri="{FF2B5EF4-FFF2-40B4-BE49-F238E27FC236}">
                <a16:creationId xmlns:a16="http://schemas.microsoft.com/office/drawing/2014/main" id="{2FAC7B61-C584-84FE-C29F-8364D4E165C5}"/>
              </a:ext>
            </a:extLst>
          </p:cNvPr>
          <p:cNvSpPr/>
          <p:nvPr/>
        </p:nvSpPr>
        <p:spPr bwMode="gray">
          <a:xfrm>
            <a:off x="1745795" y="3888511"/>
            <a:ext cx="3087566" cy="182538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sz="2400" dirty="0">
                <a:solidFill>
                  <a:schemeClr val="tx2"/>
                </a:solidFill>
                <a:cs typeface="Calibri"/>
              </a:rPr>
              <a:t>Jeden Tag ereignen sich allein 471 Arbeitsunfälle durch Stolpern, Rutschen und Stürzen (SRS).</a:t>
            </a:r>
          </a:p>
        </p:txBody>
      </p:sp>
    </p:spTree>
    <p:extLst>
      <p:ext uri="{BB962C8B-B14F-4D97-AF65-F5344CB8AC3E}">
        <p14:creationId xmlns:p14="http://schemas.microsoft.com/office/powerpoint/2010/main" val="408575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0895E-EBF4-31D1-9102-967A5260C854}"/>
              </a:ext>
            </a:extLst>
          </p:cNvPr>
          <p:cNvSpPr>
            <a:spLocks noGrp="1"/>
          </p:cNvSpPr>
          <p:nvPr>
            <p:ph type="title"/>
          </p:nvPr>
        </p:nvSpPr>
        <p:spPr/>
        <p:txBody>
          <a:bodyPr/>
          <a:lstStyle/>
          <a:p>
            <a:r>
              <a:rPr lang="de-DE" dirty="0"/>
              <a:t>Typische Situationen zum Stolpern, Rutschen und Stürzen</a:t>
            </a:r>
          </a:p>
        </p:txBody>
      </p:sp>
      <p:sp>
        <p:nvSpPr>
          <p:cNvPr id="3" name="Textplatzhalter 2">
            <a:extLst>
              <a:ext uri="{FF2B5EF4-FFF2-40B4-BE49-F238E27FC236}">
                <a16:creationId xmlns:a16="http://schemas.microsoft.com/office/drawing/2014/main" id="{D4967346-8A46-85BA-E134-E8BC0D59FD0C}"/>
              </a:ext>
            </a:extLst>
          </p:cNvPr>
          <p:cNvSpPr>
            <a:spLocks noGrp="1"/>
          </p:cNvSpPr>
          <p:nvPr>
            <p:ph type="body" sz="quarter" idx="18"/>
          </p:nvPr>
        </p:nvSpPr>
        <p:spPr/>
        <p:txBody>
          <a:bodyPr/>
          <a:lstStyle/>
          <a:p>
            <a:r>
              <a:rPr lang="de-DE" dirty="0"/>
              <a:t>01</a:t>
            </a:r>
          </a:p>
        </p:txBody>
      </p:sp>
      <p:sp>
        <p:nvSpPr>
          <p:cNvPr id="4" name="Fußzeilenplatzhalter 3">
            <a:extLst>
              <a:ext uri="{FF2B5EF4-FFF2-40B4-BE49-F238E27FC236}">
                <a16:creationId xmlns:a16="http://schemas.microsoft.com/office/drawing/2014/main" id="{8E481874-85AC-5F6F-2883-741426745B99}"/>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34702B48-59C3-FEB3-BADF-BE9630E5393A}"/>
              </a:ext>
            </a:extLst>
          </p:cNvPr>
          <p:cNvSpPr>
            <a:spLocks noGrp="1"/>
          </p:cNvSpPr>
          <p:nvPr>
            <p:ph type="sldNum" sz="quarter" idx="16"/>
          </p:nvPr>
        </p:nvSpPr>
        <p:spPr/>
        <p:txBody>
          <a:bodyPr/>
          <a:lstStyle/>
          <a:p>
            <a:fld id="{521AE3AC-DDCA-45D4-9B2A-A2DBEA872607}" type="slidenum">
              <a:rPr lang="de-DE" smtClean="0"/>
              <a:pPr/>
              <a:t>4</a:t>
            </a:fld>
            <a:endParaRPr lang="de-DE" dirty="0"/>
          </a:p>
        </p:txBody>
      </p:sp>
    </p:spTree>
    <p:extLst>
      <p:ext uri="{BB962C8B-B14F-4D97-AF65-F5344CB8AC3E}">
        <p14:creationId xmlns:p14="http://schemas.microsoft.com/office/powerpoint/2010/main" val="306285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39635-AB22-7695-E1D5-12A2DDF56511}"/>
              </a:ext>
            </a:extLst>
          </p:cNvPr>
          <p:cNvSpPr>
            <a:spLocks noGrp="1"/>
          </p:cNvSpPr>
          <p:nvPr>
            <p:ph type="title"/>
          </p:nvPr>
        </p:nvSpPr>
        <p:spPr/>
        <p:txBody>
          <a:bodyPr/>
          <a:lstStyle/>
          <a:p>
            <a:r>
              <a:rPr lang="de-DE" dirty="0"/>
              <a:t>Typische SRS-Situationen im Betrieb</a:t>
            </a:r>
          </a:p>
        </p:txBody>
      </p:sp>
      <p:sp>
        <p:nvSpPr>
          <p:cNvPr id="5" name="Fußzeilenplatzhalter 4">
            <a:extLst>
              <a:ext uri="{FF2B5EF4-FFF2-40B4-BE49-F238E27FC236}">
                <a16:creationId xmlns:a16="http://schemas.microsoft.com/office/drawing/2014/main" id="{1C5E2BFA-1980-A3AA-3382-6C046F84FE6F}"/>
              </a:ext>
            </a:extLst>
          </p:cNvPr>
          <p:cNvSpPr>
            <a:spLocks noGrp="1"/>
          </p:cNvSpPr>
          <p:nvPr>
            <p:ph type="ftr" sz="quarter" idx="19"/>
          </p:nvPr>
        </p:nvSpPr>
        <p:spPr>
          <a:xfrm>
            <a:off x="1800225" y="6502052"/>
            <a:ext cx="8194827" cy="181500"/>
          </a:xfrm>
        </p:spPr>
        <p:txBody>
          <a:bodyPr/>
          <a:lstStyle/>
          <a:p>
            <a:endParaRPr lang="de-DE" dirty="0"/>
          </a:p>
        </p:txBody>
      </p:sp>
      <p:sp>
        <p:nvSpPr>
          <p:cNvPr id="6" name="Foliennummernplatzhalter 5">
            <a:extLst>
              <a:ext uri="{FF2B5EF4-FFF2-40B4-BE49-F238E27FC236}">
                <a16:creationId xmlns:a16="http://schemas.microsoft.com/office/drawing/2014/main" id="{71B09B75-B0AB-AAAC-E487-705BB5CB3B48}"/>
              </a:ext>
            </a:extLst>
          </p:cNvPr>
          <p:cNvSpPr>
            <a:spLocks noGrp="1"/>
          </p:cNvSpPr>
          <p:nvPr>
            <p:ph type="sldNum" sz="quarter" idx="20"/>
          </p:nvPr>
        </p:nvSpPr>
        <p:spPr>
          <a:xfrm>
            <a:off x="11672888" y="6502053"/>
            <a:ext cx="322052" cy="181500"/>
          </a:xfrm>
        </p:spPr>
        <p:txBody>
          <a:bodyPr/>
          <a:lstStyle/>
          <a:p>
            <a:fld id="{521AE3AC-DDCA-45D4-9B2A-A2DBEA872607}" type="slidenum">
              <a:rPr lang="de-DE" smtClean="0"/>
              <a:pPr/>
              <a:t>5</a:t>
            </a:fld>
            <a:endParaRPr lang="de-DE" dirty="0"/>
          </a:p>
        </p:txBody>
      </p:sp>
      <p:sp>
        <p:nvSpPr>
          <p:cNvPr id="14" name="Textplatzhalter 13">
            <a:extLst>
              <a:ext uri="{FF2B5EF4-FFF2-40B4-BE49-F238E27FC236}">
                <a16:creationId xmlns:a16="http://schemas.microsoft.com/office/drawing/2014/main" id="{C8ABF6F9-79ED-4893-6B08-312980393175}"/>
              </a:ext>
            </a:extLst>
          </p:cNvPr>
          <p:cNvSpPr>
            <a:spLocks noGrp="1"/>
          </p:cNvSpPr>
          <p:nvPr>
            <p:ph type="body" sz="quarter" idx="18"/>
          </p:nvPr>
        </p:nvSpPr>
        <p:spPr/>
        <p:txBody>
          <a:bodyPr/>
          <a:lstStyle/>
          <a:p>
            <a:endParaRPr lang="de-DE"/>
          </a:p>
        </p:txBody>
      </p:sp>
      <p:grpSp>
        <p:nvGrpSpPr>
          <p:cNvPr id="34" name="Gruppieren 33">
            <a:extLst>
              <a:ext uri="{FF2B5EF4-FFF2-40B4-BE49-F238E27FC236}">
                <a16:creationId xmlns:a16="http://schemas.microsoft.com/office/drawing/2014/main" id="{B8C501C1-477C-AAB1-8E38-DA7348A24946}"/>
              </a:ext>
            </a:extLst>
          </p:cNvPr>
          <p:cNvGrpSpPr/>
          <p:nvPr/>
        </p:nvGrpSpPr>
        <p:grpSpPr>
          <a:xfrm>
            <a:off x="3358553" y="1639367"/>
            <a:ext cx="2658038" cy="4627074"/>
            <a:chOff x="3358553" y="1639367"/>
            <a:chExt cx="2658038" cy="4627074"/>
          </a:xfrm>
        </p:grpSpPr>
        <p:pic>
          <p:nvPicPr>
            <p:cNvPr id="18" name="Grafik 17" descr="Ein Bild, das drinnen enthält.&#10;&#10;Automatisch generierte Beschreibung">
              <a:extLst>
                <a:ext uri="{FF2B5EF4-FFF2-40B4-BE49-F238E27FC236}">
                  <a16:creationId xmlns:a16="http://schemas.microsoft.com/office/drawing/2014/main" id="{5C0714B2-7B4A-B729-9FEB-FB301224E8A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58553" y="1639367"/>
              <a:ext cx="2657419" cy="2307600"/>
            </a:xfrm>
            <a:prstGeom prst="rect">
              <a:avLst/>
            </a:prstGeom>
          </p:spPr>
        </p:pic>
        <p:sp>
          <p:nvSpPr>
            <p:cNvPr id="9" name="Textfeld 8">
              <a:extLst>
                <a:ext uri="{FF2B5EF4-FFF2-40B4-BE49-F238E27FC236}">
                  <a16:creationId xmlns:a16="http://schemas.microsoft.com/office/drawing/2014/main" id="{03B481EC-482D-CCC4-3B0D-7DF8BE002B12}"/>
                </a:ext>
              </a:extLst>
            </p:cNvPr>
            <p:cNvSpPr txBox="1"/>
            <p:nvPr/>
          </p:nvSpPr>
          <p:spPr bwMode="gray">
            <a:xfrm>
              <a:off x="3359172" y="3561957"/>
              <a:ext cx="2656800" cy="385010"/>
            </a:xfrm>
            <a:prstGeom prst="rect">
              <a:avLst/>
            </a:prstGeom>
            <a:solidFill>
              <a:schemeClr val="accent1">
                <a:alpha val="70000"/>
              </a:schemeClr>
            </a:solidFill>
            <a:ln w="12700">
              <a:noFill/>
            </a:ln>
          </p:spPr>
          <p:txBody>
            <a:bodyPr vert="horz" wrap="none" lIns="0" tIns="0" rIns="0" bIns="0" rtlCol="0" anchor="ctr">
              <a:noAutofit/>
            </a:bodyPr>
            <a:lstStyle/>
            <a:p>
              <a:pPr algn="ctr" defTabSz="914377" rtl="0" eaLnBrk="1" fontAlgn="auto" hangingPunct="1">
                <a:lnSpc>
                  <a:spcPct val="100000"/>
                </a:lnSpc>
                <a:spcBef>
                  <a:spcPts val="400"/>
                </a:spcBef>
                <a:spcAft>
                  <a:spcPts val="400"/>
                </a:spcAft>
                <a:buNone/>
              </a:pPr>
              <a:r>
                <a:rPr lang="de-DE" sz="2000" b="1" dirty="0">
                  <a:solidFill>
                    <a:schemeClr val="bg1"/>
                  </a:solidFill>
                </a:rPr>
                <a:t>Stolperfallen</a:t>
              </a:r>
              <a:endParaRPr lang="de-DE" sz="2000" b="1" i="0" u="none" baseline="0" dirty="0">
                <a:solidFill>
                  <a:schemeClr val="bg1"/>
                </a:solidFill>
              </a:endParaRPr>
            </a:p>
          </p:txBody>
        </p:sp>
        <p:sp>
          <p:nvSpPr>
            <p:cNvPr id="15" name="Rechteck 14">
              <a:extLst>
                <a:ext uri="{FF2B5EF4-FFF2-40B4-BE49-F238E27FC236}">
                  <a16:creationId xmlns:a16="http://schemas.microsoft.com/office/drawing/2014/main" id="{444D407B-0A87-DDAF-CB95-68A957A67DBC}"/>
                </a:ext>
              </a:extLst>
            </p:cNvPr>
            <p:cNvSpPr/>
            <p:nvPr/>
          </p:nvSpPr>
          <p:spPr bwMode="gray">
            <a:xfrm>
              <a:off x="3359172" y="3969694"/>
              <a:ext cx="2657419" cy="2296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t"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2000" lvl="1" indent="-252000" defTabSz="914377">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Kabel, Schläuche etc. sind nicht ordnungsgemäß verlegt.</a:t>
              </a:r>
            </a:p>
            <a:p>
              <a:pPr marL="252000" lvl="1" indent="-252000" defTabSz="914377">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Herumliegende Gegenstände stellen Stolperfallen dar.</a:t>
              </a:r>
            </a:p>
            <a:p>
              <a:pPr marL="252000" lvl="1" indent="-252000" defTabSz="914377">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Ungeeignetes Schuhwerk erhöht die Stolpergefahr.</a:t>
              </a:r>
            </a:p>
            <a:p>
              <a:pPr marL="252000" lvl="1" indent="-252000" defTabSz="914377">
                <a:spcBef>
                  <a:spcPts val="400"/>
                </a:spcBef>
                <a:spcAft>
                  <a:spcPts val="400"/>
                </a:spcAft>
                <a:buClr>
                  <a:schemeClr val="accent1"/>
                </a:buClr>
                <a:buSzPct val="115000"/>
                <a:buFont typeface="Symbol" panose="05050102010706020507" pitchFamily="18" charset="2"/>
                <a:buChar char="-"/>
              </a:pPr>
              <a:endParaRPr lang="de-DE" sz="1600" dirty="0">
                <a:solidFill>
                  <a:schemeClr val="tx2"/>
                </a:solidFill>
                <a:latin typeface="Calibri" panose="020F0502020204030204" pitchFamily="34" charset="0"/>
              </a:endParaRPr>
            </a:p>
          </p:txBody>
        </p:sp>
        <p:sp>
          <p:nvSpPr>
            <p:cNvPr id="25" name="Textfeld 24">
              <a:extLst>
                <a:ext uri="{FF2B5EF4-FFF2-40B4-BE49-F238E27FC236}">
                  <a16:creationId xmlns:a16="http://schemas.microsoft.com/office/drawing/2014/main" id="{29DCE5AA-D5B1-2A8A-6215-1B9F79BB4A36}"/>
                </a:ext>
              </a:extLst>
            </p:cNvPr>
            <p:cNvSpPr txBox="1"/>
            <p:nvPr/>
          </p:nvSpPr>
          <p:spPr bwMode="gray">
            <a:xfrm>
              <a:off x="3368356" y="2848279"/>
              <a:ext cx="2648235" cy="713678"/>
            </a:xfrm>
            <a:prstGeom prst="rect">
              <a:avLst/>
            </a:prstGeom>
            <a:noFill/>
            <a:ln w="12700">
              <a:noFill/>
            </a:ln>
          </p:spPr>
          <p:txBody>
            <a:bodyPr vert="horz" wrap="square" lIns="0" tIns="0" rIns="0" bIns="0" rtlCol="0" anchor="b">
              <a:noAutofit/>
            </a:bodyPr>
            <a:lstStyle/>
            <a:p>
              <a:pPr algn="r" defTabSz="914377">
                <a:spcBef>
                  <a:spcPts val="400"/>
                </a:spcBef>
                <a:spcAft>
                  <a:spcPts val="400"/>
                </a:spcAft>
              </a:pPr>
              <a:r>
                <a:rPr lang="de-DE" sz="1000" dirty="0">
                  <a:solidFill>
                    <a:schemeClr val="tx1">
                      <a:lumMod val="65000"/>
                      <a:lumOff val="35000"/>
                    </a:schemeClr>
                  </a:solidFill>
                </a:rPr>
                <a:t> ©  </a:t>
              </a:r>
              <a:r>
                <a:rPr lang="de-DE" sz="1000" dirty="0" err="1">
                  <a:solidFill>
                    <a:schemeClr val="tx1">
                      <a:lumMod val="65000"/>
                      <a:lumOff val="35000"/>
                    </a:schemeClr>
                  </a:solidFill>
                </a:rPr>
                <a:t>cunaplus</a:t>
              </a:r>
              <a:r>
                <a:rPr lang="de-DE" sz="1000" dirty="0">
                  <a:solidFill>
                    <a:schemeClr val="tx1">
                      <a:lumMod val="65000"/>
                      <a:lumOff val="35000"/>
                    </a:schemeClr>
                  </a:solidFill>
                </a:rPr>
                <a:t> - stock.adobe.com</a:t>
              </a:r>
              <a:endParaRPr lang="de-DE" sz="1000" i="0" u="none" baseline="0" dirty="0">
                <a:solidFill>
                  <a:schemeClr val="tx1">
                    <a:lumMod val="65000"/>
                    <a:lumOff val="35000"/>
                  </a:schemeClr>
                </a:solidFill>
              </a:endParaRPr>
            </a:p>
          </p:txBody>
        </p:sp>
      </p:grpSp>
      <p:grpSp>
        <p:nvGrpSpPr>
          <p:cNvPr id="35" name="Gruppieren 34">
            <a:extLst>
              <a:ext uri="{FF2B5EF4-FFF2-40B4-BE49-F238E27FC236}">
                <a16:creationId xmlns:a16="http://schemas.microsoft.com/office/drawing/2014/main" id="{D5254AEF-F7E6-6DE6-C084-051DB4BFF9ED}"/>
              </a:ext>
            </a:extLst>
          </p:cNvPr>
          <p:cNvGrpSpPr/>
          <p:nvPr/>
        </p:nvGrpSpPr>
        <p:grpSpPr>
          <a:xfrm>
            <a:off x="527052" y="1639410"/>
            <a:ext cx="2657420" cy="4633898"/>
            <a:chOff x="527052" y="1639410"/>
            <a:chExt cx="2657420" cy="4633898"/>
          </a:xfrm>
        </p:grpSpPr>
        <p:pic>
          <p:nvPicPr>
            <p:cNvPr id="12" name="Grafik 11" descr="Ein Bild, das Boden, drinnen, gelb enthält.&#10;&#10;Automatisch generierte Beschreibung">
              <a:extLst>
                <a:ext uri="{FF2B5EF4-FFF2-40B4-BE49-F238E27FC236}">
                  <a16:creationId xmlns:a16="http://schemas.microsoft.com/office/drawing/2014/main" id="{5FF20D06-F231-1AF4-9A2C-549ACDF6F21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7053" y="1639410"/>
              <a:ext cx="2657419" cy="2307600"/>
            </a:xfrm>
            <a:prstGeom prst="rect">
              <a:avLst/>
            </a:prstGeom>
          </p:spPr>
        </p:pic>
        <p:sp>
          <p:nvSpPr>
            <p:cNvPr id="26" name="Textfeld 25">
              <a:extLst>
                <a:ext uri="{FF2B5EF4-FFF2-40B4-BE49-F238E27FC236}">
                  <a16:creationId xmlns:a16="http://schemas.microsoft.com/office/drawing/2014/main" id="{FDA87ECD-E884-7681-A76F-D221AAB41C92}"/>
                </a:ext>
              </a:extLst>
            </p:cNvPr>
            <p:cNvSpPr txBox="1"/>
            <p:nvPr/>
          </p:nvSpPr>
          <p:spPr bwMode="gray">
            <a:xfrm>
              <a:off x="527052" y="3556099"/>
              <a:ext cx="2656800" cy="385010"/>
            </a:xfrm>
            <a:prstGeom prst="rect">
              <a:avLst/>
            </a:prstGeom>
            <a:solidFill>
              <a:schemeClr val="accent1">
                <a:alpha val="70000"/>
              </a:schemeClr>
            </a:solidFill>
            <a:ln w="12700">
              <a:noFill/>
            </a:ln>
          </p:spPr>
          <p:txBody>
            <a:bodyPr vert="horz" wrap="none" lIns="0" tIns="0" rIns="0" bIns="0" rtlCol="0" anchor="ctr">
              <a:noAutofit/>
            </a:bodyPr>
            <a:lstStyle/>
            <a:p>
              <a:pPr algn="ctr" defTabSz="914377" rtl="0" eaLnBrk="1" fontAlgn="auto" hangingPunct="1">
                <a:lnSpc>
                  <a:spcPct val="100000"/>
                </a:lnSpc>
                <a:spcBef>
                  <a:spcPts val="400"/>
                </a:spcBef>
                <a:spcAft>
                  <a:spcPts val="400"/>
                </a:spcAft>
                <a:buNone/>
              </a:pPr>
              <a:r>
                <a:rPr lang="de-DE" sz="2000" b="1" dirty="0">
                  <a:solidFill>
                    <a:schemeClr val="bg1"/>
                  </a:solidFill>
                </a:rPr>
                <a:t>Bodenbeschaffenheit</a:t>
              </a:r>
              <a:endParaRPr lang="de-DE" sz="2000" b="1" i="0" u="none" baseline="0" dirty="0">
                <a:solidFill>
                  <a:schemeClr val="bg1"/>
                </a:solidFill>
              </a:endParaRPr>
            </a:p>
          </p:txBody>
        </p:sp>
        <p:sp>
          <p:nvSpPr>
            <p:cNvPr id="3" name="Rechteck 2">
              <a:extLst>
                <a:ext uri="{FF2B5EF4-FFF2-40B4-BE49-F238E27FC236}">
                  <a16:creationId xmlns:a16="http://schemas.microsoft.com/office/drawing/2014/main" id="{78F94E7B-6EB7-C470-7F49-9BDB1DC1C5D6}"/>
                </a:ext>
              </a:extLst>
            </p:cNvPr>
            <p:cNvSpPr/>
            <p:nvPr/>
          </p:nvSpPr>
          <p:spPr bwMode="gray">
            <a:xfrm>
              <a:off x="527053" y="3976562"/>
              <a:ext cx="2657419" cy="2296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t"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1460" lvl="1" indent="-251460" defTabSz="914377" fontAlgn="auto">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Der Fußboden ist zu glatt, kaputt oder uneben.</a:t>
              </a:r>
              <a:endParaRPr lang="de-DE"/>
            </a:p>
            <a:p>
              <a:pPr marL="251460" lvl="1" indent="-251460" defTabSz="914377" fontAlgn="auto">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Verunreinigungen (z. B. Öl) oder Feuchtigkeit machen Verkehrswege rutschig.</a:t>
              </a:r>
              <a:endParaRPr lang="de-DE" sz="1600" dirty="0">
                <a:solidFill>
                  <a:schemeClr val="tx2"/>
                </a:solidFill>
                <a:latin typeface="Calibri" panose="020F0502020204030204" pitchFamily="34" charset="0"/>
                <a:cs typeface="Calibri" panose="020F0502020204030204" pitchFamily="34" charset="0"/>
              </a:endParaRPr>
            </a:p>
            <a:p>
              <a:pPr marL="251460" lvl="1" indent="-251460" defTabSz="914377">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a:cs typeface="Calibri"/>
                </a:rPr>
                <a:t>Schnee, Glatteis oder nasses Laub bilden eine glatte Rutschfläche.</a:t>
              </a:r>
              <a:endParaRPr lang="de-DE" sz="1600" dirty="0">
                <a:solidFill>
                  <a:schemeClr val="tx2"/>
                </a:solidFill>
                <a:latin typeface="Calibri" panose="020F0502020204030204" pitchFamily="34" charset="0"/>
                <a:cs typeface="Calibri"/>
              </a:endParaRPr>
            </a:p>
            <a:p>
              <a:pPr marL="251460" lvl="1" indent="-251460" defTabSz="914377" fontAlgn="auto">
                <a:spcBef>
                  <a:spcPts val="400"/>
                </a:spcBef>
                <a:spcAft>
                  <a:spcPts val="400"/>
                </a:spcAft>
                <a:buClr>
                  <a:schemeClr val="accent1"/>
                </a:buClr>
                <a:buSzPct val="115000"/>
                <a:buFont typeface="Symbol" panose="05050102010706020507" pitchFamily="18" charset="2"/>
                <a:buChar char="-"/>
              </a:pPr>
              <a:endParaRPr lang="de-DE" sz="1600" dirty="0">
                <a:solidFill>
                  <a:schemeClr val="tx2"/>
                </a:solidFill>
                <a:latin typeface="Calibri" panose="020F0502020204030204" pitchFamily="34" charset="0"/>
                <a:cs typeface="Calibri" panose="020F0502020204030204" pitchFamily="34" charset="0"/>
              </a:endParaRPr>
            </a:p>
            <a:p>
              <a:pPr marL="251460" lvl="1" indent="-251460" defTabSz="914377" fontAlgn="auto">
                <a:spcBef>
                  <a:spcPts val="400"/>
                </a:spcBef>
                <a:spcAft>
                  <a:spcPts val="400"/>
                </a:spcAft>
                <a:buClr>
                  <a:schemeClr val="accent1"/>
                </a:buClr>
                <a:buSzPct val="115000"/>
                <a:buFont typeface="Symbol" panose="05050102010706020507" pitchFamily="18" charset="2"/>
                <a:buChar char="-"/>
              </a:pPr>
              <a:endParaRPr lang="de-DE" sz="1600" dirty="0">
                <a:solidFill>
                  <a:schemeClr val="tx2"/>
                </a:solidFill>
                <a:latin typeface="Calibri" panose="020F0502020204030204" pitchFamily="34" charset="0"/>
                <a:cs typeface="Calibri" panose="020F0502020204030204" pitchFamily="34" charset="0"/>
              </a:endParaRPr>
            </a:p>
            <a:p>
              <a:pPr marL="251460" lvl="1" indent="-251460" defTabSz="914377" fontAlgn="auto">
                <a:spcBef>
                  <a:spcPts val="400"/>
                </a:spcBef>
                <a:spcAft>
                  <a:spcPts val="400"/>
                </a:spcAft>
                <a:buClr>
                  <a:schemeClr val="accent1"/>
                </a:buClr>
                <a:buSzPct val="115000"/>
                <a:buFont typeface="Symbol" panose="05050102010706020507" pitchFamily="18" charset="2"/>
                <a:buChar char="-"/>
              </a:pPr>
              <a:endParaRPr lang="de-DE" sz="1600" dirty="0">
                <a:solidFill>
                  <a:schemeClr val="tx2"/>
                </a:solidFill>
                <a:latin typeface="Calibri" panose="020F0502020204030204" pitchFamily="34" charset="0"/>
                <a:cs typeface="Calibri" panose="020F0502020204030204" pitchFamily="34" charset="0"/>
              </a:endParaRPr>
            </a:p>
          </p:txBody>
        </p:sp>
        <p:sp>
          <p:nvSpPr>
            <p:cNvPr id="27" name="Textfeld 26">
              <a:extLst>
                <a:ext uri="{FF2B5EF4-FFF2-40B4-BE49-F238E27FC236}">
                  <a16:creationId xmlns:a16="http://schemas.microsoft.com/office/drawing/2014/main" id="{179FE96D-001B-3CA9-4BB4-7F60A959D2AA}"/>
                </a:ext>
              </a:extLst>
            </p:cNvPr>
            <p:cNvSpPr txBox="1"/>
            <p:nvPr/>
          </p:nvSpPr>
          <p:spPr bwMode="gray">
            <a:xfrm>
              <a:off x="531334" y="2848279"/>
              <a:ext cx="2648235" cy="713678"/>
            </a:xfrm>
            <a:prstGeom prst="rect">
              <a:avLst/>
            </a:prstGeom>
            <a:noFill/>
            <a:ln w="12700">
              <a:noFill/>
            </a:ln>
          </p:spPr>
          <p:txBody>
            <a:bodyPr vert="horz" wrap="square" lIns="0" tIns="0" rIns="0" bIns="0" rtlCol="0" anchor="b">
              <a:noAutofit/>
            </a:bodyPr>
            <a:lstStyle/>
            <a:p>
              <a:pPr algn="r" defTabSz="914377">
                <a:spcBef>
                  <a:spcPts val="400"/>
                </a:spcBef>
                <a:spcAft>
                  <a:spcPts val="400"/>
                </a:spcAft>
              </a:pPr>
              <a:r>
                <a:rPr lang="de-DE" sz="1000" dirty="0">
                  <a:solidFill>
                    <a:schemeClr val="tx1">
                      <a:lumMod val="65000"/>
                      <a:lumOff val="35000"/>
                    </a:schemeClr>
                  </a:solidFill>
                </a:rPr>
                <a:t> ©  </a:t>
              </a:r>
              <a:r>
                <a:rPr lang="de-DE" sz="1000" dirty="0" err="1">
                  <a:solidFill>
                    <a:schemeClr val="tx1">
                      <a:lumMod val="65000"/>
                      <a:lumOff val="35000"/>
                    </a:schemeClr>
                  </a:solidFill>
                </a:rPr>
                <a:t>Alterfalter</a:t>
              </a:r>
              <a:r>
                <a:rPr lang="de-DE" sz="1000" dirty="0">
                  <a:solidFill>
                    <a:schemeClr val="tx1">
                      <a:lumMod val="65000"/>
                      <a:lumOff val="35000"/>
                    </a:schemeClr>
                  </a:solidFill>
                </a:rPr>
                <a:t> - stock.adobe.com</a:t>
              </a:r>
              <a:endParaRPr lang="de-DE" sz="1000" i="0" u="none" baseline="0" dirty="0">
                <a:solidFill>
                  <a:schemeClr val="tx1">
                    <a:lumMod val="65000"/>
                    <a:lumOff val="35000"/>
                  </a:schemeClr>
                </a:solidFill>
              </a:endParaRPr>
            </a:p>
          </p:txBody>
        </p:sp>
      </p:grpSp>
      <p:grpSp>
        <p:nvGrpSpPr>
          <p:cNvPr id="32" name="Gruppieren 31">
            <a:extLst>
              <a:ext uri="{FF2B5EF4-FFF2-40B4-BE49-F238E27FC236}">
                <a16:creationId xmlns:a16="http://schemas.microsoft.com/office/drawing/2014/main" id="{61C55643-A67D-202E-BC78-E73458E5563B}"/>
              </a:ext>
            </a:extLst>
          </p:cNvPr>
          <p:cNvGrpSpPr/>
          <p:nvPr/>
        </p:nvGrpSpPr>
        <p:grpSpPr>
          <a:xfrm>
            <a:off x="9023412" y="1639367"/>
            <a:ext cx="2658039" cy="4645305"/>
            <a:chOff x="9023412" y="1639367"/>
            <a:chExt cx="2658039" cy="4645305"/>
          </a:xfrm>
        </p:grpSpPr>
        <p:grpSp>
          <p:nvGrpSpPr>
            <p:cNvPr id="23" name="Gruppieren 22">
              <a:extLst>
                <a:ext uri="{FF2B5EF4-FFF2-40B4-BE49-F238E27FC236}">
                  <a16:creationId xmlns:a16="http://schemas.microsoft.com/office/drawing/2014/main" id="{A17DCC57-9689-4480-3CDD-A91FE2DC6371}"/>
                </a:ext>
              </a:extLst>
            </p:cNvPr>
            <p:cNvGrpSpPr/>
            <p:nvPr/>
          </p:nvGrpSpPr>
          <p:grpSpPr>
            <a:xfrm>
              <a:off x="9023412" y="1639367"/>
              <a:ext cx="2658039" cy="4645305"/>
              <a:chOff x="9023412" y="1639367"/>
              <a:chExt cx="2658039" cy="4645305"/>
            </a:xfrm>
          </p:grpSpPr>
          <p:pic>
            <p:nvPicPr>
              <p:cNvPr id="22" name="Grafik 21" descr="Ein Bild, das drinnen enthält.&#10;&#10;Automatisch generierte Beschreibung">
                <a:extLst>
                  <a:ext uri="{FF2B5EF4-FFF2-40B4-BE49-F238E27FC236}">
                    <a16:creationId xmlns:a16="http://schemas.microsoft.com/office/drawing/2014/main" id="{206555CA-2FCE-7F99-26B0-9529E2DC56A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023412" y="1639367"/>
                <a:ext cx="2657420" cy="2307600"/>
              </a:xfrm>
              <a:prstGeom prst="rect">
                <a:avLst/>
              </a:prstGeom>
            </p:spPr>
          </p:pic>
          <p:sp>
            <p:nvSpPr>
              <p:cNvPr id="7" name="Textfeld 6">
                <a:extLst>
                  <a:ext uri="{FF2B5EF4-FFF2-40B4-BE49-F238E27FC236}">
                    <a16:creationId xmlns:a16="http://schemas.microsoft.com/office/drawing/2014/main" id="{290CBDB3-13CC-D280-51E0-FF48B626F6CF}"/>
                  </a:ext>
                </a:extLst>
              </p:cNvPr>
              <p:cNvSpPr txBox="1"/>
              <p:nvPr/>
            </p:nvSpPr>
            <p:spPr bwMode="gray">
              <a:xfrm>
                <a:off x="9024032" y="3555609"/>
                <a:ext cx="2656800" cy="385010"/>
              </a:xfrm>
              <a:prstGeom prst="rect">
                <a:avLst/>
              </a:prstGeom>
              <a:solidFill>
                <a:schemeClr val="accent1">
                  <a:alpha val="70000"/>
                </a:schemeClr>
              </a:solidFill>
              <a:ln w="12700">
                <a:noFill/>
              </a:ln>
            </p:spPr>
            <p:txBody>
              <a:bodyPr vert="horz" wrap="none" lIns="0" tIns="0" rIns="0" bIns="0" rtlCol="0" anchor="ctr">
                <a:noAutofit/>
              </a:bodyPr>
              <a:lstStyle/>
              <a:p>
                <a:pPr algn="ctr" defTabSz="914377" rtl="0" eaLnBrk="1" fontAlgn="auto" hangingPunct="1">
                  <a:lnSpc>
                    <a:spcPct val="100000"/>
                  </a:lnSpc>
                  <a:spcBef>
                    <a:spcPts val="400"/>
                  </a:spcBef>
                  <a:spcAft>
                    <a:spcPts val="400"/>
                  </a:spcAft>
                  <a:buNone/>
                </a:pPr>
                <a:r>
                  <a:rPr lang="de-DE" sz="2000" b="1" dirty="0">
                    <a:solidFill>
                      <a:schemeClr val="bg1"/>
                    </a:solidFill>
                  </a:rPr>
                  <a:t>Ablenkung &amp; Hektik</a:t>
                </a:r>
                <a:endParaRPr lang="de-DE" sz="2000" b="1" i="0" u="none" baseline="0" dirty="0">
                  <a:solidFill>
                    <a:schemeClr val="bg1"/>
                  </a:solidFill>
                </a:endParaRPr>
              </a:p>
            </p:txBody>
          </p:sp>
          <p:sp>
            <p:nvSpPr>
              <p:cNvPr id="17" name="Rechteck 16">
                <a:extLst>
                  <a:ext uri="{FF2B5EF4-FFF2-40B4-BE49-F238E27FC236}">
                    <a16:creationId xmlns:a16="http://schemas.microsoft.com/office/drawing/2014/main" id="{47B0E1BF-5DBA-CD56-9B78-13ECB5962A43}"/>
                  </a:ext>
                </a:extLst>
              </p:cNvPr>
              <p:cNvSpPr/>
              <p:nvPr/>
            </p:nvSpPr>
            <p:spPr bwMode="gray">
              <a:xfrm>
                <a:off x="9024032" y="3965198"/>
                <a:ext cx="2657419" cy="2319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t"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2000" lvl="1" indent="-252000" defTabSz="914377" fontAlgn="auto">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Zeitdruck und Stress machen unaufmerksam.</a:t>
                </a:r>
              </a:p>
              <a:p>
                <a:pPr marL="252000" lvl="1" indent="-252000" defTabSz="914377" fontAlgn="auto">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Wer abgelenkt oder unkonzentriert ist, übersieht leicht einmal ein Hindernis auf dem Boden oder verpasst die nächste Stufe.</a:t>
                </a:r>
              </a:p>
              <a:p>
                <a:pPr marL="252000" lvl="1" indent="-252000" defTabSz="914377" fontAlgn="auto">
                  <a:spcBef>
                    <a:spcPts val="400"/>
                  </a:spcBef>
                  <a:spcAft>
                    <a:spcPts val="400"/>
                  </a:spcAft>
                  <a:buClr>
                    <a:schemeClr val="accent1"/>
                  </a:buClr>
                  <a:buSzPct val="115000"/>
                  <a:buFont typeface="Symbol" panose="05050102010706020507" pitchFamily="18" charset="2"/>
                  <a:buChar char="-"/>
                </a:pPr>
                <a:endParaRPr lang="de-DE" sz="1600" dirty="0">
                  <a:solidFill>
                    <a:schemeClr val="tx2"/>
                  </a:solidFill>
                  <a:latin typeface="Calibri" panose="020F0502020204030204" pitchFamily="34" charset="0"/>
                </a:endParaRPr>
              </a:p>
            </p:txBody>
          </p:sp>
        </p:grpSp>
        <p:sp>
          <p:nvSpPr>
            <p:cNvPr id="29" name="Textfeld 28">
              <a:extLst>
                <a:ext uri="{FF2B5EF4-FFF2-40B4-BE49-F238E27FC236}">
                  <a16:creationId xmlns:a16="http://schemas.microsoft.com/office/drawing/2014/main" id="{73BA50F8-904B-6CE8-4BC0-474B46C86D68}"/>
                </a:ext>
              </a:extLst>
            </p:cNvPr>
            <p:cNvSpPr txBox="1"/>
            <p:nvPr/>
          </p:nvSpPr>
          <p:spPr bwMode="gray">
            <a:xfrm>
              <a:off x="9023412" y="2840186"/>
              <a:ext cx="2658039" cy="713678"/>
            </a:xfrm>
            <a:prstGeom prst="rect">
              <a:avLst/>
            </a:prstGeom>
            <a:noFill/>
            <a:ln w="12700">
              <a:noFill/>
            </a:ln>
          </p:spPr>
          <p:txBody>
            <a:bodyPr vert="horz" wrap="square" lIns="0" tIns="0" rIns="0" bIns="0" rtlCol="0" anchor="b">
              <a:noAutofit/>
            </a:bodyPr>
            <a:lstStyle/>
            <a:p>
              <a:pPr algn="r" defTabSz="914377">
                <a:spcBef>
                  <a:spcPts val="400"/>
                </a:spcBef>
                <a:spcAft>
                  <a:spcPts val="400"/>
                </a:spcAft>
              </a:pPr>
              <a:r>
                <a:rPr lang="de-DE" sz="1000" dirty="0">
                  <a:solidFill>
                    <a:schemeClr val="bg1"/>
                  </a:solidFill>
                </a:rPr>
                <a:t> © BGStock72 - stock.adobe.com</a:t>
              </a:r>
              <a:endParaRPr lang="de-DE" sz="1000" i="0" u="none" baseline="0" dirty="0">
                <a:solidFill>
                  <a:schemeClr val="bg1"/>
                </a:solidFill>
              </a:endParaRPr>
            </a:p>
          </p:txBody>
        </p:sp>
      </p:grpSp>
      <p:grpSp>
        <p:nvGrpSpPr>
          <p:cNvPr id="31" name="Gruppieren 30">
            <a:extLst>
              <a:ext uri="{FF2B5EF4-FFF2-40B4-BE49-F238E27FC236}">
                <a16:creationId xmlns:a16="http://schemas.microsoft.com/office/drawing/2014/main" id="{D25AAB62-708F-060C-9CAE-048B8BF7FFC4}"/>
              </a:ext>
            </a:extLst>
          </p:cNvPr>
          <p:cNvGrpSpPr/>
          <p:nvPr/>
        </p:nvGrpSpPr>
        <p:grpSpPr>
          <a:xfrm>
            <a:off x="6199237" y="1639367"/>
            <a:ext cx="2658037" cy="4639384"/>
            <a:chOff x="6199237" y="1639367"/>
            <a:chExt cx="2658037" cy="4639384"/>
          </a:xfrm>
        </p:grpSpPr>
        <p:grpSp>
          <p:nvGrpSpPr>
            <p:cNvPr id="24" name="Gruppieren 23">
              <a:extLst>
                <a:ext uri="{FF2B5EF4-FFF2-40B4-BE49-F238E27FC236}">
                  <a16:creationId xmlns:a16="http://schemas.microsoft.com/office/drawing/2014/main" id="{47619FC6-08FA-E99C-45E8-F0EC2DF1C9C6}"/>
                </a:ext>
              </a:extLst>
            </p:cNvPr>
            <p:cNvGrpSpPr/>
            <p:nvPr/>
          </p:nvGrpSpPr>
          <p:grpSpPr>
            <a:xfrm>
              <a:off x="6199237" y="1639367"/>
              <a:ext cx="2658037" cy="4639384"/>
              <a:chOff x="6199237" y="1639367"/>
              <a:chExt cx="2658037" cy="4639384"/>
            </a:xfrm>
          </p:grpSpPr>
          <p:pic>
            <p:nvPicPr>
              <p:cNvPr id="20" name="Grafik 19" descr="Ein Bild, das Mann, Person, Kasten enthält.&#10;&#10;Automatisch generierte Beschreibung">
                <a:extLst>
                  <a:ext uri="{FF2B5EF4-FFF2-40B4-BE49-F238E27FC236}">
                    <a16:creationId xmlns:a16="http://schemas.microsoft.com/office/drawing/2014/main" id="{E2F08B48-6241-CCE8-A480-23F5BD96C60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199237" y="1639367"/>
                <a:ext cx="2657420" cy="2307600"/>
              </a:xfrm>
              <a:prstGeom prst="rect">
                <a:avLst/>
              </a:prstGeom>
            </p:spPr>
          </p:pic>
          <p:sp>
            <p:nvSpPr>
              <p:cNvPr id="10" name="Textfeld 9">
                <a:extLst>
                  <a:ext uri="{FF2B5EF4-FFF2-40B4-BE49-F238E27FC236}">
                    <a16:creationId xmlns:a16="http://schemas.microsoft.com/office/drawing/2014/main" id="{40DD9C98-BE0D-4B86-6966-126EDD40143A}"/>
                  </a:ext>
                </a:extLst>
              </p:cNvPr>
              <p:cNvSpPr txBox="1"/>
              <p:nvPr/>
            </p:nvSpPr>
            <p:spPr bwMode="gray">
              <a:xfrm>
                <a:off x="6199855" y="3561957"/>
                <a:ext cx="2656800" cy="385010"/>
              </a:xfrm>
              <a:prstGeom prst="rect">
                <a:avLst/>
              </a:prstGeom>
              <a:solidFill>
                <a:schemeClr val="accent1">
                  <a:alpha val="70000"/>
                </a:schemeClr>
              </a:solidFill>
              <a:ln w="12700">
                <a:noFill/>
              </a:ln>
            </p:spPr>
            <p:txBody>
              <a:bodyPr vert="horz" wrap="none" lIns="0" tIns="0" rIns="0" bIns="0" rtlCol="0" anchor="ctr">
                <a:noAutofit/>
              </a:bodyPr>
              <a:lstStyle/>
              <a:p>
                <a:pPr algn="ctr" defTabSz="914377" rtl="0" eaLnBrk="1" fontAlgn="auto" hangingPunct="1">
                  <a:lnSpc>
                    <a:spcPct val="100000"/>
                  </a:lnSpc>
                  <a:spcBef>
                    <a:spcPts val="400"/>
                  </a:spcBef>
                  <a:spcAft>
                    <a:spcPts val="400"/>
                  </a:spcAft>
                  <a:buNone/>
                </a:pPr>
                <a:r>
                  <a:rPr lang="de-DE" sz="2000" b="1" dirty="0">
                    <a:solidFill>
                      <a:schemeClr val="bg1"/>
                    </a:solidFill>
                  </a:rPr>
                  <a:t>Schlechte Sicht</a:t>
                </a:r>
                <a:endParaRPr lang="de-DE" sz="2000" b="1" i="0" u="none" baseline="0" dirty="0">
                  <a:solidFill>
                    <a:schemeClr val="bg1"/>
                  </a:solidFill>
                </a:endParaRPr>
              </a:p>
            </p:txBody>
          </p:sp>
          <p:sp>
            <p:nvSpPr>
              <p:cNvPr id="16" name="Rechteck 15">
                <a:extLst>
                  <a:ext uri="{FF2B5EF4-FFF2-40B4-BE49-F238E27FC236}">
                    <a16:creationId xmlns:a16="http://schemas.microsoft.com/office/drawing/2014/main" id="{809349C8-2DBF-3C6D-8D6E-54D64B855D3A}"/>
                  </a:ext>
                </a:extLst>
              </p:cNvPr>
              <p:cNvSpPr/>
              <p:nvPr/>
            </p:nvSpPr>
            <p:spPr bwMode="gray">
              <a:xfrm>
                <a:off x="6199855" y="3971194"/>
                <a:ext cx="2657419" cy="23075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t"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2000" lvl="1" indent="-252000" defTabSz="914377">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Es ist zu dunkel, wodurch Gefahrenstellen schlecht erkennbar sind.</a:t>
                </a:r>
              </a:p>
              <a:p>
                <a:pPr marL="252000" lvl="1" indent="-252000" defTabSz="914377">
                  <a:spcBef>
                    <a:spcPts val="400"/>
                  </a:spcBef>
                  <a:spcAft>
                    <a:spcPts val="400"/>
                  </a:spcAft>
                  <a:buClr>
                    <a:schemeClr val="accent1"/>
                  </a:buClr>
                  <a:buSzPct val="115000"/>
                  <a:buFont typeface="Symbol" panose="05050102010706020507" pitchFamily="18" charset="2"/>
                  <a:buChar char="-"/>
                </a:pPr>
                <a:r>
                  <a:rPr lang="de-DE" sz="1600" dirty="0">
                    <a:solidFill>
                      <a:schemeClr val="tx2"/>
                    </a:solidFill>
                    <a:latin typeface="Calibri" panose="020F0502020204030204" pitchFamily="34" charset="0"/>
                  </a:rPr>
                  <a:t>Beim Tragen von Lasten fehlt die Sicht auf den Weg vor den eigenen Füßen.</a:t>
                </a:r>
              </a:p>
              <a:p>
                <a:pPr marL="252000" lvl="1" indent="-252000" defTabSz="914377">
                  <a:spcBef>
                    <a:spcPts val="400"/>
                  </a:spcBef>
                  <a:spcAft>
                    <a:spcPts val="400"/>
                  </a:spcAft>
                  <a:buClr>
                    <a:schemeClr val="accent1"/>
                  </a:buClr>
                  <a:buSzPct val="115000"/>
                  <a:buFont typeface="Symbol" panose="05050102010706020507" pitchFamily="18" charset="2"/>
                  <a:buChar char="-"/>
                </a:pPr>
                <a:endParaRPr lang="de-DE" sz="1600" dirty="0">
                  <a:solidFill>
                    <a:schemeClr val="tx2"/>
                  </a:solidFill>
                  <a:latin typeface="Calibri" panose="020F0502020204030204" pitchFamily="34" charset="0"/>
                </a:endParaRPr>
              </a:p>
              <a:p>
                <a:pPr marL="252000" lvl="1" indent="-252000" defTabSz="914377" fontAlgn="auto">
                  <a:spcBef>
                    <a:spcPts val="400"/>
                  </a:spcBef>
                  <a:spcAft>
                    <a:spcPts val="400"/>
                  </a:spcAft>
                  <a:buClr>
                    <a:schemeClr val="accent1"/>
                  </a:buClr>
                  <a:buSzPct val="115000"/>
                  <a:buFont typeface="Symbol" panose="05050102010706020507" pitchFamily="18" charset="2"/>
                  <a:buChar char="-"/>
                </a:pPr>
                <a:endParaRPr lang="de-DE" sz="1600" dirty="0">
                  <a:solidFill>
                    <a:schemeClr val="tx2"/>
                  </a:solidFill>
                  <a:latin typeface="Calibri" panose="020F0502020204030204" pitchFamily="34" charset="0"/>
                </a:endParaRPr>
              </a:p>
            </p:txBody>
          </p:sp>
        </p:grpSp>
        <p:sp>
          <p:nvSpPr>
            <p:cNvPr id="30" name="Textfeld 29">
              <a:extLst>
                <a:ext uri="{FF2B5EF4-FFF2-40B4-BE49-F238E27FC236}">
                  <a16:creationId xmlns:a16="http://schemas.microsoft.com/office/drawing/2014/main" id="{8E4A0404-1D4C-2470-D457-6FEBA2EA27A9}"/>
                </a:ext>
              </a:extLst>
            </p:cNvPr>
            <p:cNvSpPr txBox="1"/>
            <p:nvPr/>
          </p:nvSpPr>
          <p:spPr bwMode="gray">
            <a:xfrm>
              <a:off x="6199856" y="2844765"/>
              <a:ext cx="2656800" cy="713678"/>
            </a:xfrm>
            <a:prstGeom prst="rect">
              <a:avLst/>
            </a:prstGeom>
            <a:noFill/>
            <a:ln w="12700">
              <a:noFill/>
            </a:ln>
          </p:spPr>
          <p:txBody>
            <a:bodyPr vert="horz" wrap="square" lIns="0" tIns="0" rIns="0" bIns="0" rtlCol="0" anchor="b">
              <a:noAutofit/>
            </a:bodyPr>
            <a:lstStyle/>
            <a:p>
              <a:pPr algn="r" defTabSz="914377">
                <a:spcBef>
                  <a:spcPts val="400"/>
                </a:spcBef>
                <a:spcAft>
                  <a:spcPts val="400"/>
                </a:spcAft>
              </a:pPr>
              <a:r>
                <a:rPr lang="de-DE" sz="1000" dirty="0">
                  <a:solidFill>
                    <a:schemeClr val="bg1"/>
                  </a:solidFill>
                </a:rPr>
                <a:t> © </a:t>
              </a:r>
              <a:r>
                <a:rPr lang="de-DE" sz="1000" dirty="0" err="1">
                  <a:solidFill>
                    <a:schemeClr val="bg1"/>
                  </a:solidFill>
                </a:rPr>
                <a:t>WavebreakMediaMicro</a:t>
              </a:r>
              <a:r>
                <a:rPr lang="de-DE" sz="1000" dirty="0">
                  <a:solidFill>
                    <a:schemeClr val="bg1"/>
                  </a:solidFill>
                </a:rPr>
                <a:t> - stock.adobe.com</a:t>
              </a:r>
              <a:endParaRPr lang="de-DE" sz="1000" i="0" u="none" baseline="0" dirty="0">
                <a:solidFill>
                  <a:schemeClr val="bg1"/>
                </a:solidFill>
              </a:endParaRPr>
            </a:p>
          </p:txBody>
        </p:sp>
      </p:grpSp>
    </p:spTree>
    <p:extLst>
      <p:ext uri="{BB962C8B-B14F-4D97-AF65-F5344CB8AC3E}">
        <p14:creationId xmlns:p14="http://schemas.microsoft.com/office/powerpoint/2010/main" val="415602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A352124-78D8-6EF2-72CD-655B8E9FF739}"/>
              </a:ext>
            </a:extLst>
          </p:cNvPr>
          <p:cNvSpPr>
            <a:spLocks noGrp="1"/>
          </p:cNvSpPr>
          <p:nvPr>
            <p:ph type="title"/>
          </p:nvPr>
        </p:nvSpPr>
        <p:spPr/>
        <p:txBody>
          <a:bodyPr/>
          <a:lstStyle/>
          <a:p>
            <a:r>
              <a:rPr lang="de-DE" dirty="0"/>
              <a:t>Risiko Sekundärunfall</a:t>
            </a:r>
            <a:br>
              <a:rPr lang="de-DE" dirty="0"/>
            </a:br>
            <a:endParaRPr lang="de-DE" dirty="0"/>
          </a:p>
        </p:txBody>
      </p:sp>
      <p:sp>
        <p:nvSpPr>
          <p:cNvPr id="8" name="Textplatzhalter 7">
            <a:extLst>
              <a:ext uri="{FF2B5EF4-FFF2-40B4-BE49-F238E27FC236}">
                <a16:creationId xmlns:a16="http://schemas.microsoft.com/office/drawing/2014/main" id="{D35A89EA-24B0-B118-7BB0-6FF0019B6D62}"/>
              </a:ext>
            </a:extLst>
          </p:cNvPr>
          <p:cNvSpPr>
            <a:spLocks noGrp="1"/>
          </p:cNvSpPr>
          <p:nvPr>
            <p:ph type="body" sz="quarter" idx="18"/>
          </p:nvPr>
        </p:nvSpPr>
        <p:spPr/>
        <p:txBody>
          <a:bodyPr/>
          <a:lstStyle/>
          <a:p>
            <a:r>
              <a:rPr lang="de-DE" dirty="0"/>
              <a:t>02</a:t>
            </a:r>
          </a:p>
        </p:txBody>
      </p:sp>
      <p:sp>
        <p:nvSpPr>
          <p:cNvPr id="4" name="Fußzeilenplatzhalter 3">
            <a:extLst>
              <a:ext uri="{FF2B5EF4-FFF2-40B4-BE49-F238E27FC236}">
                <a16:creationId xmlns:a16="http://schemas.microsoft.com/office/drawing/2014/main" id="{B4053071-CB21-3631-A322-5968F581FB63}"/>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8189F041-FD36-06D1-A7C8-5FE56EFA8876}"/>
              </a:ext>
            </a:extLst>
          </p:cNvPr>
          <p:cNvSpPr>
            <a:spLocks noGrp="1"/>
          </p:cNvSpPr>
          <p:nvPr>
            <p:ph type="sldNum" sz="quarter" idx="16"/>
          </p:nvPr>
        </p:nvSpPr>
        <p:spPr/>
        <p:txBody>
          <a:bodyPr/>
          <a:lstStyle/>
          <a:p>
            <a:fld id="{521AE3AC-DDCA-45D4-9B2A-A2DBEA872607}" type="slidenum">
              <a:rPr lang="de-DE" smtClean="0"/>
              <a:pPr/>
              <a:t>6</a:t>
            </a:fld>
            <a:endParaRPr lang="de-DE" dirty="0"/>
          </a:p>
        </p:txBody>
      </p:sp>
    </p:spTree>
    <p:extLst>
      <p:ext uri="{BB962C8B-B14F-4D97-AF65-F5344CB8AC3E}">
        <p14:creationId xmlns:p14="http://schemas.microsoft.com/office/powerpoint/2010/main" val="303091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6279CC46-D224-EDF5-D701-40EFEBF837C9}"/>
              </a:ext>
            </a:extLst>
          </p:cNvPr>
          <p:cNvSpPr>
            <a:spLocks noGrp="1"/>
          </p:cNvSpPr>
          <p:nvPr>
            <p:ph type="title"/>
          </p:nvPr>
        </p:nvSpPr>
        <p:spPr/>
        <p:txBody>
          <a:bodyPr/>
          <a:lstStyle/>
          <a:p>
            <a:r>
              <a:rPr lang="de-DE" dirty="0"/>
              <a:t>Risiko </a:t>
            </a:r>
            <a:r>
              <a:rPr lang="de-DE" dirty="0" err="1"/>
              <a:t>sekundärunfall</a:t>
            </a:r>
            <a:endParaRPr lang="de-DE" dirty="0"/>
          </a:p>
        </p:txBody>
      </p:sp>
      <p:sp>
        <p:nvSpPr>
          <p:cNvPr id="12" name="Textplatzhalter 11">
            <a:extLst>
              <a:ext uri="{FF2B5EF4-FFF2-40B4-BE49-F238E27FC236}">
                <a16:creationId xmlns:a16="http://schemas.microsoft.com/office/drawing/2014/main" id="{40C88116-41FB-272C-349A-5D66BCC18A94}"/>
              </a:ext>
            </a:extLst>
          </p:cNvPr>
          <p:cNvSpPr>
            <a:spLocks noGrp="1"/>
          </p:cNvSpPr>
          <p:nvPr>
            <p:ph type="body" sz="quarter" idx="18"/>
          </p:nvPr>
        </p:nvSpPr>
        <p:spPr/>
        <p:txBody>
          <a:bodyPr vert="horz" lIns="0" tIns="0" rIns="0" bIns="0" rtlCol="0" anchor="t">
            <a:noAutofit/>
          </a:bodyPr>
          <a:lstStyle/>
          <a:p>
            <a:r>
              <a:rPr lang="de-DE" dirty="0">
                <a:latin typeface="Calibri"/>
                <a:cs typeface="Calibri"/>
              </a:rPr>
              <a:t>Leider wirklich passiert – ein Unfallbeispiel aus der Praxis</a:t>
            </a:r>
          </a:p>
        </p:txBody>
      </p:sp>
      <p:sp>
        <p:nvSpPr>
          <p:cNvPr id="36" name="Footer Placeholder 4">
            <a:extLst>
              <a:ext uri="{FF2B5EF4-FFF2-40B4-BE49-F238E27FC236}">
                <a16:creationId xmlns:a16="http://schemas.microsoft.com/office/drawing/2014/main" id="{63A7882D-2508-104D-0DAF-1288E9C09D4B}"/>
              </a:ext>
            </a:extLst>
          </p:cNvPr>
          <p:cNvSpPr>
            <a:spLocks noGrp="1"/>
          </p:cNvSpPr>
          <p:nvPr>
            <p:ph type="ftr" sz="quarter" idx="20"/>
          </p:nvPr>
        </p:nvSpPr>
        <p:spPr/>
        <p:txBody>
          <a:bodyPr/>
          <a:lstStyle/>
          <a:p>
            <a:endParaRPr lang="de-DE"/>
          </a:p>
        </p:txBody>
      </p:sp>
      <p:sp>
        <p:nvSpPr>
          <p:cNvPr id="5" name="Foliennummernplatzhalter 4">
            <a:extLst>
              <a:ext uri="{FF2B5EF4-FFF2-40B4-BE49-F238E27FC236}">
                <a16:creationId xmlns:a16="http://schemas.microsoft.com/office/drawing/2014/main" id="{62F0FE8A-EC51-3291-908C-0AE079E174A0}"/>
              </a:ext>
            </a:extLst>
          </p:cNvPr>
          <p:cNvSpPr>
            <a:spLocks noGrp="1"/>
          </p:cNvSpPr>
          <p:nvPr>
            <p:ph type="sldNum" sz="quarter" idx="21"/>
          </p:nvPr>
        </p:nvSpPr>
        <p:spPr/>
        <p:txBody>
          <a:bodyPr/>
          <a:lstStyle/>
          <a:p>
            <a:fld id="{521AE3AC-DDCA-45D4-9B2A-A2DBEA872607}" type="slidenum">
              <a:rPr lang="de-DE" smtClean="0"/>
              <a:pPr/>
              <a:t>7</a:t>
            </a:fld>
            <a:endParaRPr lang="de-DE"/>
          </a:p>
        </p:txBody>
      </p:sp>
      <p:sp>
        <p:nvSpPr>
          <p:cNvPr id="29" name="Inhaltsplatzhalter 28">
            <a:extLst>
              <a:ext uri="{FF2B5EF4-FFF2-40B4-BE49-F238E27FC236}">
                <a16:creationId xmlns:a16="http://schemas.microsoft.com/office/drawing/2014/main" id="{782F78CC-CF1A-B804-EA36-D9F05D5D5BF1}"/>
              </a:ext>
            </a:extLst>
          </p:cNvPr>
          <p:cNvSpPr>
            <a:spLocks noGrp="1"/>
          </p:cNvSpPr>
          <p:nvPr>
            <p:ph sz="quarter" idx="22"/>
          </p:nvPr>
        </p:nvSpPr>
        <p:spPr/>
        <p:txBody>
          <a:bodyPr anchor="ctr"/>
          <a:lstStyle/>
          <a:p>
            <a:pPr marL="0" indent="0">
              <a:buNone/>
            </a:pPr>
            <a:r>
              <a:rPr lang="de-DE" dirty="0"/>
              <a:t>Im Kieswerk stolperte ein Mitarbeiter beim Aufgang zu einer Anlage auf der Leiter. Reflexartig suchte er nach Halt, erwischte dabei das daneben liegende Förderband und wurde in den Keilriemenantrieb des Bandes eingezogen. Der Mitarbeiter zog sich schwere Verletzungen an der Hand zu. Der Mittel- und Ringfinger wurden durch das Band abgerissen, der Zeigefinger entfleischt.</a:t>
            </a:r>
          </a:p>
        </p:txBody>
      </p:sp>
      <p:pic>
        <p:nvPicPr>
          <p:cNvPr id="7" name="Inhaltsplatzhalter 6">
            <a:extLst>
              <a:ext uri="{FF2B5EF4-FFF2-40B4-BE49-F238E27FC236}">
                <a16:creationId xmlns:a16="http://schemas.microsoft.com/office/drawing/2014/main" id="{EDC7EEF9-E1AC-73E7-F1EB-3B272CA3CC78}"/>
              </a:ext>
            </a:extLst>
          </p:cNvPr>
          <p:cNvPicPr>
            <a:picLocks noGrp="1" noChangeAspect="1"/>
          </p:cNvPicPr>
          <p:nvPr>
            <p:ph sz="quarter" idx="19"/>
          </p:nvPr>
        </p:nvPicPr>
        <p:blipFill rotWithShape="1">
          <a:blip r:embed="rId3" cstate="print">
            <a:extLst>
              <a:ext uri="{28A0092B-C50C-407E-A947-70E740481C1C}">
                <a14:useLocalDpi xmlns:a14="http://schemas.microsoft.com/office/drawing/2010/main"/>
              </a:ext>
            </a:extLst>
          </a:blip>
          <a:srcRect/>
          <a:stretch/>
        </p:blipFill>
        <p:spPr>
          <a:xfrm>
            <a:off x="527051" y="1600127"/>
            <a:ext cx="5026925" cy="4496400"/>
          </a:xfrm>
        </p:spPr>
      </p:pic>
      <p:sp>
        <p:nvSpPr>
          <p:cNvPr id="8" name="Textfeld 7">
            <a:extLst>
              <a:ext uri="{FF2B5EF4-FFF2-40B4-BE49-F238E27FC236}">
                <a16:creationId xmlns:a16="http://schemas.microsoft.com/office/drawing/2014/main" id="{B64025F3-8039-5526-9131-34FC68229029}"/>
              </a:ext>
            </a:extLst>
          </p:cNvPr>
          <p:cNvSpPr txBox="1"/>
          <p:nvPr/>
        </p:nvSpPr>
        <p:spPr bwMode="gray">
          <a:xfrm>
            <a:off x="527051" y="5345598"/>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600" dirty="0">
                <a:solidFill>
                  <a:schemeClr val="tx1">
                    <a:lumMod val="65000"/>
                    <a:lumOff val="35000"/>
                  </a:schemeClr>
                </a:solidFill>
              </a:rPr>
              <a:t> ©  master1305 - stock.adobe.com</a:t>
            </a:r>
            <a:endParaRPr lang="de-DE" sz="1600" i="0" u="none" baseline="0" dirty="0">
              <a:solidFill>
                <a:schemeClr val="tx1">
                  <a:lumMod val="65000"/>
                  <a:lumOff val="35000"/>
                </a:schemeClr>
              </a:solidFill>
            </a:endParaRPr>
          </a:p>
        </p:txBody>
      </p:sp>
    </p:spTree>
    <p:extLst>
      <p:ext uri="{BB962C8B-B14F-4D97-AF65-F5344CB8AC3E}">
        <p14:creationId xmlns:p14="http://schemas.microsoft.com/office/powerpoint/2010/main" val="158394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97B244D1-0E20-85C9-36FA-CA2B48132DBD}"/>
              </a:ext>
            </a:extLst>
          </p:cNvPr>
          <p:cNvSpPr>
            <a:spLocks noGrp="1"/>
          </p:cNvSpPr>
          <p:nvPr>
            <p:ph type="title"/>
          </p:nvPr>
        </p:nvSpPr>
        <p:spPr>
          <a:xfrm>
            <a:off x="514025" y="673200"/>
            <a:ext cx="9121320" cy="360000"/>
          </a:xfrm>
        </p:spPr>
        <p:txBody>
          <a:bodyPr/>
          <a:lstStyle/>
          <a:p>
            <a:r>
              <a:rPr lang="de-DE" dirty="0"/>
              <a:t>Risiko Sekundärunfall</a:t>
            </a:r>
          </a:p>
        </p:txBody>
      </p:sp>
      <p:sp>
        <p:nvSpPr>
          <p:cNvPr id="10" name="Inhaltsplatzhalter 9">
            <a:extLst>
              <a:ext uri="{FF2B5EF4-FFF2-40B4-BE49-F238E27FC236}">
                <a16:creationId xmlns:a16="http://schemas.microsoft.com/office/drawing/2014/main" id="{05B4A2EC-953E-CE37-02E6-9AF9367610A4}"/>
              </a:ext>
            </a:extLst>
          </p:cNvPr>
          <p:cNvSpPr>
            <a:spLocks noGrp="1"/>
          </p:cNvSpPr>
          <p:nvPr>
            <p:ph sz="quarter" idx="19"/>
          </p:nvPr>
        </p:nvSpPr>
        <p:spPr/>
        <p:txBody>
          <a:bodyPr vert="horz" lIns="0" tIns="0" rIns="0" bIns="0" rtlCol="0" anchor="t">
            <a:noAutofit/>
          </a:bodyPr>
          <a:lstStyle/>
          <a:p>
            <a:pPr>
              <a:spcAft>
                <a:spcPts val="1200"/>
              </a:spcAft>
            </a:pPr>
            <a:r>
              <a:rPr lang="de-DE" dirty="0">
                <a:latin typeface="Calibri"/>
                <a:cs typeface="Calibri"/>
              </a:rPr>
              <a:t>Weitere Beispiele, in denen Stolpern, Rutschen und Stürzen in Kombination mit anderen Gefährdungen zu weitreichenden Folgen führen kann:</a:t>
            </a:r>
          </a:p>
          <a:p>
            <a:pPr marL="359410" lvl="1" indent="-359410">
              <a:spcAft>
                <a:spcPts val="1200"/>
              </a:spcAft>
            </a:pPr>
            <a:r>
              <a:rPr lang="de-DE" dirty="0"/>
              <a:t>Arbeiten im Bereich von Dach- und anderen Absturzkanten</a:t>
            </a:r>
            <a:endParaRPr lang="de-DE" dirty="0">
              <a:cs typeface="Calibri" panose="020F0502020204030204" pitchFamily="34" charset="0"/>
            </a:endParaRPr>
          </a:p>
          <a:p>
            <a:pPr marL="359410" lvl="1" indent="-359410">
              <a:spcAft>
                <a:spcPts val="1200"/>
              </a:spcAft>
            </a:pPr>
            <a:r>
              <a:rPr lang="de-DE" dirty="0">
                <a:latin typeface="Calibri"/>
                <a:cs typeface="Calibri"/>
              </a:rPr>
              <a:t>Manuelle Transporte von zerbrechlichen Gefahrstoffgebinden z. B. auf Treppen oder bei rutschigen Witterungsverhältnissen</a:t>
            </a:r>
          </a:p>
          <a:p>
            <a:pPr marL="359410" lvl="1" indent="-359410">
              <a:spcAft>
                <a:spcPts val="1200"/>
              </a:spcAft>
            </a:pPr>
            <a:r>
              <a:rPr lang="de-DE" dirty="0"/>
              <a:t>Begehen von Arbeitspodesten im Bereich von Maschinen mit bewegten Teilen wie Walzwerken, Sägen, Pressen oder Fördereinrichtungen</a:t>
            </a:r>
            <a:endParaRPr lang="de-DE" dirty="0">
              <a:cs typeface="Calibri" panose="020F0502020204030204" pitchFamily="34" charset="0"/>
            </a:endParaRPr>
          </a:p>
          <a:p>
            <a:pPr marL="359410" lvl="1" indent="-359410"/>
            <a:r>
              <a:rPr lang="de-DE" dirty="0"/>
              <a:t>Reparatur- und Wartungsarbeiten.</a:t>
            </a:r>
            <a:endParaRPr lang="de-DE" dirty="0">
              <a:cs typeface="Calibri" panose="020F0502020204030204" pitchFamily="34" charset="0"/>
            </a:endParaRPr>
          </a:p>
          <a:p>
            <a:br>
              <a:rPr lang="de-DE" dirty="0"/>
            </a:br>
            <a:endParaRPr lang="de-DE" dirty="0"/>
          </a:p>
          <a:p>
            <a:endParaRPr lang="de-DE" dirty="0"/>
          </a:p>
        </p:txBody>
      </p:sp>
      <p:sp>
        <p:nvSpPr>
          <p:cNvPr id="4" name="Fußzeilenplatzhalter 3">
            <a:extLst>
              <a:ext uri="{FF2B5EF4-FFF2-40B4-BE49-F238E27FC236}">
                <a16:creationId xmlns:a16="http://schemas.microsoft.com/office/drawing/2014/main" id="{FB04DDFD-4103-59AD-6FCA-6C7B26BA8955}"/>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B2444C84-2672-4BD5-6493-652C1C20A855}"/>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15" name="Textplatzhalter 14">
            <a:extLst>
              <a:ext uri="{FF2B5EF4-FFF2-40B4-BE49-F238E27FC236}">
                <a16:creationId xmlns:a16="http://schemas.microsoft.com/office/drawing/2014/main" id="{4350EEE8-AC4A-36D9-151B-0ED1332A66B5}"/>
              </a:ext>
            </a:extLst>
          </p:cNvPr>
          <p:cNvSpPr>
            <a:spLocks noGrp="1"/>
          </p:cNvSpPr>
          <p:nvPr>
            <p:ph type="body" sz="quarter" idx="18"/>
          </p:nvPr>
        </p:nvSpPr>
        <p:spPr/>
        <p:txBody>
          <a:bodyPr/>
          <a:lstStyle/>
          <a:p>
            <a:r>
              <a:rPr lang="de-DE" dirty="0"/>
              <a:t>Gefährliche Situationen, in denen ein Sturz schwere Folgen haben kann</a:t>
            </a:r>
          </a:p>
        </p:txBody>
      </p:sp>
    </p:spTree>
    <p:extLst>
      <p:ext uri="{BB962C8B-B14F-4D97-AF65-F5344CB8AC3E}">
        <p14:creationId xmlns:p14="http://schemas.microsoft.com/office/powerpoint/2010/main" val="207552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A14C9-2B00-C5AD-2493-FF630FB70DDF}"/>
              </a:ext>
            </a:extLst>
          </p:cNvPr>
          <p:cNvSpPr>
            <a:spLocks noGrp="1"/>
          </p:cNvSpPr>
          <p:nvPr>
            <p:ph type="title"/>
          </p:nvPr>
        </p:nvSpPr>
        <p:spPr/>
        <p:txBody>
          <a:bodyPr/>
          <a:lstStyle/>
          <a:p>
            <a:r>
              <a:rPr lang="de-DE" dirty="0"/>
              <a:t>So verhindern Sie </a:t>
            </a:r>
            <a:br>
              <a:rPr lang="de-DE" dirty="0"/>
            </a:br>
            <a:r>
              <a:rPr lang="de-DE" dirty="0"/>
              <a:t>SRS-Unfälle</a:t>
            </a:r>
          </a:p>
        </p:txBody>
      </p:sp>
      <p:sp>
        <p:nvSpPr>
          <p:cNvPr id="3" name="Textplatzhalter 2">
            <a:extLst>
              <a:ext uri="{FF2B5EF4-FFF2-40B4-BE49-F238E27FC236}">
                <a16:creationId xmlns:a16="http://schemas.microsoft.com/office/drawing/2014/main" id="{334FC281-25B0-DC57-854E-B0516C0B282C}"/>
              </a:ext>
            </a:extLst>
          </p:cNvPr>
          <p:cNvSpPr>
            <a:spLocks noGrp="1"/>
          </p:cNvSpPr>
          <p:nvPr>
            <p:ph type="body" sz="quarter" idx="18"/>
          </p:nvPr>
        </p:nvSpPr>
        <p:spPr/>
        <p:txBody>
          <a:bodyPr/>
          <a:lstStyle/>
          <a:p>
            <a:r>
              <a:rPr lang="de-DE" dirty="0"/>
              <a:t>03</a:t>
            </a:r>
          </a:p>
        </p:txBody>
      </p:sp>
      <p:sp>
        <p:nvSpPr>
          <p:cNvPr id="4" name="Fußzeilenplatzhalter 3">
            <a:extLst>
              <a:ext uri="{FF2B5EF4-FFF2-40B4-BE49-F238E27FC236}">
                <a16:creationId xmlns:a16="http://schemas.microsoft.com/office/drawing/2014/main" id="{7EC491C1-2787-B3BF-86E6-1780A66F66FD}"/>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9128C250-5F5F-4FF4-050C-FDE9C09D6CE5}"/>
              </a:ext>
            </a:extLst>
          </p:cNvPr>
          <p:cNvSpPr>
            <a:spLocks noGrp="1"/>
          </p:cNvSpPr>
          <p:nvPr>
            <p:ph type="sldNum" sz="quarter" idx="16"/>
          </p:nvPr>
        </p:nvSpPr>
        <p:spPr/>
        <p:txBody>
          <a:bodyPr/>
          <a:lstStyle/>
          <a:p>
            <a:fld id="{521AE3AC-DDCA-45D4-9B2A-A2DBEA872607}" type="slidenum">
              <a:rPr lang="de-DE" smtClean="0"/>
              <a:pPr/>
              <a:t>9</a:t>
            </a:fld>
            <a:endParaRPr lang="de-DE" dirty="0"/>
          </a:p>
        </p:txBody>
      </p:sp>
    </p:spTree>
    <p:extLst>
      <p:ext uri="{BB962C8B-B14F-4D97-AF65-F5344CB8AC3E}">
        <p14:creationId xmlns:p14="http://schemas.microsoft.com/office/powerpoint/2010/main" val="157715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CB2B41-5664-4C59-9600-B8E994170EF9}">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customXml/itemProps2.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3.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230213_Unterweisungsmaster</Template>
  <TotalTime>0</TotalTime>
  <Words>985</Words>
  <PresentationFormat>Breitbild</PresentationFormat>
  <Paragraphs>154</Paragraphs>
  <Slides>21</Slides>
  <Notes>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Symbol</vt:lpstr>
      <vt:lpstr>Wingdings</vt:lpstr>
      <vt:lpstr>TeachToProtect Unterweisung</vt:lpstr>
      <vt:lpstr>Stolpern, Rutschen und Stürzen (SRS)</vt:lpstr>
      <vt:lpstr>Intro</vt:lpstr>
      <vt:lpstr>Intro</vt:lpstr>
      <vt:lpstr>Typische Situationen zum Stolpern, Rutschen und Stürzen</vt:lpstr>
      <vt:lpstr>Typische SRS-Situationen im Betrieb</vt:lpstr>
      <vt:lpstr>Risiko Sekundärunfall </vt:lpstr>
      <vt:lpstr>Risiko sekundärunfall</vt:lpstr>
      <vt:lpstr>Risiko Sekundärunfall</vt:lpstr>
      <vt:lpstr>So verhindern Sie  SRS-Unfälle</vt:lpstr>
      <vt:lpstr>13 einfache Tipps, mit denen Sie das Risiko von SRS-Unfällen minimieren</vt:lpstr>
      <vt:lpstr>13 einfache Tipps, mit denen Sie das Risiko von SRS-Unfällen minimieren</vt:lpstr>
      <vt:lpstr>Tragen Sie sicheres Schuhwerk</vt:lpstr>
      <vt:lpstr>PowerPoint-Präsentation</vt:lpstr>
      <vt:lpstr>Sicherheits- und Gesundheitsschutz-zeichen  </vt:lpstr>
      <vt:lpstr>Die wichtigsten Sicherheitszeichen rund um das Thema SRS</vt:lpstr>
      <vt:lpstr>Die wichtigsten Sicherheitszeichen rund um das Thema SRS</vt:lpstr>
      <vt:lpstr>Volle Konzentration auf den nächsten Schritt</vt:lpstr>
      <vt:lpstr>5 Tipps für mehr Achtsamkeit beim Gehen</vt:lpstr>
      <vt:lpstr>Praktische Achtsamkeits-Übung</vt:lpstr>
      <vt:lpstr>Abschlussbotschaft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2023-02-14T12:25:38Z</dcterms:created>
  <dcterms:modified xsi:type="dcterms:W3CDTF">2023-06-19T11:38:30Z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