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9" r:id="rId4"/>
    <p:sldMasterId id="2147483876" r:id="rId5"/>
  </p:sldMasterIdLst>
  <p:notesMasterIdLst>
    <p:notesMasterId r:id="rId20"/>
  </p:notesMasterIdLst>
  <p:handoutMasterIdLst>
    <p:handoutMasterId r:id="rId21"/>
  </p:handoutMasterIdLst>
  <p:sldIdLst>
    <p:sldId id="256" r:id="rId6"/>
    <p:sldId id="261" r:id="rId7"/>
    <p:sldId id="262" r:id="rId8"/>
    <p:sldId id="263" r:id="rId9"/>
    <p:sldId id="264" r:id="rId10"/>
    <p:sldId id="265" r:id="rId11"/>
    <p:sldId id="266" r:id="rId12"/>
    <p:sldId id="267" r:id="rId13"/>
    <p:sldId id="268" r:id="rId14"/>
    <p:sldId id="269" r:id="rId15"/>
    <p:sldId id="270" r:id="rId16"/>
    <p:sldId id="271" r:id="rId17"/>
    <p:sldId id="260" r:id="rId18"/>
    <p:sldId id="259" r:id="rId19"/>
  </p:sldIdLst>
  <p:sldSz cx="12192000" cy="6858000"/>
  <p:notesSz cx="6794500" cy="99314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p:scale>
          <a:sx n="87" d="100"/>
          <a:sy n="87" d="100"/>
        </p:scale>
        <p:origin x="48" y="-1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15.02.2025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15.02.2025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13824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587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4259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5358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3000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44749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69367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093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320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5155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1172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7801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3232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83371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8193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44727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dunk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8057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34065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8465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6952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5839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8190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5861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1324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6785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344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54141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01485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22088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82895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0099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813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63924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55392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9944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2417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7830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24214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26029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6110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34680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25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496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8337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2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347262413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0607462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draußen, Wolke, Himmel, Text enthält.&#10;&#10;Automatisch generierte Beschreibung">
            <a:extLst>
              <a:ext uri="{FF2B5EF4-FFF2-40B4-BE49-F238E27FC236}">
                <a16:creationId xmlns:a16="http://schemas.microsoft.com/office/drawing/2014/main" id="{22814902-2C3A-DC3F-E968-4D37E320E3F8}"/>
              </a:ext>
            </a:extLst>
          </p:cNvPr>
          <p:cNvPicPr>
            <a:picLocks noGrp="1" noChangeAspect="1"/>
          </p:cNvPicPr>
          <p:nvPr>
            <p:ph type="pic" sz="quarter" idx="23"/>
          </p:nvPr>
        </p:nvPicPr>
        <p:blipFill>
          <a:blip r:embed="rId2"/>
          <a:srcRect t="4306" b="4306"/>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Mobbing</a:t>
            </a:r>
          </a:p>
        </p:txBody>
      </p:sp>
      <p:sp>
        <p:nvSpPr>
          <p:cNvPr id="5" name="Textplatzhalter 4">
            <a:extLst>
              <a:ext uri="{FF2B5EF4-FFF2-40B4-BE49-F238E27FC236}">
                <a16:creationId xmlns:a16="http://schemas.microsoft.com/office/drawing/2014/main" id="{A5D21262-0450-614D-2263-9785D8782CE4}"/>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B1566C-9272-89E9-A3CD-7075FCD32300}"/>
              </a:ext>
            </a:extLst>
          </p:cNvPr>
          <p:cNvSpPr>
            <a:spLocks noGrp="1"/>
          </p:cNvSpPr>
          <p:nvPr>
            <p:ph sz="quarter" idx="22"/>
          </p:nvPr>
        </p:nvSpPr>
        <p:spPr>
          <a:xfrm>
            <a:off x="527051" y="1601093"/>
            <a:ext cx="5497513" cy="4495434"/>
          </a:xfrm>
        </p:spPr>
        <p:txBody>
          <a:bodyPr vert="horz" lIns="0" tIns="0" rIns="0" bIns="0" rtlCol="0">
            <a:normAutofit/>
          </a:bodyPr>
          <a:lstStyle/>
          <a:p>
            <a:pPr marL="342900" indent="-342900">
              <a:buClr>
                <a:schemeClr val="accent1"/>
              </a:buClr>
              <a:buFont typeface="Wingdings" panose="05000000000000000000" pitchFamily="2" charset="2"/>
              <a:buChar char="§"/>
            </a:pPr>
            <a:r>
              <a:rPr lang="de-DE" dirty="0"/>
              <a:t>Magen-Darm-Erkrankungen</a:t>
            </a:r>
          </a:p>
          <a:p>
            <a:pPr marL="342900" indent="-342900">
              <a:buClr>
                <a:schemeClr val="accent1"/>
              </a:buClr>
              <a:buFont typeface="Wingdings" panose="05000000000000000000" pitchFamily="2" charset="2"/>
              <a:buChar char="§"/>
            </a:pPr>
            <a:r>
              <a:rPr lang="de-DE" dirty="0"/>
              <a:t>Migräneähnliche Symptome </a:t>
            </a:r>
          </a:p>
          <a:p>
            <a:pPr marL="342900" indent="-342900">
              <a:buClr>
                <a:schemeClr val="accent1"/>
              </a:buClr>
              <a:buFont typeface="Wingdings" panose="05000000000000000000" pitchFamily="2" charset="2"/>
              <a:buChar char="§"/>
            </a:pPr>
            <a:r>
              <a:rPr lang="de-DE" dirty="0"/>
              <a:t>Herz-Kreislauf-Beschwerden</a:t>
            </a:r>
          </a:p>
          <a:p>
            <a:pPr marL="342900" indent="-342900">
              <a:buClr>
                <a:schemeClr val="accent1"/>
              </a:buClr>
              <a:buFont typeface="Wingdings" panose="05000000000000000000" pitchFamily="2" charset="2"/>
              <a:buChar char="§"/>
            </a:pPr>
            <a:r>
              <a:rPr lang="de-DE" dirty="0"/>
              <a:t>Konzentrations-, Schlaf- und Gedächtnisstörungen</a:t>
            </a:r>
          </a:p>
          <a:p>
            <a:pPr marL="342900" indent="-342900">
              <a:buClr>
                <a:schemeClr val="accent1"/>
              </a:buClr>
              <a:buFont typeface="Wingdings" panose="05000000000000000000" pitchFamily="2" charset="2"/>
              <a:buChar char="§"/>
            </a:pPr>
            <a:r>
              <a:rPr lang="de-DE" dirty="0"/>
              <a:t>Süchte</a:t>
            </a:r>
          </a:p>
          <a:p>
            <a:pPr marL="342900" indent="-342900">
              <a:buClr>
                <a:schemeClr val="accent1"/>
              </a:buClr>
              <a:buFont typeface="Wingdings" panose="05000000000000000000" pitchFamily="2" charset="2"/>
              <a:buChar char="§"/>
            </a:pPr>
            <a:r>
              <a:rPr lang="de-DE" dirty="0"/>
              <a:t>Selbstzweifel, Antriebslosigkeit</a:t>
            </a:r>
          </a:p>
          <a:p>
            <a:pPr marL="342900" indent="-342900">
              <a:buClr>
                <a:schemeClr val="accent1"/>
              </a:buClr>
              <a:buFont typeface="Wingdings" panose="05000000000000000000" pitchFamily="2" charset="2"/>
              <a:buChar char="§"/>
            </a:pPr>
            <a:r>
              <a:rPr lang="de-DE" dirty="0"/>
              <a:t>Depressionen oder andere Veränderungen der Persönlichkeit</a:t>
            </a:r>
          </a:p>
        </p:txBody>
      </p:sp>
      <p:pic>
        <p:nvPicPr>
          <p:cNvPr id="8" name="Bild 1">
            <a:extLst>
              <a:ext uri="{FF2B5EF4-FFF2-40B4-BE49-F238E27FC236}">
                <a16:creationId xmlns:a16="http://schemas.microsoft.com/office/drawing/2014/main" id="{30466709-AA27-7CA5-7559-3D3C6644E4BB}"/>
              </a:ext>
            </a:extLst>
          </p:cNvPr>
          <p:cNvPicPr>
            <a:picLocks noChangeAspect="1"/>
          </p:cNvPicPr>
          <p:nvPr/>
        </p:nvPicPr>
        <p:blipFill>
          <a:blip r:embed="rId2" cstate="print">
            <a:extLst>
              <a:ext uri="{28A0092B-C50C-407E-A947-70E740481C1C}">
                <a14:useLocalDpi xmlns:a14="http://schemas.microsoft.com/office/drawing/2010/main" val="0"/>
              </a:ext>
            </a:extLst>
          </a:blip>
          <a:srcRect t="5227" r="1" b="29728"/>
          <a:stretch/>
        </p:blipFill>
        <p:spPr>
          <a:xfrm>
            <a:off x="6170613" y="1601093"/>
            <a:ext cx="5494337" cy="4495434"/>
          </a:xfrm>
          <a:prstGeom prst="rect">
            <a:avLst/>
          </a:prstGeom>
          <a:noFill/>
          <a:effectLst>
            <a:softEdge rad="112522"/>
          </a:effectLst>
        </p:spPr>
      </p:pic>
      <p:sp>
        <p:nvSpPr>
          <p:cNvPr id="14" name="Footer Placeholder 3">
            <a:extLst>
              <a:ext uri="{FF2B5EF4-FFF2-40B4-BE49-F238E27FC236}">
                <a16:creationId xmlns:a16="http://schemas.microsoft.com/office/drawing/2014/main" id="{F86B4047-0F29-0EEA-0331-01F02A550E57}"/>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ABC91489-63B3-901C-1EC4-6BA46FAF9DA6}"/>
              </a:ext>
            </a:extLst>
          </p:cNvPr>
          <p:cNvSpPr>
            <a:spLocks noGrp="1"/>
          </p:cNvSpPr>
          <p:nvPr>
            <p:ph type="sldNum" sz="quarter" idx="25"/>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10</a:t>
            </a:fld>
            <a:endParaRPr lang="de-DE"/>
          </a:p>
        </p:txBody>
      </p:sp>
      <p:sp>
        <p:nvSpPr>
          <p:cNvPr id="6" name="Titel 5">
            <a:extLst>
              <a:ext uri="{FF2B5EF4-FFF2-40B4-BE49-F238E27FC236}">
                <a16:creationId xmlns:a16="http://schemas.microsoft.com/office/drawing/2014/main" id="{0DFE3F02-2F6A-F4DC-7866-75DD20C0A94A}"/>
              </a:ext>
            </a:extLst>
          </p:cNvPr>
          <p:cNvSpPr>
            <a:spLocks noGrp="1"/>
          </p:cNvSpPr>
          <p:nvPr>
            <p:ph type="title"/>
          </p:nvPr>
        </p:nvSpPr>
        <p:spPr>
          <a:xfrm>
            <a:off x="525600" y="673200"/>
            <a:ext cx="9121320" cy="360000"/>
          </a:xfrm>
        </p:spPr>
        <p:txBody>
          <a:bodyPr vert="horz" lIns="0" tIns="0" rIns="0" bIns="0" rtlCol="0" anchor="t" anchorCtr="0">
            <a:normAutofit/>
          </a:bodyPr>
          <a:lstStyle/>
          <a:p>
            <a:r>
              <a:rPr lang="de-DE" b="0" kern="1200" cap="all" baseline="0">
                <a:latin typeface="+mj-lt"/>
                <a:ea typeface="+mj-ea"/>
                <a:cs typeface="+mj-cs"/>
              </a:rPr>
              <a:t>Gesundheitliche Folgen bei betroffenen Personen</a:t>
            </a:r>
          </a:p>
        </p:txBody>
      </p:sp>
      <p:sp>
        <p:nvSpPr>
          <p:cNvPr id="9" name="Rechteck 8">
            <a:extLst>
              <a:ext uri="{FF2B5EF4-FFF2-40B4-BE49-F238E27FC236}">
                <a16:creationId xmlns:a16="http://schemas.microsoft.com/office/drawing/2014/main" id="{6DA2FF98-7BF0-8E4A-E522-97B684CC937B}"/>
              </a:ext>
            </a:extLst>
          </p:cNvPr>
          <p:cNvSpPr/>
          <p:nvPr/>
        </p:nvSpPr>
        <p:spPr bwMode="gray">
          <a:xfrm>
            <a:off x="6417897" y="6092235"/>
            <a:ext cx="1442426" cy="360000"/>
          </a:xfrm>
          <a:prstGeom prst="rect">
            <a:avLst/>
          </a:prstGeom>
        </p:spPr>
        <p:txBody>
          <a:bodyPr vert="horz" lIns="0" tIns="0" rIns="0" bIns="0" rtlCol="0">
            <a:normAutofit/>
          </a:bodyPr>
          <a:lstStyle/>
          <a:p>
            <a:pPr defTabSz="914377">
              <a:lnSpc>
                <a:spcPct val="90000"/>
              </a:lnSpc>
              <a:spcAft>
                <a:spcPts val="600"/>
              </a:spcAft>
            </a:pPr>
            <a:r>
              <a:rPr lang="de-DE" sz="1100" dirty="0">
                <a:solidFill>
                  <a:schemeClr val="tx2"/>
                </a:solidFill>
                <a:latin typeface="Calibri" panose="020F0502020204030204" pitchFamily="34" charset="0"/>
              </a:rPr>
              <a:t>© Fotolia - 103965002</a:t>
            </a:r>
          </a:p>
        </p:txBody>
      </p:sp>
    </p:spTree>
    <p:extLst>
      <p:ext uri="{BB962C8B-B14F-4D97-AF65-F5344CB8AC3E}">
        <p14:creationId xmlns:p14="http://schemas.microsoft.com/office/powerpoint/2010/main" val="421451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C50D326-53C1-0D7D-D77F-BE91E94A0D80}"/>
              </a:ext>
            </a:extLst>
          </p:cNvPr>
          <p:cNvSpPr>
            <a:spLocks noGrp="1"/>
          </p:cNvSpPr>
          <p:nvPr>
            <p:ph type="title"/>
          </p:nvPr>
        </p:nvSpPr>
        <p:spPr/>
        <p:txBody>
          <a:bodyPr/>
          <a:lstStyle/>
          <a:p>
            <a:r>
              <a:rPr lang="de-DE" sz="2800" dirty="0"/>
              <a:t>Betriebliche Folgen durch Mobbingfälle</a:t>
            </a:r>
            <a:endParaRPr lang="de-DE" dirty="0"/>
          </a:p>
        </p:txBody>
      </p:sp>
      <p:sp>
        <p:nvSpPr>
          <p:cNvPr id="2" name="Inhaltsplatzhalter 1">
            <a:extLst>
              <a:ext uri="{FF2B5EF4-FFF2-40B4-BE49-F238E27FC236}">
                <a16:creationId xmlns:a16="http://schemas.microsoft.com/office/drawing/2014/main" id="{F845FAA1-A03B-183B-2778-93C4B6D86B02}"/>
              </a:ext>
            </a:extLst>
          </p:cNvPr>
          <p:cNvSpPr>
            <a:spLocks noGrp="1"/>
          </p:cNvSpPr>
          <p:nvPr>
            <p:ph sz="quarter" idx="19"/>
          </p:nvPr>
        </p:nvSpPr>
        <p:spPr>
          <a:xfrm>
            <a:off x="527051" y="1601093"/>
            <a:ext cx="4871119" cy="4495434"/>
          </a:xfrm>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Lange Ausfallzeiten</a:t>
            </a:r>
          </a:p>
          <a:p>
            <a:pPr marL="342900" indent="-342900">
              <a:buClr>
                <a:schemeClr val="accent1"/>
              </a:buClr>
              <a:buFont typeface="Wingdings" panose="05000000000000000000" pitchFamily="2" charset="2"/>
              <a:buChar char="§"/>
            </a:pPr>
            <a:r>
              <a:rPr lang="de-DE" sz="2400" dirty="0">
                <a:solidFill>
                  <a:schemeClr val="bg1">
                    <a:lumMod val="50000"/>
                  </a:schemeClr>
                </a:solidFill>
              </a:rPr>
              <a:t>Verringerung der intrinsischen Motivation und Leistung</a:t>
            </a:r>
          </a:p>
          <a:p>
            <a:pPr marL="342900" indent="-342900">
              <a:buClr>
                <a:schemeClr val="accent1"/>
              </a:buClr>
              <a:buFont typeface="Wingdings" panose="05000000000000000000" pitchFamily="2" charset="2"/>
              <a:buChar char="§"/>
            </a:pPr>
            <a:r>
              <a:rPr lang="de-DE" sz="2400" dirty="0">
                <a:solidFill>
                  <a:schemeClr val="bg1">
                    <a:lumMod val="50000"/>
                  </a:schemeClr>
                </a:solidFill>
              </a:rPr>
              <a:t>Gestörter Betriebsablauf</a:t>
            </a:r>
          </a:p>
          <a:p>
            <a:pPr marL="342900" indent="-342900">
              <a:buClr>
                <a:schemeClr val="accent1"/>
              </a:buClr>
              <a:buFont typeface="Wingdings" panose="05000000000000000000" pitchFamily="2" charset="2"/>
              <a:buChar char="§"/>
            </a:pPr>
            <a:r>
              <a:rPr lang="de-DE" sz="2400" dirty="0">
                <a:solidFill>
                  <a:schemeClr val="bg1">
                    <a:lumMod val="50000"/>
                  </a:schemeClr>
                </a:solidFill>
              </a:rPr>
              <a:t>Gehäufte Reklamationen</a:t>
            </a:r>
          </a:p>
          <a:p>
            <a:pPr marL="342900" indent="-342900">
              <a:buClr>
                <a:schemeClr val="accent1"/>
              </a:buClr>
              <a:buFont typeface="Wingdings" panose="05000000000000000000" pitchFamily="2" charset="2"/>
              <a:buChar char="§"/>
            </a:pPr>
            <a:r>
              <a:rPr lang="de-DE" sz="2400" dirty="0">
                <a:solidFill>
                  <a:schemeClr val="bg1">
                    <a:lumMod val="50000"/>
                  </a:schemeClr>
                </a:solidFill>
              </a:rPr>
              <a:t>Wissensverlust bei Ausscheiden des Opfers </a:t>
            </a:r>
          </a:p>
          <a:p>
            <a:pPr marL="342900" indent="-342900">
              <a:buClr>
                <a:schemeClr val="accent1"/>
              </a:buClr>
              <a:buFont typeface="Wingdings" panose="05000000000000000000" pitchFamily="2" charset="2"/>
              <a:buChar char="§"/>
            </a:pPr>
            <a:r>
              <a:rPr lang="de-DE" sz="2400" dirty="0">
                <a:solidFill>
                  <a:schemeClr val="bg1">
                    <a:lumMod val="50000"/>
                  </a:schemeClr>
                </a:solidFill>
              </a:rPr>
              <a:t>Unbefriedigendes Betriebsklima</a:t>
            </a:r>
            <a:endParaRPr lang="de-DE" dirty="0"/>
          </a:p>
        </p:txBody>
      </p:sp>
      <p:sp>
        <p:nvSpPr>
          <p:cNvPr id="4" name="Fußzeilenplatzhalter 3">
            <a:extLst>
              <a:ext uri="{FF2B5EF4-FFF2-40B4-BE49-F238E27FC236}">
                <a16:creationId xmlns:a16="http://schemas.microsoft.com/office/drawing/2014/main" id="{45370BF0-2356-2245-FBBF-EB537715338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0A305F7-D6CF-6C03-F07A-A823FB87E70C}"/>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3" name="Textplatzhalter 2">
            <a:extLst>
              <a:ext uri="{FF2B5EF4-FFF2-40B4-BE49-F238E27FC236}">
                <a16:creationId xmlns:a16="http://schemas.microsoft.com/office/drawing/2014/main" id="{3FCEF1C7-F26F-2C2D-26B7-38A11E93F322}"/>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40DF1655-F6BE-344B-B131-84189403F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170" y="1626031"/>
            <a:ext cx="4887467" cy="3261853"/>
          </a:xfrm>
          <a:prstGeom prst="rect">
            <a:avLst/>
          </a:prstGeom>
          <a:effectLst>
            <a:softEdge rad="112522"/>
          </a:effectLst>
        </p:spPr>
      </p:pic>
      <p:sp>
        <p:nvSpPr>
          <p:cNvPr id="9" name="Rechteck 8">
            <a:extLst>
              <a:ext uri="{FF2B5EF4-FFF2-40B4-BE49-F238E27FC236}">
                <a16:creationId xmlns:a16="http://schemas.microsoft.com/office/drawing/2014/main" id="{40956232-0E8F-B5C8-94B8-487EF20B2B1F}"/>
              </a:ext>
            </a:extLst>
          </p:cNvPr>
          <p:cNvSpPr/>
          <p:nvPr/>
        </p:nvSpPr>
        <p:spPr>
          <a:xfrm>
            <a:off x="8687507" y="4571836"/>
            <a:ext cx="1598130" cy="276999"/>
          </a:xfrm>
          <a:prstGeom prst="rect">
            <a:avLst/>
          </a:prstGeom>
        </p:spPr>
        <p:txBody>
          <a:bodyPr wrap="none">
            <a:spAutoFit/>
          </a:bodyPr>
          <a:lstStyle/>
          <a:p>
            <a:pPr lvl="0"/>
            <a:r>
              <a:rPr lang="de-DE" sz="1200" dirty="0"/>
              <a:t>© Fotolia - 127226657</a:t>
            </a:r>
          </a:p>
        </p:txBody>
      </p:sp>
    </p:spTree>
    <p:extLst>
      <p:ext uri="{BB962C8B-B14F-4D97-AF65-F5344CB8AC3E}">
        <p14:creationId xmlns:p14="http://schemas.microsoft.com/office/powerpoint/2010/main" val="40116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C8A47C-611F-F2F5-50A6-EB904D5D8642}"/>
              </a:ext>
            </a:extLst>
          </p:cNvPr>
          <p:cNvSpPr>
            <a:spLocks noGrp="1"/>
          </p:cNvSpPr>
          <p:nvPr>
            <p:ph sz="quarter" idx="22"/>
          </p:nvPr>
        </p:nvSpPr>
        <p:spPr>
          <a:xfrm>
            <a:off x="527051" y="1601093"/>
            <a:ext cx="5497513" cy="4495434"/>
          </a:xfrm>
        </p:spPr>
        <p:txBody>
          <a:bodyPr vert="horz" lIns="0" tIns="0" rIns="0" bIns="0" rtlCol="0">
            <a:normAutofit/>
          </a:bodyPr>
          <a:lstStyle/>
          <a:p>
            <a:pPr marL="342900" indent="-342900">
              <a:lnSpc>
                <a:spcPct val="90000"/>
              </a:lnSpc>
              <a:buClr>
                <a:schemeClr val="accent1"/>
              </a:buClr>
              <a:buFont typeface="Wingdings" panose="05000000000000000000" pitchFamily="2" charset="2"/>
              <a:buChar char="§"/>
            </a:pPr>
            <a:r>
              <a:rPr lang="de-DE" sz="1900"/>
              <a:t>Aussprache mit dem Beschuldigten</a:t>
            </a:r>
          </a:p>
          <a:p>
            <a:pPr marL="342900" indent="-342900">
              <a:lnSpc>
                <a:spcPct val="90000"/>
              </a:lnSpc>
              <a:buClr>
                <a:schemeClr val="accent1"/>
              </a:buClr>
              <a:buFont typeface="Wingdings" panose="05000000000000000000" pitchFamily="2" charset="2"/>
              <a:buChar char="§"/>
            </a:pPr>
            <a:r>
              <a:rPr lang="de-DE" sz="1900"/>
              <a:t>Zeugen und „Beweismaterial“ sichern</a:t>
            </a:r>
          </a:p>
          <a:p>
            <a:pPr marL="342900" indent="-342900">
              <a:lnSpc>
                <a:spcPct val="90000"/>
              </a:lnSpc>
              <a:buClr>
                <a:schemeClr val="accent1"/>
              </a:buClr>
              <a:buFont typeface="Wingdings" panose="05000000000000000000" pitchFamily="2" charset="2"/>
              <a:buChar char="§"/>
            </a:pPr>
            <a:r>
              <a:rPr lang="de-DE" sz="1900"/>
              <a:t>Bewussten Stressabbau und Gedankenwechsel</a:t>
            </a:r>
            <a:br>
              <a:rPr lang="de-DE" sz="1900"/>
            </a:br>
            <a:r>
              <a:rPr lang="de-DE" sz="1900"/>
              <a:t>durch körperliche Aktivitäten,</a:t>
            </a:r>
            <a:br>
              <a:rPr lang="de-DE" sz="1900"/>
            </a:br>
            <a:r>
              <a:rPr lang="de-DE" sz="1900"/>
              <a:t>Entspannungstechniken betreiben</a:t>
            </a:r>
          </a:p>
          <a:p>
            <a:pPr marL="342900" indent="-342900">
              <a:lnSpc>
                <a:spcPct val="90000"/>
              </a:lnSpc>
              <a:buClr>
                <a:schemeClr val="accent1"/>
              </a:buClr>
              <a:buFont typeface="Wingdings" panose="05000000000000000000" pitchFamily="2" charset="2"/>
              <a:buChar char="§"/>
            </a:pPr>
            <a:r>
              <a:rPr lang="de-DE" sz="1900"/>
              <a:t>Commitment unter den Kollegen suchen </a:t>
            </a:r>
          </a:p>
          <a:p>
            <a:pPr marL="342900" indent="-342900">
              <a:lnSpc>
                <a:spcPct val="90000"/>
              </a:lnSpc>
              <a:buClr>
                <a:schemeClr val="accent1"/>
              </a:buClr>
              <a:buFont typeface="Wingdings" panose="05000000000000000000" pitchFamily="2" charset="2"/>
              <a:buChar char="§"/>
            </a:pPr>
            <a:r>
              <a:rPr lang="de-DE" sz="1900"/>
              <a:t>Mit dem Vorgesetzten offen reden</a:t>
            </a:r>
          </a:p>
          <a:p>
            <a:pPr marL="342900" indent="-342900">
              <a:lnSpc>
                <a:spcPct val="90000"/>
              </a:lnSpc>
              <a:buClr>
                <a:schemeClr val="accent1"/>
              </a:buClr>
              <a:buFont typeface="Wingdings" panose="05000000000000000000" pitchFamily="2" charset="2"/>
              <a:buChar char="§"/>
            </a:pPr>
            <a:r>
              <a:rPr lang="de-DE" sz="1900"/>
              <a:t>Betriebsrat, ggf. Betriebsarzt auf die Situation</a:t>
            </a:r>
            <a:br>
              <a:rPr lang="de-DE" sz="1900"/>
            </a:br>
            <a:r>
              <a:rPr lang="de-DE" sz="1900"/>
              <a:t>ansprechen</a:t>
            </a:r>
          </a:p>
          <a:p>
            <a:pPr marL="342900" indent="-342900">
              <a:lnSpc>
                <a:spcPct val="90000"/>
              </a:lnSpc>
              <a:buClr>
                <a:schemeClr val="accent1"/>
              </a:buClr>
              <a:buFont typeface="Wingdings" panose="05000000000000000000" pitchFamily="2" charset="2"/>
              <a:buChar char="§"/>
            </a:pPr>
            <a:r>
              <a:rPr lang="de-DE" sz="1900"/>
              <a:t>Gespräch mit dem Opfer führen und innerbetriebliche Hilfe zusichern</a:t>
            </a:r>
          </a:p>
          <a:p>
            <a:pPr marL="342900" indent="-342900">
              <a:lnSpc>
                <a:spcPct val="90000"/>
              </a:lnSpc>
              <a:buClr>
                <a:schemeClr val="accent1"/>
              </a:buClr>
              <a:buFont typeface="Wingdings" panose="05000000000000000000" pitchFamily="2" charset="2"/>
              <a:buChar char="§"/>
            </a:pPr>
            <a:r>
              <a:rPr lang="de-DE" sz="1900"/>
              <a:t>Außerbetriebliche Unterstützung suchen: Familie, Rechtsanwalt, Mobbingberatung, Selbsthilfegruppen</a:t>
            </a:r>
          </a:p>
        </p:txBody>
      </p:sp>
      <p:pic>
        <p:nvPicPr>
          <p:cNvPr id="8" name="Bild 1">
            <a:extLst>
              <a:ext uri="{FF2B5EF4-FFF2-40B4-BE49-F238E27FC236}">
                <a16:creationId xmlns:a16="http://schemas.microsoft.com/office/drawing/2014/main" id="{2769E4F9-F16B-A640-D860-DE30CBF57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15075"/>
            <a:ext cx="5494337" cy="3667470"/>
          </a:xfrm>
          <a:prstGeom prst="rect">
            <a:avLst/>
          </a:prstGeom>
          <a:noFill/>
          <a:effectLst>
            <a:softEdge rad="112522"/>
          </a:effectLst>
        </p:spPr>
      </p:pic>
      <p:sp>
        <p:nvSpPr>
          <p:cNvPr id="14" name="Footer Placeholder 3">
            <a:extLst>
              <a:ext uri="{FF2B5EF4-FFF2-40B4-BE49-F238E27FC236}">
                <a16:creationId xmlns:a16="http://schemas.microsoft.com/office/drawing/2014/main" id="{347C4593-B271-C044-E48B-319F8950E3F2}"/>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AED5127C-AA7B-7C96-5996-FC3EB7DDECEE}"/>
              </a:ext>
            </a:extLst>
          </p:cNvPr>
          <p:cNvSpPr>
            <a:spLocks noGrp="1"/>
          </p:cNvSpPr>
          <p:nvPr>
            <p:ph type="sldNum" sz="quarter" idx="25"/>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12</a:t>
            </a:fld>
            <a:endParaRPr lang="de-DE"/>
          </a:p>
        </p:txBody>
      </p:sp>
      <p:sp>
        <p:nvSpPr>
          <p:cNvPr id="6" name="Titel 5">
            <a:extLst>
              <a:ext uri="{FF2B5EF4-FFF2-40B4-BE49-F238E27FC236}">
                <a16:creationId xmlns:a16="http://schemas.microsoft.com/office/drawing/2014/main" id="{5E9E6FA1-800A-B648-51E9-EB76C9598485}"/>
              </a:ext>
            </a:extLst>
          </p:cNvPr>
          <p:cNvSpPr>
            <a:spLocks noGrp="1"/>
          </p:cNvSpPr>
          <p:nvPr>
            <p:ph type="title"/>
          </p:nvPr>
        </p:nvSpPr>
        <p:spPr>
          <a:xfrm>
            <a:off x="525600" y="673200"/>
            <a:ext cx="9121320" cy="360000"/>
          </a:xfrm>
        </p:spPr>
        <p:txBody>
          <a:bodyPr vert="horz" lIns="0" tIns="0" rIns="0" bIns="0" rtlCol="0" anchor="t" anchorCtr="0">
            <a:normAutofit/>
          </a:bodyPr>
          <a:lstStyle/>
          <a:p>
            <a:r>
              <a:rPr lang="de-DE" b="0" kern="1200" cap="all" baseline="0">
                <a:latin typeface="+mj-lt"/>
                <a:ea typeface="+mj-ea"/>
                <a:cs typeface="+mj-cs"/>
              </a:rPr>
              <a:t>Maßnahmen gegen Mobbing</a:t>
            </a:r>
          </a:p>
        </p:txBody>
      </p:sp>
      <p:sp>
        <p:nvSpPr>
          <p:cNvPr id="9" name="Rechteck 8">
            <a:extLst>
              <a:ext uri="{FF2B5EF4-FFF2-40B4-BE49-F238E27FC236}">
                <a16:creationId xmlns:a16="http://schemas.microsoft.com/office/drawing/2014/main" id="{56D4CDE6-352D-029E-A796-FDEBFE8A9958}"/>
              </a:ext>
            </a:extLst>
          </p:cNvPr>
          <p:cNvSpPr/>
          <p:nvPr/>
        </p:nvSpPr>
        <p:spPr bwMode="gray">
          <a:xfrm>
            <a:off x="6170613" y="5682545"/>
            <a:ext cx="1273174" cy="229068"/>
          </a:xfrm>
          <a:prstGeom prst="rect">
            <a:avLst/>
          </a:prstGeom>
        </p:spPr>
        <p:txBody>
          <a:bodyPr vert="horz" lIns="0" tIns="0" rIns="0" bIns="0" rtlCol="0">
            <a:normAutofit/>
          </a:bodyPr>
          <a:lstStyle/>
          <a:p>
            <a:pPr defTabSz="914377">
              <a:lnSpc>
                <a:spcPct val="90000"/>
              </a:lnSpc>
              <a:spcAft>
                <a:spcPts val="600"/>
              </a:spcAft>
            </a:pPr>
            <a:r>
              <a:rPr lang="de-DE" sz="1100" dirty="0">
                <a:solidFill>
                  <a:schemeClr val="tx2"/>
                </a:solidFill>
                <a:latin typeface="Calibri" panose="020F0502020204030204" pitchFamily="34" charset="0"/>
              </a:rPr>
              <a:t>© Fotolia - 37904894</a:t>
            </a:r>
          </a:p>
        </p:txBody>
      </p:sp>
    </p:spTree>
    <p:extLst>
      <p:ext uri="{BB962C8B-B14F-4D97-AF65-F5344CB8AC3E}">
        <p14:creationId xmlns:p14="http://schemas.microsoft.com/office/powerpoint/2010/main" val="12341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13</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0" name="Textplatzhalter 19">
            <a:extLst>
              <a:ext uri="{FF2B5EF4-FFF2-40B4-BE49-F238E27FC236}">
                <a16:creationId xmlns:a16="http://schemas.microsoft.com/office/drawing/2014/main" id="{309792E7-019D-55F2-D5E0-26935DBAE2D7}"/>
              </a:ext>
            </a:extLst>
          </p:cNvPr>
          <p:cNvSpPr>
            <a:spLocks noGrp="1"/>
          </p:cNvSpPr>
          <p:nvPr>
            <p:ph type="body" sz="quarter" idx="14"/>
          </p:nvPr>
        </p:nvSpPr>
        <p:spPr/>
        <p:txBody>
          <a:bodyPr/>
          <a:lstStyle/>
          <a:p>
            <a:endParaRPr lang="de-DE"/>
          </a:p>
        </p:txBody>
      </p:sp>
      <p:sp>
        <p:nvSpPr>
          <p:cNvPr id="21" name="Textplatzhalter 20">
            <a:extLst>
              <a:ext uri="{FF2B5EF4-FFF2-40B4-BE49-F238E27FC236}">
                <a16:creationId xmlns:a16="http://schemas.microsoft.com/office/drawing/2014/main" id="{F8C87768-077B-6223-F127-1081FF6F48EA}"/>
              </a:ext>
            </a:extLst>
          </p:cNvPr>
          <p:cNvSpPr>
            <a:spLocks noGrp="1"/>
          </p:cNvSpPr>
          <p:nvPr>
            <p:ph type="body" sz="quarter" idx="15"/>
          </p:nvPr>
        </p:nvSpPr>
        <p:spPr/>
        <p:txBody>
          <a:bodyPr/>
          <a:lstStyle/>
          <a:p>
            <a:endParaRPr lang="de-DE"/>
          </a:p>
        </p:txBody>
      </p:sp>
      <p:sp>
        <p:nvSpPr>
          <p:cNvPr id="22" name="Textplatzhalter 21">
            <a:extLst>
              <a:ext uri="{FF2B5EF4-FFF2-40B4-BE49-F238E27FC236}">
                <a16:creationId xmlns:a16="http://schemas.microsoft.com/office/drawing/2014/main" id="{D8005F9C-7F37-4ED9-E569-91B1FAD55F5C}"/>
              </a:ext>
            </a:extLst>
          </p:cNvPr>
          <p:cNvSpPr>
            <a:spLocks noGrp="1"/>
          </p:cNvSpPr>
          <p:nvPr>
            <p:ph type="body" sz="quarter" idx="16"/>
          </p:nvPr>
        </p:nvSpPr>
        <p:spPr/>
        <p:txBody>
          <a:bodyPr/>
          <a:lstStyle/>
          <a:p>
            <a:endParaRPr lang="de-DE"/>
          </a:p>
        </p:txBody>
      </p:sp>
      <p:sp>
        <p:nvSpPr>
          <p:cNvPr id="23" name="Textplatzhalter 22">
            <a:extLst>
              <a:ext uri="{FF2B5EF4-FFF2-40B4-BE49-F238E27FC236}">
                <a16:creationId xmlns:a16="http://schemas.microsoft.com/office/drawing/2014/main" id="{E172E42A-2BC6-6D43-70E7-89DADB633925}"/>
              </a:ext>
            </a:extLst>
          </p:cNvPr>
          <p:cNvSpPr>
            <a:spLocks noGrp="1"/>
          </p:cNvSpPr>
          <p:nvPr>
            <p:ph type="body" sz="quarter" idx="17"/>
          </p:nvPr>
        </p:nvSpPr>
        <p:spPr/>
        <p:txBody>
          <a:bodyPr/>
          <a:lstStyle/>
          <a:p>
            <a:endParaRPr lang="de-DE"/>
          </a:p>
        </p:txBody>
      </p:sp>
      <p:sp>
        <p:nvSpPr>
          <p:cNvPr id="24" name="Textplatzhalter 23">
            <a:extLst>
              <a:ext uri="{FF2B5EF4-FFF2-40B4-BE49-F238E27FC236}">
                <a16:creationId xmlns:a16="http://schemas.microsoft.com/office/drawing/2014/main" id="{E699C5EC-AA25-ED43-39EB-02740FEA75C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14</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B2F2C3-156D-E64C-1CFF-F2AE7A5395E6}"/>
              </a:ext>
            </a:extLst>
          </p:cNvPr>
          <p:cNvSpPr>
            <a:spLocks noGrp="1"/>
          </p:cNvSpPr>
          <p:nvPr>
            <p:ph type="title"/>
          </p:nvPr>
        </p:nvSpPr>
        <p:spPr/>
        <p:txBody>
          <a:bodyPr/>
          <a:lstStyle/>
          <a:p>
            <a:r>
              <a:rPr lang="de-DE" sz="2800" dirty="0"/>
              <a:t>Definition von Mobbing</a:t>
            </a:r>
            <a:endParaRPr lang="de-DE" dirty="0"/>
          </a:p>
        </p:txBody>
      </p:sp>
      <p:sp>
        <p:nvSpPr>
          <p:cNvPr id="2" name="Inhaltsplatzhalter 1">
            <a:extLst>
              <a:ext uri="{FF2B5EF4-FFF2-40B4-BE49-F238E27FC236}">
                <a16:creationId xmlns:a16="http://schemas.microsoft.com/office/drawing/2014/main" id="{A7F3C843-54F9-4E9E-F84D-11F7BD1FD45C}"/>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Unter</a:t>
            </a:r>
            <a:r>
              <a:rPr lang="de-DE" sz="2000" b="1" dirty="0">
                <a:solidFill>
                  <a:schemeClr val="bg1">
                    <a:lumMod val="50000"/>
                  </a:schemeClr>
                </a:solidFill>
              </a:rPr>
              <a:t> Mobbing</a:t>
            </a:r>
            <a:r>
              <a:rPr lang="de-DE" sz="2000" dirty="0">
                <a:solidFill>
                  <a:schemeClr val="bg1">
                    <a:lumMod val="50000"/>
                  </a:schemeClr>
                </a:solidFill>
              </a:rPr>
              <a:t> versteht man Situationen und Umstände, bei denen eine Person über einen längeren Zeitraum (ca. ein halbes Jahr) regelmäßig (ca. 1-mal pro Woche) und systematisch von einer oder mehreren Personen verbal attackiert, schikaniert und ausgegrenzt wird. Die angegriffene Person gerät in die Position der Unterlegenheit, wird am Arbeitsplatz ausgegrenzt und an den Rand der Arbeitsgruppe oder aus dem Arbeitsverhältnis gedrängt.</a:t>
            </a:r>
            <a:endParaRPr lang="de-DE" sz="2000" dirty="0"/>
          </a:p>
        </p:txBody>
      </p:sp>
      <p:sp>
        <p:nvSpPr>
          <p:cNvPr id="4" name="Fußzeilenplatzhalter 3">
            <a:extLst>
              <a:ext uri="{FF2B5EF4-FFF2-40B4-BE49-F238E27FC236}">
                <a16:creationId xmlns:a16="http://schemas.microsoft.com/office/drawing/2014/main" id="{5D10C149-ADD0-0349-C092-E94839425A5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D6C348B-E683-043C-5EDE-2CE0293CB827}"/>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1E509300-C9ED-B839-8050-49721D6DFA95}"/>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2109A228-620F-6236-E07E-94AE3087C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9880" y="3532909"/>
            <a:ext cx="6377138" cy="2665644"/>
          </a:xfrm>
          <a:prstGeom prst="rect">
            <a:avLst/>
          </a:prstGeom>
          <a:effectLst>
            <a:softEdge rad="112522"/>
          </a:effectLst>
        </p:spPr>
      </p:pic>
      <p:sp>
        <p:nvSpPr>
          <p:cNvPr id="9" name="Rechteck 8">
            <a:extLst>
              <a:ext uri="{FF2B5EF4-FFF2-40B4-BE49-F238E27FC236}">
                <a16:creationId xmlns:a16="http://schemas.microsoft.com/office/drawing/2014/main" id="{6A81B962-FF13-5897-A9B4-BDAF7CD6C5FD}"/>
              </a:ext>
            </a:extLst>
          </p:cNvPr>
          <p:cNvSpPr/>
          <p:nvPr/>
        </p:nvSpPr>
        <p:spPr>
          <a:xfrm>
            <a:off x="7141916" y="5841941"/>
            <a:ext cx="1598130" cy="276999"/>
          </a:xfrm>
          <a:prstGeom prst="rect">
            <a:avLst/>
          </a:prstGeom>
        </p:spPr>
        <p:txBody>
          <a:bodyPr wrap="none">
            <a:spAutoFit/>
          </a:bodyPr>
          <a:lstStyle/>
          <a:p>
            <a:pPr lvl="0"/>
            <a:r>
              <a:rPr lang="de-DE" sz="1200" dirty="0">
                <a:solidFill>
                  <a:schemeClr val="bg1"/>
                </a:solidFill>
              </a:rPr>
              <a:t>© Fotolia - 142512736</a:t>
            </a:r>
          </a:p>
        </p:txBody>
      </p:sp>
    </p:spTree>
    <p:extLst>
      <p:ext uri="{BB962C8B-B14F-4D97-AF65-F5344CB8AC3E}">
        <p14:creationId xmlns:p14="http://schemas.microsoft.com/office/powerpoint/2010/main" val="28090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3">
            <a:extLst>
              <a:ext uri="{FF2B5EF4-FFF2-40B4-BE49-F238E27FC236}">
                <a16:creationId xmlns:a16="http://schemas.microsoft.com/office/drawing/2014/main" id="{EC0891ED-8F33-F36E-5CFA-13203CD1D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914" y="2830703"/>
            <a:ext cx="7673713" cy="3068966"/>
          </a:xfrm>
          <a:prstGeom prst="rect">
            <a:avLst/>
          </a:prstGeom>
          <a:effectLst>
            <a:softEdge rad="112522"/>
          </a:effectLst>
        </p:spPr>
      </p:pic>
      <p:sp>
        <p:nvSpPr>
          <p:cNvPr id="6" name="Titel 5">
            <a:extLst>
              <a:ext uri="{FF2B5EF4-FFF2-40B4-BE49-F238E27FC236}">
                <a16:creationId xmlns:a16="http://schemas.microsoft.com/office/drawing/2014/main" id="{E9036C36-231D-8D53-2D55-1CBC6448049E}"/>
              </a:ext>
            </a:extLst>
          </p:cNvPr>
          <p:cNvSpPr>
            <a:spLocks noGrp="1"/>
          </p:cNvSpPr>
          <p:nvPr>
            <p:ph type="title"/>
          </p:nvPr>
        </p:nvSpPr>
        <p:spPr/>
        <p:txBody>
          <a:bodyPr/>
          <a:lstStyle/>
          <a:p>
            <a:r>
              <a:rPr lang="de-DE" dirty="0"/>
              <a:t>folgen von </a:t>
            </a:r>
            <a:r>
              <a:rPr lang="de-DE" dirty="0" err="1"/>
              <a:t>mobbing</a:t>
            </a:r>
            <a:endParaRPr lang="de-DE" dirty="0"/>
          </a:p>
        </p:txBody>
      </p:sp>
      <p:sp>
        <p:nvSpPr>
          <p:cNvPr id="2" name="Inhaltsplatzhalter 1">
            <a:extLst>
              <a:ext uri="{FF2B5EF4-FFF2-40B4-BE49-F238E27FC236}">
                <a16:creationId xmlns:a16="http://schemas.microsoft.com/office/drawing/2014/main" id="{B0888A17-1FD1-53B7-6455-3F86DB30C472}"/>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Mobbing hat, mit kleinen Ausnahmen, immer Auswirkungen auf das Arbeits- und Leistungsverhalten des Geschädigten. Was viele unterschätzen: Auch kann Mobbing zu schweren </a:t>
            </a:r>
            <a:r>
              <a:rPr lang="de-DE" sz="2400" b="1" dirty="0">
                <a:solidFill>
                  <a:schemeClr val="bg1">
                    <a:lumMod val="50000"/>
                  </a:schemeClr>
                </a:solidFill>
              </a:rPr>
              <a:t>psychischen und physischen </a:t>
            </a:r>
            <a:r>
              <a:rPr lang="de-DE" sz="2400" dirty="0">
                <a:solidFill>
                  <a:schemeClr val="bg1">
                    <a:lumMod val="50000"/>
                  </a:schemeClr>
                </a:solidFill>
              </a:rPr>
              <a:t>Erkrankungen führen.</a:t>
            </a:r>
            <a:endParaRPr lang="de-DE" dirty="0"/>
          </a:p>
        </p:txBody>
      </p:sp>
      <p:sp>
        <p:nvSpPr>
          <p:cNvPr id="4" name="Fußzeilenplatzhalter 3">
            <a:extLst>
              <a:ext uri="{FF2B5EF4-FFF2-40B4-BE49-F238E27FC236}">
                <a16:creationId xmlns:a16="http://schemas.microsoft.com/office/drawing/2014/main" id="{39E6E56B-DF0A-3165-D0DE-FCFEDB2E540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8BE7388-11C6-81AC-4F2D-D3DD1607E727}"/>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B36D4163-3514-EC6D-F388-104604508471}"/>
              </a:ext>
            </a:extLst>
          </p:cNvPr>
          <p:cNvSpPr>
            <a:spLocks noGrp="1"/>
          </p:cNvSpPr>
          <p:nvPr>
            <p:ph type="body" sz="quarter" idx="18"/>
          </p:nvPr>
        </p:nvSpPr>
        <p:spPr/>
        <p:txBody>
          <a:bodyPr/>
          <a:lstStyle/>
          <a:p>
            <a:endParaRPr lang="de-DE"/>
          </a:p>
        </p:txBody>
      </p:sp>
      <p:sp>
        <p:nvSpPr>
          <p:cNvPr id="9" name="Rechteck 8">
            <a:extLst>
              <a:ext uri="{FF2B5EF4-FFF2-40B4-BE49-F238E27FC236}">
                <a16:creationId xmlns:a16="http://schemas.microsoft.com/office/drawing/2014/main" id="{F3114E9D-F067-77A1-AC99-12DC6B764998}"/>
              </a:ext>
            </a:extLst>
          </p:cNvPr>
          <p:cNvSpPr/>
          <p:nvPr/>
        </p:nvSpPr>
        <p:spPr>
          <a:xfrm>
            <a:off x="7711745" y="5590037"/>
            <a:ext cx="1519583" cy="276999"/>
          </a:xfrm>
          <a:prstGeom prst="rect">
            <a:avLst/>
          </a:prstGeom>
        </p:spPr>
        <p:txBody>
          <a:bodyPr wrap="none">
            <a:spAutoFit/>
          </a:bodyPr>
          <a:lstStyle/>
          <a:p>
            <a:pPr lvl="0"/>
            <a:r>
              <a:rPr lang="de-DE" sz="1200" dirty="0"/>
              <a:t>© Fotolia - 78444623</a:t>
            </a:r>
          </a:p>
        </p:txBody>
      </p:sp>
    </p:spTree>
    <p:extLst>
      <p:ext uri="{BB962C8B-B14F-4D97-AF65-F5344CB8AC3E}">
        <p14:creationId xmlns:p14="http://schemas.microsoft.com/office/powerpoint/2010/main" val="25402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030A02-A6AB-6A82-A698-E7B5AB7B6E11}"/>
              </a:ext>
            </a:extLst>
          </p:cNvPr>
          <p:cNvSpPr>
            <a:spLocks noGrp="1"/>
          </p:cNvSpPr>
          <p:nvPr>
            <p:ph sz="quarter" idx="22"/>
          </p:nvPr>
        </p:nvSpPr>
        <p:spPr>
          <a:xfrm>
            <a:off x="527051" y="1601093"/>
            <a:ext cx="5497513" cy="4495434"/>
          </a:xfrm>
        </p:spPr>
        <p:txBody>
          <a:bodyPr vert="horz" lIns="0" tIns="0" rIns="0" bIns="0" rtlCol="0">
            <a:normAutofit/>
          </a:bodyPr>
          <a:lstStyle/>
          <a:p>
            <a:pPr marL="342900" indent="-342900">
              <a:lnSpc>
                <a:spcPct val="90000"/>
              </a:lnSpc>
              <a:spcBef>
                <a:spcPts val="0"/>
              </a:spcBef>
              <a:buClr>
                <a:schemeClr val="accent1"/>
              </a:buClr>
              <a:buFont typeface="Wingdings" panose="05000000000000000000" pitchFamily="2" charset="2"/>
              <a:buChar char="§"/>
            </a:pPr>
            <a:r>
              <a:rPr lang="de-DE" sz="1900"/>
              <a:t>Unternehmungen, welche die Arbeitsleistung und</a:t>
            </a:r>
            <a:br>
              <a:rPr lang="de-DE" sz="1900"/>
            </a:br>
            <a:r>
              <a:rPr lang="de-DE" sz="1900"/>
              <a:t>das Leistungsvermögen betreffen</a:t>
            </a:r>
          </a:p>
          <a:p>
            <a:pPr marL="342900" indent="-342900">
              <a:lnSpc>
                <a:spcPct val="90000"/>
              </a:lnSpc>
              <a:spcBef>
                <a:spcPts val="0"/>
              </a:spcBef>
              <a:buClr>
                <a:schemeClr val="accent1"/>
              </a:buClr>
              <a:buFont typeface="Wingdings" panose="05000000000000000000" pitchFamily="2" charset="2"/>
              <a:buChar char="§"/>
            </a:pPr>
            <a:r>
              <a:rPr lang="de-DE" sz="1900"/>
              <a:t>Diskriminierung am Arbeitsplatz</a:t>
            </a:r>
          </a:p>
          <a:p>
            <a:pPr marL="342900" indent="-342900">
              <a:lnSpc>
                <a:spcPct val="90000"/>
              </a:lnSpc>
              <a:spcBef>
                <a:spcPts val="0"/>
              </a:spcBef>
              <a:buClr>
                <a:schemeClr val="accent1"/>
              </a:buClr>
              <a:buFont typeface="Wingdings" panose="05000000000000000000" pitchFamily="2" charset="2"/>
              <a:buChar char="§"/>
            </a:pPr>
            <a:r>
              <a:rPr lang="de-DE" sz="1900"/>
              <a:t>Subjektive, private Kritik</a:t>
            </a:r>
          </a:p>
          <a:p>
            <a:pPr marL="342900" indent="-342900">
              <a:lnSpc>
                <a:spcPct val="90000"/>
              </a:lnSpc>
              <a:spcBef>
                <a:spcPts val="0"/>
              </a:spcBef>
              <a:buClr>
                <a:schemeClr val="accent1"/>
              </a:buClr>
              <a:buFont typeface="Wingdings" panose="05000000000000000000" pitchFamily="2" charset="2"/>
              <a:buChar char="§"/>
            </a:pPr>
            <a:r>
              <a:rPr lang="de-DE" sz="1900"/>
              <a:t>Blockieren der sozialen Integration am Arbeitsplatz</a:t>
            </a:r>
          </a:p>
          <a:p>
            <a:pPr marL="342900" indent="-342900">
              <a:lnSpc>
                <a:spcPct val="90000"/>
              </a:lnSpc>
              <a:spcBef>
                <a:spcPts val="0"/>
              </a:spcBef>
              <a:buClr>
                <a:schemeClr val="accent1"/>
              </a:buClr>
              <a:buFont typeface="Wingdings" panose="05000000000000000000" pitchFamily="2" charset="2"/>
              <a:buChar char="§"/>
            </a:pPr>
            <a:r>
              <a:rPr lang="de-DE" sz="1900"/>
              <a:t>Angriffe auf das soziale Ansehen im Unternehmen</a:t>
            </a:r>
          </a:p>
          <a:p>
            <a:pPr marL="342900" indent="-342900">
              <a:lnSpc>
                <a:spcPct val="90000"/>
              </a:lnSpc>
              <a:spcBef>
                <a:spcPts val="0"/>
              </a:spcBef>
              <a:buClr>
                <a:schemeClr val="accent1"/>
              </a:buClr>
              <a:buFont typeface="Wingdings" panose="05000000000000000000" pitchFamily="2" charset="2"/>
              <a:buChar char="§"/>
            </a:pPr>
            <a:r>
              <a:rPr lang="de-DE" sz="1900"/>
              <a:t>Angriffe des Selbstwertgefühls</a:t>
            </a:r>
          </a:p>
          <a:p>
            <a:pPr marL="342900" indent="-342900">
              <a:lnSpc>
                <a:spcPct val="90000"/>
              </a:lnSpc>
              <a:spcBef>
                <a:spcPts val="0"/>
              </a:spcBef>
              <a:buClr>
                <a:schemeClr val="accent1"/>
              </a:buClr>
              <a:buFont typeface="Wingdings" panose="05000000000000000000" pitchFamily="2" charset="2"/>
              <a:buChar char="§"/>
            </a:pPr>
            <a:r>
              <a:rPr lang="de-DE" sz="1900"/>
              <a:t>Verbreitung von Angst und Abscheu </a:t>
            </a:r>
          </a:p>
          <a:p>
            <a:pPr marL="342900" indent="-342900">
              <a:lnSpc>
                <a:spcPct val="90000"/>
              </a:lnSpc>
              <a:spcBef>
                <a:spcPts val="0"/>
              </a:spcBef>
              <a:buClr>
                <a:schemeClr val="accent1"/>
              </a:buClr>
              <a:buFont typeface="Wingdings" panose="05000000000000000000" pitchFamily="2" charset="2"/>
              <a:buChar char="§"/>
            </a:pPr>
            <a:r>
              <a:rPr lang="de-DE" sz="1900"/>
              <a:t>Verletzung der Privatsphäre</a:t>
            </a:r>
          </a:p>
          <a:p>
            <a:pPr marL="342900" indent="-342900">
              <a:lnSpc>
                <a:spcPct val="90000"/>
              </a:lnSpc>
              <a:spcBef>
                <a:spcPts val="0"/>
              </a:spcBef>
              <a:buClr>
                <a:schemeClr val="accent1"/>
              </a:buClr>
              <a:buFont typeface="Wingdings" panose="05000000000000000000" pitchFamily="2" charset="2"/>
              <a:buChar char="§"/>
            </a:pPr>
            <a:r>
              <a:rPr lang="de-DE" sz="1900"/>
              <a:t>Unternehmungen gegen die Gesundheit und körperliche Unversehrtheit des Opfers</a:t>
            </a:r>
          </a:p>
          <a:p>
            <a:pPr marL="342900" indent="-342900">
              <a:lnSpc>
                <a:spcPct val="90000"/>
              </a:lnSpc>
              <a:spcBef>
                <a:spcPts val="0"/>
              </a:spcBef>
              <a:buClr>
                <a:schemeClr val="accent1"/>
              </a:buClr>
              <a:buFont typeface="Wingdings" panose="05000000000000000000" pitchFamily="2" charset="2"/>
              <a:buChar char="§"/>
            </a:pPr>
            <a:r>
              <a:rPr lang="de-DE" sz="1900"/>
              <a:t>Ausnutzen körperlicher oder geistiger Schwächen</a:t>
            </a:r>
          </a:p>
          <a:p>
            <a:pPr marL="342900" indent="-342900">
              <a:lnSpc>
                <a:spcPct val="90000"/>
              </a:lnSpc>
              <a:spcBef>
                <a:spcPts val="0"/>
              </a:spcBef>
              <a:buClr>
                <a:schemeClr val="accent1"/>
              </a:buClr>
              <a:buFont typeface="Wingdings" panose="05000000000000000000" pitchFamily="2" charset="2"/>
              <a:buChar char="§"/>
            </a:pPr>
            <a:r>
              <a:rPr lang="de-DE" sz="1900"/>
              <a:t>Untersagung von Hilfe</a:t>
            </a:r>
          </a:p>
        </p:txBody>
      </p:sp>
      <p:pic>
        <p:nvPicPr>
          <p:cNvPr id="8" name="Bild 1">
            <a:extLst>
              <a:ext uri="{FF2B5EF4-FFF2-40B4-BE49-F238E27FC236}">
                <a16:creationId xmlns:a16="http://schemas.microsoft.com/office/drawing/2014/main" id="{4C8783CD-3B81-7576-FDE5-D22E9DF81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430" y="1601093"/>
            <a:ext cx="3000702" cy="4495434"/>
          </a:xfrm>
          <a:prstGeom prst="rect">
            <a:avLst/>
          </a:prstGeom>
          <a:noFill/>
          <a:effectLst>
            <a:softEdge rad="112522"/>
          </a:effectLst>
        </p:spPr>
      </p:pic>
      <p:sp>
        <p:nvSpPr>
          <p:cNvPr id="14" name="Footer Placeholder 3">
            <a:extLst>
              <a:ext uri="{FF2B5EF4-FFF2-40B4-BE49-F238E27FC236}">
                <a16:creationId xmlns:a16="http://schemas.microsoft.com/office/drawing/2014/main" id="{3D3CDCA5-AF3B-3E47-D787-000D79F82246}"/>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46172FE0-87FE-A225-0FC9-1C632420F789}"/>
              </a:ext>
            </a:extLst>
          </p:cNvPr>
          <p:cNvSpPr>
            <a:spLocks noGrp="1"/>
          </p:cNvSpPr>
          <p:nvPr>
            <p:ph type="sldNum" sz="quarter" idx="25"/>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4</a:t>
            </a:fld>
            <a:endParaRPr lang="de-DE"/>
          </a:p>
        </p:txBody>
      </p:sp>
      <p:sp>
        <p:nvSpPr>
          <p:cNvPr id="6" name="Titel 5">
            <a:extLst>
              <a:ext uri="{FF2B5EF4-FFF2-40B4-BE49-F238E27FC236}">
                <a16:creationId xmlns:a16="http://schemas.microsoft.com/office/drawing/2014/main" id="{CD4D82F5-3567-68C5-ED6F-C69CFE5C7D58}"/>
              </a:ext>
            </a:extLst>
          </p:cNvPr>
          <p:cNvSpPr>
            <a:spLocks noGrp="1"/>
          </p:cNvSpPr>
          <p:nvPr>
            <p:ph type="title"/>
          </p:nvPr>
        </p:nvSpPr>
        <p:spPr>
          <a:xfrm>
            <a:off x="525600" y="673200"/>
            <a:ext cx="9121320" cy="360000"/>
          </a:xfrm>
        </p:spPr>
        <p:txBody>
          <a:bodyPr vert="horz" lIns="0" tIns="0" rIns="0" bIns="0" rtlCol="0" anchor="t" anchorCtr="0">
            <a:normAutofit/>
          </a:bodyPr>
          <a:lstStyle/>
          <a:p>
            <a:r>
              <a:rPr lang="de-DE" b="0" kern="1200" cap="all" baseline="0">
                <a:latin typeface="+mj-lt"/>
                <a:ea typeface="+mj-ea"/>
                <a:cs typeface="+mj-cs"/>
              </a:rPr>
              <a:t>Typische Mobbinghandlungen</a:t>
            </a:r>
          </a:p>
        </p:txBody>
      </p:sp>
      <p:sp>
        <p:nvSpPr>
          <p:cNvPr id="9" name="Rechteck 8">
            <a:extLst>
              <a:ext uri="{FF2B5EF4-FFF2-40B4-BE49-F238E27FC236}">
                <a16:creationId xmlns:a16="http://schemas.microsoft.com/office/drawing/2014/main" id="{C6C3E162-C636-9D4A-C7CD-FA297D528F99}"/>
              </a:ext>
            </a:extLst>
          </p:cNvPr>
          <p:cNvSpPr/>
          <p:nvPr/>
        </p:nvSpPr>
        <p:spPr bwMode="gray">
          <a:xfrm>
            <a:off x="527051" y="1054609"/>
            <a:ext cx="9684000" cy="360000"/>
          </a:xfrm>
          <a:prstGeom prst="rect">
            <a:avLst/>
          </a:prstGeom>
        </p:spPr>
        <p:txBody>
          <a:bodyPr vert="horz" lIns="0" tIns="0" rIns="0" bIns="0" rtlCol="0">
            <a:normAutofit/>
          </a:bodyPr>
          <a:lstStyle/>
          <a:p>
            <a:pPr defTabSz="914377">
              <a:lnSpc>
                <a:spcPct val="90000"/>
              </a:lnSpc>
              <a:spcAft>
                <a:spcPts val="600"/>
              </a:spcAft>
            </a:pPr>
            <a:r>
              <a:rPr lang="de-DE" sz="2400">
                <a:solidFill>
                  <a:schemeClr val="tx2"/>
                </a:solidFill>
                <a:latin typeface="Calibri" panose="020F0502020204030204" pitchFamily="34" charset="0"/>
              </a:rPr>
              <a:t>© Fotolia - 32002685</a:t>
            </a:r>
          </a:p>
        </p:txBody>
      </p:sp>
    </p:spTree>
    <p:extLst>
      <p:ext uri="{BB962C8B-B14F-4D97-AF65-F5344CB8AC3E}">
        <p14:creationId xmlns:p14="http://schemas.microsoft.com/office/powerpoint/2010/main" val="23554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8FB75-9EF9-941F-A541-DC02BF59A1FD}"/>
              </a:ext>
            </a:extLst>
          </p:cNvPr>
          <p:cNvSpPr>
            <a:spLocks noGrp="1"/>
          </p:cNvSpPr>
          <p:nvPr>
            <p:ph type="title"/>
          </p:nvPr>
        </p:nvSpPr>
        <p:spPr/>
        <p:txBody>
          <a:bodyPr/>
          <a:lstStyle/>
          <a:p>
            <a:r>
              <a:rPr lang="de-DE" sz="2800" dirty="0"/>
              <a:t>Beispiele für Mobbing</a:t>
            </a:r>
            <a:endParaRPr lang="de-DE" dirty="0"/>
          </a:p>
        </p:txBody>
      </p:sp>
      <p:sp>
        <p:nvSpPr>
          <p:cNvPr id="3" name="Inhaltsplatzhalter 2">
            <a:extLst>
              <a:ext uri="{FF2B5EF4-FFF2-40B4-BE49-F238E27FC236}">
                <a16:creationId xmlns:a16="http://schemas.microsoft.com/office/drawing/2014/main" id="{26FB5DC1-CB83-AC54-260C-B9BD95F5CB3A}"/>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Ständiges, unangebrachtes Kritisieren</a:t>
            </a:r>
          </a:p>
          <a:p>
            <a:pPr marL="342900" indent="-342900">
              <a:buClr>
                <a:schemeClr val="accent1"/>
              </a:buClr>
              <a:buFont typeface="Wingdings" panose="05000000000000000000" pitchFamily="2" charset="2"/>
              <a:buChar char="§"/>
            </a:pPr>
            <a:r>
              <a:rPr lang="de-DE" sz="2400" dirty="0">
                <a:solidFill>
                  <a:schemeClr val="bg1">
                    <a:lumMod val="50000"/>
                  </a:schemeClr>
                </a:solidFill>
              </a:rPr>
              <a:t>Einschränkung der Möglichkeiten des Opfers durch Untersagen</a:t>
            </a:r>
            <a:br>
              <a:rPr lang="de-DE" sz="2400" dirty="0">
                <a:solidFill>
                  <a:schemeClr val="bg1">
                    <a:lumMod val="50000"/>
                  </a:schemeClr>
                </a:solidFill>
              </a:rPr>
            </a:br>
            <a:r>
              <a:rPr lang="de-DE" sz="2400" dirty="0">
                <a:solidFill>
                  <a:schemeClr val="bg1">
                    <a:lumMod val="50000"/>
                  </a:schemeClr>
                </a:solidFill>
              </a:rPr>
              <a:t>der eigenen Meinung</a:t>
            </a:r>
          </a:p>
          <a:p>
            <a:pPr marL="342900" indent="-342900">
              <a:buClr>
                <a:schemeClr val="accent1"/>
              </a:buClr>
              <a:buFont typeface="Wingdings" panose="05000000000000000000" pitchFamily="2" charset="2"/>
              <a:buChar char="§"/>
            </a:pPr>
            <a:r>
              <a:rPr lang="de-DE" sz="2400" dirty="0">
                <a:solidFill>
                  <a:schemeClr val="bg1">
                    <a:lumMod val="50000"/>
                  </a:schemeClr>
                </a:solidFill>
              </a:rPr>
              <a:t>Isolation des Opfers durch Kontaktverweigerung</a:t>
            </a:r>
          </a:p>
          <a:p>
            <a:pPr marL="342900" indent="-342900">
              <a:buClr>
                <a:schemeClr val="accent1"/>
              </a:buClr>
              <a:buFont typeface="Wingdings" panose="05000000000000000000" pitchFamily="2" charset="2"/>
              <a:buChar char="§"/>
            </a:pPr>
            <a:r>
              <a:rPr lang="de-DE" sz="2400" dirty="0">
                <a:solidFill>
                  <a:schemeClr val="bg1">
                    <a:lumMod val="50000"/>
                  </a:schemeClr>
                </a:solidFill>
              </a:rPr>
              <a:t>Hetzende Nachrede, Beleidigungen</a:t>
            </a:r>
          </a:p>
          <a:p>
            <a:pPr marL="342900" indent="-342900">
              <a:buClr>
                <a:schemeClr val="accent1"/>
              </a:buClr>
              <a:buFont typeface="Wingdings" panose="05000000000000000000" pitchFamily="2" charset="2"/>
              <a:buChar char="§"/>
            </a:pPr>
            <a:r>
              <a:rPr lang="de-DE" sz="2400" dirty="0">
                <a:solidFill>
                  <a:schemeClr val="bg1">
                    <a:lumMod val="50000"/>
                  </a:schemeClr>
                </a:solidFill>
              </a:rPr>
              <a:t>Sexuelle Belästigung </a:t>
            </a:r>
          </a:p>
          <a:p>
            <a:pPr marL="342900" indent="-342900">
              <a:buClr>
                <a:schemeClr val="accent1"/>
              </a:buClr>
              <a:buFont typeface="Wingdings" panose="05000000000000000000" pitchFamily="2" charset="2"/>
              <a:buChar char="§"/>
            </a:pPr>
            <a:r>
              <a:rPr lang="de-DE" sz="2400" dirty="0">
                <a:solidFill>
                  <a:schemeClr val="bg1">
                    <a:lumMod val="50000"/>
                  </a:schemeClr>
                </a:solidFill>
              </a:rPr>
              <a:t>Arbeitsbeschaffende Maßnahmen (unsinnige Aufgaben) </a:t>
            </a:r>
          </a:p>
          <a:p>
            <a:pPr marL="342900" indent="-342900">
              <a:buClr>
                <a:schemeClr val="accent1"/>
              </a:buClr>
              <a:buFont typeface="Wingdings" panose="05000000000000000000" pitchFamily="2" charset="2"/>
              <a:buChar char="§"/>
            </a:pPr>
            <a:r>
              <a:rPr lang="de-DE" sz="2400" dirty="0">
                <a:solidFill>
                  <a:schemeClr val="bg1">
                    <a:lumMod val="50000"/>
                  </a:schemeClr>
                </a:solidFill>
              </a:rPr>
              <a:t>Bedrohung durch körperliche oder verbale Gewalt</a:t>
            </a:r>
            <a:endParaRPr lang="de-DE" dirty="0"/>
          </a:p>
        </p:txBody>
      </p:sp>
      <p:sp>
        <p:nvSpPr>
          <p:cNvPr id="4" name="Fußzeilenplatzhalter 3">
            <a:extLst>
              <a:ext uri="{FF2B5EF4-FFF2-40B4-BE49-F238E27FC236}">
                <a16:creationId xmlns:a16="http://schemas.microsoft.com/office/drawing/2014/main" id="{FE7CC970-14E5-9618-B53D-86C5C25BDD3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DC9751F-D11A-D5F5-C20D-5FBBC0707809}"/>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extplatzhalter 6">
            <a:extLst>
              <a:ext uri="{FF2B5EF4-FFF2-40B4-BE49-F238E27FC236}">
                <a16:creationId xmlns:a16="http://schemas.microsoft.com/office/drawing/2014/main" id="{C2A68A19-3246-7E34-0DCD-66577E68E8A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409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F706E3-C618-FC1D-92E4-A1FFE9EA4A70}"/>
              </a:ext>
            </a:extLst>
          </p:cNvPr>
          <p:cNvSpPr>
            <a:spLocks noGrp="1"/>
          </p:cNvSpPr>
          <p:nvPr>
            <p:ph type="title"/>
          </p:nvPr>
        </p:nvSpPr>
        <p:spPr/>
        <p:txBody>
          <a:bodyPr/>
          <a:lstStyle/>
          <a:p>
            <a:r>
              <a:rPr lang="de-DE" sz="2800" dirty="0"/>
              <a:t>Phase 1 in einem typischen Mobbingprozess</a:t>
            </a:r>
            <a:endParaRPr lang="de-DE" dirty="0"/>
          </a:p>
        </p:txBody>
      </p:sp>
      <p:sp>
        <p:nvSpPr>
          <p:cNvPr id="2" name="Inhaltsplatzhalter 1">
            <a:extLst>
              <a:ext uri="{FF2B5EF4-FFF2-40B4-BE49-F238E27FC236}">
                <a16:creationId xmlns:a16="http://schemas.microsoft.com/office/drawing/2014/main" id="{ABEF787D-9F2A-3D1D-0931-5A5B9B3488B8}"/>
              </a:ext>
            </a:extLst>
          </p:cNvPr>
          <p:cNvSpPr>
            <a:spLocks noGrp="1"/>
          </p:cNvSpPr>
          <p:nvPr>
            <p:ph sz="quarter" idx="19"/>
          </p:nvPr>
        </p:nvSpPr>
        <p:spPr/>
        <p:txBody>
          <a:bodyPr/>
          <a:lstStyle/>
          <a:p>
            <a:pPr marL="0" indent="0">
              <a:buNone/>
            </a:pPr>
            <a:r>
              <a:rPr lang="de-DE" sz="2400" b="1" dirty="0">
                <a:solidFill>
                  <a:schemeClr val="bg1">
                    <a:lumMod val="50000"/>
                  </a:schemeClr>
                </a:solidFill>
              </a:rPr>
              <a:t>Die Suche nach dem Sündenbock:</a:t>
            </a:r>
            <a:r>
              <a:rPr lang="de-DE" sz="2400" dirty="0">
                <a:solidFill>
                  <a:schemeClr val="bg1">
                    <a:lumMod val="50000"/>
                  </a:schemeClr>
                </a:solidFill>
              </a:rPr>
              <a:t> </a:t>
            </a:r>
          </a:p>
          <a:p>
            <a:pPr marL="342900" indent="-342900">
              <a:buClr>
                <a:schemeClr val="accent1"/>
              </a:buClr>
              <a:buFont typeface="Wingdings" panose="05000000000000000000" pitchFamily="2" charset="2"/>
              <a:buChar char="§"/>
            </a:pPr>
            <a:r>
              <a:rPr lang="de-DE" sz="2400" dirty="0">
                <a:solidFill>
                  <a:schemeClr val="bg1">
                    <a:lumMod val="50000"/>
                  </a:schemeClr>
                </a:solidFill>
              </a:rPr>
              <a:t>Es besteht ein Konflikt. Ein Kollege / Vorgesetzter hetzt gegen einen anderen Mitarbeiter, greift ihn persönlich an oder macht ihn hinter seinem Rücken schlecht.</a:t>
            </a:r>
            <a:endParaRPr lang="de-DE" dirty="0"/>
          </a:p>
        </p:txBody>
      </p:sp>
      <p:sp>
        <p:nvSpPr>
          <p:cNvPr id="4" name="Fußzeilenplatzhalter 3">
            <a:extLst>
              <a:ext uri="{FF2B5EF4-FFF2-40B4-BE49-F238E27FC236}">
                <a16:creationId xmlns:a16="http://schemas.microsoft.com/office/drawing/2014/main" id="{E5AD1D91-2CFB-9396-24A6-8845ABC09E6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9EB648F-6B9B-58F3-008C-45B7E3FC163A}"/>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D6F42EA1-0FEE-60E5-3A23-4737A54289D1}"/>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21C9C2E5-818A-4C4E-97CE-9A3AC0BE8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052" y="3208713"/>
            <a:ext cx="4456205" cy="2970553"/>
          </a:xfrm>
          <a:prstGeom prst="rect">
            <a:avLst/>
          </a:prstGeom>
          <a:effectLst>
            <a:softEdge rad="112522"/>
          </a:effectLst>
        </p:spPr>
      </p:pic>
      <p:sp>
        <p:nvSpPr>
          <p:cNvPr id="9" name="Rechteck 8">
            <a:extLst>
              <a:ext uri="{FF2B5EF4-FFF2-40B4-BE49-F238E27FC236}">
                <a16:creationId xmlns:a16="http://schemas.microsoft.com/office/drawing/2014/main" id="{9B2F6677-FEF4-5359-19BF-77FE3A9E293A}"/>
              </a:ext>
            </a:extLst>
          </p:cNvPr>
          <p:cNvSpPr/>
          <p:nvPr/>
        </p:nvSpPr>
        <p:spPr>
          <a:xfrm>
            <a:off x="6347211" y="5863311"/>
            <a:ext cx="1598130" cy="276999"/>
          </a:xfrm>
          <a:prstGeom prst="rect">
            <a:avLst/>
          </a:prstGeom>
        </p:spPr>
        <p:txBody>
          <a:bodyPr wrap="none">
            <a:spAutoFit/>
          </a:bodyPr>
          <a:lstStyle/>
          <a:p>
            <a:pPr lvl="0"/>
            <a:r>
              <a:rPr lang="de-DE" sz="1200" dirty="0"/>
              <a:t>© Fotolia - 189837264</a:t>
            </a:r>
          </a:p>
        </p:txBody>
      </p:sp>
    </p:spTree>
    <p:extLst>
      <p:ext uri="{BB962C8B-B14F-4D97-AF65-F5344CB8AC3E}">
        <p14:creationId xmlns:p14="http://schemas.microsoft.com/office/powerpoint/2010/main" val="36692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9DF7E7-DE2E-22AC-87C2-174720984D20}"/>
              </a:ext>
            </a:extLst>
          </p:cNvPr>
          <p:cNvSpPr>
            <a:spLocks noGrp="1"/>
          </p:cNvSpPr>
          <p:nvPr>
            <p:ph type="title"/>
          </p:nvPr>
        </p:nvSpPr>
        <p:spPr/>
        <p:txBody>
          <a:bodyPr/>
          <a:lstStyle/>
          <a:p>
            <a:r>
              <a:rPr lang="de-DE" sz="2800" dirty="0"/>
              <a:t>Phase 2 in einem typischen Mobbingprozess</a:t>
            </a:r>
            <a:endParaRPr lang="de-DE" dirty="0"/>
          </a:p>
        </p:txBody>
      </p:sp>
      <p:sp>
        <p:nvSpPr>
          <p:cNvPr id="2" name="Inhaltsplatzhalter 1">
            <a:extLst>
              <a:ext uri="{FF2B5EF4-FFF2-40B4-BE49-F238E27FC236}">
                <a16:creationId xmlns:a16="http://schemas.microsoft.com/office/drawing/2014/main" id="{70CA6A04-556D-00B1-CFA9-005DC284E47F}"/>
              </a:ext>
            </a:extLst>
          </p:cNvPr>
          <p:cNvSpPr>
            <a:spLocks noGrp="1"/>
          </p:cNvSpPr>
          <p:nvPr>
            <p:ph sz="quarter" idx="19"/>
          </p:nvPr>
        </p:nvSpPr>
        <p:spPr>
          <a:xfrm>
            <a:off x="527051" y="1601093"/>
            <a:ext cx="6511689" cy="4495434"/>
          </a:xfrm>
        </p:spPr>
        <p:txBody>
          <a:bodyPr/>
          <a:lstStyle/>
          <a:p>
            <a:pPr marL="0" indent="0">
              <a:buNone/>
            </a:pPr>
            <a:r>
              <a:rPr lang="de-DE" sz="2400" b="1" dirty="0">
                <a:solidFill>
                  <a:schemeClr val="bg1">
                    <a:lumMod val="50000"/>
                  </a:schemeClr>
                </a:solidFill>
              </a:rPr>
              <a:t>Der Psychoterror beginnt:</a:t>
            </a:r>
            <a:r>
              <a:rPr lang="de-DE" sz="2400" dirty="0">
                <a:solidFill>
                  <a:schemeClr val="bg1">
                    <a:lumMod val="50000"/>
                  </a:schemeClr>
                </a:solidFill>
              </a:rPr>
              <a:t> </a:t>
            </a:r>
          </a:p>
          <a:p>
            <a:pPr marL="342900" indent="-342900">
              <a:buClr>
                <a:schemeClr val="accent1"/>
              </a:buClr>
              <a:buFont typeface="Wingdings" panose="05000000000000000000" pitchFamily="2" charset="2"/>
              <a:buChar char="§"/>
            </a:pPr>
            <a:r>
              <a:rPr lang="de-DE" sz="2400" dirty="0">
                <a:solidFill>
                  <a:schemeClr val="bg1">
                    <a:lumMod val="50000"/>
                  </a:schemeClr>
                </a:solidFill>
              </a:rPr>
              <a:t>Die Schikanen häufen sich, der Kreis involvierter Personen wird immer größer. Die Angriffe werden gezielter.</a:t>
            </a:r>
          </a:p>
          <a:p>
            <a:pPr marL="342900" indent="-342900">
              <a:buClr>
                <a:schemeClr val="accent1"/>
              </a:buClr>
              <a:buFont typeface="Wingdings" panose="05000000000000000000" pitchFamily="2" charset="2"/>
              <a:buChar char="§"/>
            </a:pPr>
            <a:r>
              <a:rPr lang="de-DE" sz="2400" dirty="0">
                <a:solidFill>
                  <a:schemeClr val="bg1">
                    <a:lumMod val="50000"/>
                  </a:schemeClr>
                </a:solidFill>
              </a:rPr>
              <a:t>Das Opfer meldet sich nun öfter krank, da sich die ersten psychosomatischen Beschwerden zeigen.</a:t>
            </a:r>
            <a:endParaRPr lang="de-DE" dirty="0"/>
          </a:p>
        </p:txBody>
      </p:sp>
      <p:sp>
        <p:nvSpPr>
          <p:cNvPr id="4" name="Fußzeilenplatzhalter 3">
            <a:extLst>
              <a:ext uri="{FF2B5EF4-FFF2-40B4-BE49-F238E27FC236}">
                <a16:creationId xmlns:a16="http://schemas.microsoft.com/office/drawing/2014/main" id="{BD8CB824-6702-DD62-BE89-64D5C503C29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FD8BF17-85D5-47A1-1D81-89F53024C122}"/>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32252F41-70EF-24D6-CECD-37D430D86131}"/>
              </a:ext>
            </a:extLst>
          </p:cNvPr>
          <p:cNvSpPr>
            <a:spLocks noGrp="1"/>
          </p:cNvSpPr>
          <p:nvPr>
            <p:ph type="body" sz="quarter" idx="18"/>
          </p:nvPr>
        </p:nvSpPr>
        <p:spPr/>
        <p:txBody>
          <a:bodyPr/>
          <a:lstStyle/>
          <a:p>
            <a:endParaRPr lang="de-DE"/>
          </a:p>
        </p:txBody>
      </p:sp>
      <p:pic>
        <p:nvPicPr>
          <p:cNvPr id="8" name="Bild 6">
            <a:extLst>
              <a:ext uri="{FF2B5EF4-FFF2-40B4-BE49-F238E27FC236}">
                <a16:creationId xmlns:a16="http://schemas.microsoft.com/office/drawing/2014/main" id="{593425FD-CCD3-CC68-13C0-262E7EC83B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580" y="1485831"/>
            <a:ext cx="3150638" cy="4725957"/>
          </a:xfrm>
          <a:prstGeom prst="rect">
            <a:avLst/>
          </a:prstGeom>
          <a:effectLst>
            <a:softEdge rad="112522"/>
          </a:effectLst>
        </p:spPr>
      </p:pic>
      <p:sp>
        <p:nvSpPr>
          <p:cNvPr id="9" name="Rechteck 8">
            <a:extLst>
              <a:ext uri="{FF2B5EF4-FFF2-40B4-BE49-F238E27FC236}">
                <a16:creationId xmlns:a16="http://schemas.microsoft.com/office/drawing/2014/main" id="{7D6C42D1-1EC1-6F5C-8111-FF069BD19D49}"/>
              </a:ext>
            </a:extLst>
          </p:cNvPr>
          <p:cNvSpPr/>
          <p:nvPr/>
        </p:nvSpPr>
        <p:spPr>
          <a:xfrm>
            <a:off x="7915580" y="5866794"/>
            <a:ext cx="1554849" cy="276999"/>
          </a:xfrm>
          <a:prstGeom prst="rect">
            <a:avLst/>
          </a:prstGeom>
        </p:spPr>
        <p:txBody>
          <a:bodyPr wrap="square">
            <a:spAutoFit/>
          </a:bodyPr>
          <a:lstStyle/>
          <a:p>
            <a:pPr lvl="0"/>
            <a:r>
              <a:rPr lang="de-DE" sz="1200" dirty="0">
                <a:solidFill>
                  <a:schemeClr val="bg1"/>
                </a:solidFill>
              </a:rPr>
              <a:t>© Fotolia - 58746663 </a:t>
            </a:r>
          </a:p>
        </p:txBody>
      </p:sp>
    </p:spTree>
    <p:extLst>
      <p:ext uri="{BB962C8B-B14F-4D97-AF65-F5344CB8AC3E}">
        <p14:creationId xmlns:p14="http://schemas.microsoft.com/office/powerpoint/2010/main" val="41544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4DD9734-E94F-C8F4-0F2F-B6D2FE26B20A}"/>
              </a:ext>
            </a:extLst>
          </p:cNvPr>
          <p:cNvSpPr>
            <a:spLocks noGrp="1"/>
          </p:cNvSpPr>
          <p:nvPr>
            <p:ph type="title"/>
          </p:nvPr>
        </p:nvSpPr>
        <p:spPr/>
        <p:txBody>
          <a:bodyPr/>
          <a:lstStyle/>
          <a:p>
            <a:r>
              <a:rPr lang="de-DE" sz="2800" dirty="0"/>
              <a:t>Phase 3 in einem typischen Mobbingprozess</a:t>
            </a:r>
            <a:endParaRPr lang="de-DE" dirty="0"/>
          </a:p>
        </p:txBody>
      </p:sp>
      <p:sp>
        <p:nvSpPr>
          <p:cNvPr id="2" name="Inhaltsplatzhalter 1">
            <a:extLst>
              <a:ext uri="{FF2B5EF4-FFF2-40B4-BE49-F238E27FC236}">
                <a16:creationId xmlns:a16="http://schemas.microsoft.com/office/drawing/2014/main" id="{B1F86E8D-40F5-E3AC-FF50-53AB9F26E853}"/>
              </a:ext>
            </a:extLst>
          </p:cNvPr>
          <p:cNvSpPr>
            <a:spLocks noGrp="1"/>
          </p:cNvSpPr>
          <p:nvPr>
            <p:ph sz="quarter" idx="19"/>
          </p:nvPr>
        </p:nvSpPr>
        <p:spPr/>
        <p:txBody>
          <a:bodyPr/>
          <a:lstStyle/>
          <a:p>
            <a:pPr marL="0" indent="0">
              <a:buNone/>
            </a:pPr>
            <a:r>
              <a:rPr lang="de-DE" sz="2400" b="1" dirty="0">
                <a:solidFill>
                  <a:schemeClr val="bg1">
                    <a:lumMod val="50000"/>
                  </a:schemeClr>
                </a:solidFill>
              </a:rPr>
              <a:t>Die Eskalation:</a:t>
            </a:r>
            <a:r>
              <a:rPr lang="de-DE" sz="2400" dirty="0">
                <a:solidFill>
                  <a:schemeClr val="bg1">
                    <a:lumMod val="50000"/>
                  </a:schemeClr>
                </a:solidFill>
              </a:rPr>
              <a:t> </a:t>
            </a:r>
          </a:p>
          <a:p>
            <a:pPr marL="342900" indent="-342900">
              <a:buClr>
                <a:schemeClr val="accent1"/>
              </a:buClr>
              <a:buFont typeface="Wingdings" panose="05000000000000000000" pitchFamily="2" charset="2"/>
              <a:buChar char="§"/>
            </a:pPr>
            <a:r>
              <a:rPr lang="de-DE" sz="2400" dirty="0">
                <a:solidFill>
                  <a:schemeClr val="bg1">
                    <a:lumMod val="50000"/>
                  </a:schemeClr>
                </a:solidFill>
              </a:rPr>
              <a:t>Es kommt zu langandauernden Krankschreibungen, welche die psychische Situation des Opfers weiter verschlechtern. Schuldgefühle und Versagungsängste entstehen. </a:t>
            </a:r>
          </a:p>
          <a:p>
            <a:pPr marL="342900" indent="-342900">
              <a:buClr>
                <a:schemeClr val="accent1"/>
              </a:buClr>
              <a:buFont typeface="Wingdings" panose="05000000000000000000" pitchFamily="2" charset="2"/>
              <a:buChar char="§"/>
            </a:pPr>
            <a:r>
              <a:rPr lang="de-DE" sz="2400" dirty="0">
                <a:solidFill>
                  <a:schemeClr val="bg1">
                    <a:lumMod val="50000"/>
                  </a:schemeClr>
                </a:solidFill>
              </a:rPr>
              <a:t>Zwischen den Parteien kommt es zu gegenseitigen Schuldzuweisungen.</a:t>
            </a:r>
            <a:endParaRPr lang="de-DE" dirty="0"/>
          </a:p>
        </p:txBody>
      </p:sp>
      <p:sp>
        <p:nvSpPr>
          <p:cNvPr id="4" name="Fußzeilenplatzhalter 3">
            <a:extLst>
              <a:ext uri="{FF2B5EF4-FFF2-40B4-BE49-F238E27FC236}">
                <a16:creationId xmlns:a16="http://schemas.microsoft.com/office/drawing/2014/main" id="{BB94DEED-68FD-07A8-9FFE-3D60AD6496B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6DB7F3B-35E0-CB6C-705F-E6A0D3F4AF52}"/>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2442C226-ADF2-98E5-3A12-E035AD0216F8}"/>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41C7928C-170A-2F13-3A66-174397642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780" y="3612142"/>
            <a:ext cx="3956248" cy="2627657"/>
          </a:xfrm>
          <a:prstGeom prst="rect">
            <a:avLst/>
          </a:prstGeom>
          <a:effectLst>
            <a:softEdge rad="112522"/>
          </a:effectLst>
        </p:spPr>
      </p:pic>
      <p:sp>
        <p:nvSpPr>
          <p:cNvPr id="9" name="Rechteck 8">
            <a:extLst>
              <a:ext uri="{FF2B5EF4-FFF2-40B4-BE49-F238E27FC236}">
                <a16:creationId xmlns:a16="http://schemas.microsoft.com/office/drawing/2014/main" id="{36E5BFEB-5BD8-ADEB-D863-0FCA741ED0A1}"/>
              </a:ext>
            </a:extLst>
          </p:cNvPr>
          <p:cNvSpPr/>
          <p:nvPr/>
        </p:nvSpPr>
        <p:spPr>
          <a:xfrm>
            <a:off x="5732441" y="6087202"/>
            <a:ext cx="1519583" cy="276999"/>
          </a:xfrm>
          <a:prstGeom prst="rect">
            <a:avLst/>
          </a:prstGeom>
        </p:spPr>
        <p:txBody>
          <a:bodyPr wrap="none">
            <a:spAutoFit/>
          </a:bodyPr>
          <a:lstStyle/>
          <a:p>
            <a:pPr lvl="0"/>
            <a:r>
              <a:rPr lang="de-DE" sz="1200" dirty="0"/>
              <a:t>© Fotolia - 34776669</a:t>
            </a:r>
          </a:p>
        </p:txBody>
      </p:sp>
    </p:spTree>
    <p:extLst>
      <p:ext uri="{BB962C8B-B14F-4D97-AF65-F5344CB8AC3E}">
        <p14:creationId xmlns:p14="http://schemas.microsoft.com/office/powerpoint/2010/main" val="416731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61F4E73-3F55-3097-500B-C8A65A170947}"/>
              </a:ext>
            </a:extLst>
          </p:cNvPr>
          <p:cNvSpPr>
            <a:spLocks noGrp="1"/>
          </p:cNvSpPr>
          <p:nvPr>
            <p:ph type="title"/>
          </p:nvPr>
        </p:nvSpPr>
        <p:spPr/>
        <p:txBody>
          <a:bodyPr/>
          <a:lstStyle/>
          <a:p>
            <a:r>
              <a:rPr lang="de-DE" sz="2800" dirty="0"/>
              <a:t>Phase 4 in einem typischen Mobbingprozess</a:t>
            </a:r>
            <a:endParaRPr lang="de-DE" dirty="0"/>
          </a:p>
        </p:txBody>
      </p:sp>
      <p:sp>
        <p:nvSpPr>
          <p:cNvPr id="2" name="Inhaltsplatzhalter 1">
            <a:extLst>
              <a:ext uri="{FF2B5EF4-FFF2-40B4-BE49-F238E27FC236}">
                <a16:creationId xmlns:a16="http://schemas.microsoft.com/office/drawing/2014/main" id="{C3F3D659-B49D-43BD-8F62-4919F1E08124}"/>
              </a:ext>
            </a:extLst>
          </p:cNvPr>
          <p:cNvSpPr>
            <a:spLocks noGrp="1"/>
          </p:cNvSpPr>
          <p:nvPr>
            <p:ph sz="quarter" idx="19"/>
          </p:nvPr>
        </p:nvSpPr>
        <p:spPr/>
        <p:txBody>
          <a:bodyPr/>
          <a:lstStyle/>
          <a:p>
            <a:pPr marL="0" indent="0">
              <a:buNone/>
            </a:pPr>
            <a:r>
              <a:rPr lang="de-DE" sz="2400" b="1" dirty="0">
                <a:solidFill>
                  <a:schemeClr val="bg1">
                    <a:lumMod val="50000"/>
                  </a:schemeClr>
                </a:solidFill>
              </a:rPr>
              <a:t>Der Ausschluss aus der Arbeitswelt:</a:t>
            </a:r>
            <a:r>
              <a:rPr lang="de-DE" sz="2400" dirty="0">
                <a:solidFill>
                  <a:schemeClr val="bg1">
                    <a:lumMod val="50000"/>
                  </a:schemeClr>
                </a:solidFill>
              </a:rPr>
              <a:t> </a:t>
            </a:r>
          </a:p>
          <a:p>
            <a:pPr marL="342900" indent="-342900">
              <a:buClr>
                <a:schemeClr val="accent1"/>
              </a:buClr>
              <a:buFont typeface="Wingdings" panose="05000000000000000000" pitchFamily="2" charset="2"/>
              <a:buChar char="§"/>
            </a:pPr>
            <a:r>
              <a:rPr lang="de-DE" sz="2400" dirty="0">
                <a:solidFill>
                  <a:schemeClr val="bg1">
                    <a:lumMod val="50000"/>
                  </a:schemeClr>
                </a:solidFill>
              </a:rPr>
              <a:t>Leider wird Mobbing meist erst dadurch gestoppt, dass Kündigungen ausgesprochen werden – entweder durch das Opfer oder durch den Arbeitgeber. </a:t>
            </a:r>
          </a:p>
          <a:p>
            <a:pPr marL="342900" indent="-342900">
              <a:buClr>
                <a:schemeClr val="accent1"/>
              </a:buClr>
              <a:buFont typeface="Wingdings" panose="05000000000000000000" pitchFamily="2" charset="2"/>
              <a:buChar char="§"/>
            </a:pPr>
            <a:r>
              <a:rPr lang="de-DE" sz="2400" dirty="0">
                <a:solidFill>
                  <a:schemeClr val="bg1">
                    <a:lumMod val="50000"/>
                  </a:schemeClr>
                </a:solidFill>
              </a:rPr>
              <a:t>Folgen: </a:t>
            </a:r>
            <a:br>
              <a:rPr lang="de-DE" sz="2400" dirty="0">
                <a:solidFill>
                  <a:schemeClr val="bg1">
                    <a:lumMod val="50000"/>
                  </a:schemeClr>
                </a:solidFill>
              </a:rPr>
            </a:br>
            <a:r>
              <a:rPr lang="de-DE" sz="2400" dirty="0">
                <a:solidFill>
                  <a:schemeClr val="bg1">
                    <a:lumMod val="50000"/>
                  </a:schemeClr>
                </a:solidFill>
              </a:rPr>
              <a:t>Suizidgedanken</a:t>
            </a:r>
            <a:br>
              <a:rPr lang="de-DE" sz="2400" dirty="0">
                <a:solidFill>
                  <a:schemeClr val="bg1">
                    <a:lumMod val="50000"/>
                  </a:schemeClr>
                </a:solidFill>
              </a:rPr>
            </a:br>
            <a:r>
              <a:rPr lang="de-DE" sz="2400" dirty="0">
                <a:solidFill>
                  <a:schemeClr val="bg1">
                    <a:lumMod val="50000"/>
                  </a:schemeClr>
                </a:solidFill>
              </a:rPr>
              <a:t>Langfristige Krankschreibungen</a:t>
            </a:r>
            <a:br>
              <a:rPr lang="de-DE" sz="2400" dirty="0">
                <a:solidFill>
                  <a:schemeClr val="bg1">
                    <a:lumMod val="50000"/>
                  </a:schemeClr>
                </a:solidFill>
              </a:rPr>
            </a:br>
            <a:r>
              <a:rPr lang="de-DE" sz="2400" dirty="0">
                <a:solidFill>
                  <a:schemeClr val="bg1">
                    <a:lumMod val="50000"/>
                  </a:schemeClr>
                </a:solidFill>
              </a:rPr>
              <a:t>Psychische Belastungen </a:t>
            </a:r>
            <a:br>
              <a:rPr lang="de-DE" sz="2400" dirty="0">
                <a:solidFill>
                  <a:schemeClr val="bg1">
                    <a:lumMod val="50000"/>
                  </a:schemeClr>
                </a:solidFill>
              </a:rPr>
            </a:br>
            <a:r>
              <a:rPr lang="de-DE" sz="2400" dirty="0">
                <a:solidFill>
                  <a:schemeClr val="bg1">
                    <a:lumMod val="50000"/>
                  </a:schemeClr>
                </a:solidFill>
              </a:rPr>
              <a:t>Physische Erkrankungen</a:t>
            </a:r>
            <a:br>
              <a:rPr lang="de-DE" sz="2400" dirty="0">
                <a:solidFill>
                  <a:schemeClr val="bg1">
                    <a:lumMod val="50000"/>
                  </a:schemeClr>
                </a:solidFill>
              </a:rPr>
            </a:br>
            <a:r>
              <a:rPr lang="de-DE" sz="2400" dirty="0">
                <a:solidFill>
                  <a:schemeClr val="bg1">
                    <a:lumMod val="50000"/>
                  </a:schemeClr>
                </a:solidFill>
              </a:rPr>
              <a:t>Versetzungen</a:t>
            </a:r>
            <a:endParaRPr lang="de-DE" dirty="0"/>
          </a:p>
        </p:txBody>
      </p:sp>
      <p:sp>
        <p:nvSpPr>
          <p:cNvPr id="4" name="Fußzeilenplatzhalter 3">
            <a:extLst>
              <a:ext uri="{FF2B5EF4-FFF2-40B4-BE49-F238E27FC236}">
                <a16:creationId xmlns:a16="http://schemas.microsoft.com/office/drawing/2014/main" id="{8E6542B0-FC25-2700-1472-7F0B513D894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81E945D-C2B5-3E8D-D957-C6D6255758DB}"/>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3" name="Textplatzhalter 2">
            <a:extLst>
              <a:ext uri="{FF2B5EF4-FFF2-40B4-BE49-F238E27FC236}">
                <a16:creationId xmlns:a16="http://schemas.microsoft.com/office/drawing/2014/main" id="{325F4931-6CC8-53A6-7845-9DAE68E9306C}"/>
              </a:ext>
            </a:extLst>
          </p:cNvPr>
          <p:cNvSpPr>
            <a:spLocks noGrp="1"/>
          </p:cNvSpPr>
          <p:nvPr>
            <p:ph type="body" sz="quarter" idx="18"/>
          </p:nvPr>
        </p:nvSpPr>
        <p:spPr/>
        <p:txBody>
          <a:bodyPr/>
          <a:lstStyle/>
          <a:p>
            <a:endParaRPr lang="de-DE"/>
          </a:p>
        </p:txBody>
      </p:sp>
      <p:pic>
        <p:nvPicPr>
          <p:cNvPr id="8" name="Bild 6">
            <a:extLst>
              <a:ext uri="{FF2B5EF4-FFF2-40B4-BE49-F238E27FC236}">
                <a16:creationId xmlns:a16="http://schemas.microsoft.com/office/drawing/2014/main" id="{1E608847-DD5E-CC5D-8F4E-B261609EE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723" y="3059084"/>
            <a:ext cx="4268924" cy="2845949"/>
          </a:xfrm>
          <a:prstGeom prst="rect">
            <a:avLst/>
          </a:prstGeom>
          <a:effectLst>
            <a:softEdge rad="112522"/>
          </a:effectLst>
        </p:spPr>
      </p:pic>
      <p:sp>
        <p:nvSpPr>
          <p:cNvPr id="9" name="Rechteck 8">
            <a:extLst>
              <a:ext uri="{FF2B5EF4-FFF2-40B4-BE49-F238E27FC236}">
                <a16:creationId xmlns:a16="http://schemas.microsoft.com/office/drawing/2014/main" id="{252C7A27-AA6B-FB8A-2FC1-298DAF3D6133}"/>
              </a:ext>
            </a:extLst>
          </p:cNvPr>
          <p:cNvSpPr/>
          <p:nvPr/>
        </p:nvSpPr>
        <p:spPr>
          <a:xfrm>
            <a:off x="8644362" y="5561201"/>
            <a:ext cx="1558055" cy="276999"/>
          </a:xfrm>
          <a:prstGeom prst="rect">
            <a:avLst/>
          </a:prstGeom>
        </p:spPr>
        <p:txBody>
          <a:bodyPr wrap="none">
            <a:spAutoFit/>
          </a:bodyPr>
          <a:lstStyle/>
          <a:p>
            <a:pPr lvl="0"/>
            <a:r>
              <a:rPr lang="de-DE" sz="1200" dirty="0">
                <a:solidFill>
                  <a:schemeClr val="bg1"/>
                </a:solidFill>
              </a:rPr>
              <a:t>© Fotolia - 10043009</a:t>
            </a:r>
            <a:r>
              <a:rPr lang="de-DE" sz="600" dirty="0">
                <a:solidFill>
                  <a:srgbClr val="5F5F5F"/>
                </a:solidFill>
              </a:rPr>
              <a:t>8</a:t>
            </a:r>
          </a:p>
        </p:txBody>
      </p:sp>
    </p:spTree>
    <p:extLst>
      <p:ext uri="{BB962C8B-B14F-4D97-AF65-F5344CB8AC3E}">
        <p14:creationId xmlns:p14="http://schemas.microsoft.com/office/powerpoint/2010/main" val="993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3.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09CB2B41-5664-4C59-9600-B8E994170EF9}">
  <ds:schemaRefs>
    <ds:schemaRef ds:uri="http://schemas.openxmlformats.org/package/2006/metadata/core-properties"/>
    <ds:schemaRef ds:uri="f5f3c0c8-cb47-4a26-91a1-a44bb4539247"/>
    <ds:schemaRef ds:uri="http://schemas.microsoft.com/office/infopath/2007/PartnerControls"/>
    <ds:schemaRef ds:uri="bbb3f655-f267-4a84-b742-532fbc77d0ab"/>
    <ds:schemaRef ds:uri="http://schemas.microsoft.com/office/2006/metadata/properties"/>
    <ds:schemaRef ds:uri="http://schemas.microsoft.com/office/2006/documentManagement/types"/>
    <ds:schemaRef ds:uri="http://purl.org/dc/term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Präsentation_Mobbing</Template>
  <TotalTime>0</TotalTime>
  <Words>553</Words>
  <Application>Microsoft Office PowerPoint</Application>
  <PresentationFormat>Breitbild</PresentationFormat>
  <Paragraphs>88</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14</vt:i4>
      </vt:variant>
    </vt:vector>
  </HeadingPairs>
  <TitlesOfParts>
    <vt:vector size="20" baseType="lpstr">
      <vt:lpstr>Arial</vt:lpstr>
      <vt:lpstr>Calibri</vt:lpstr>
      <vt:lpstr>Symbol</vt:lpstr>
      <vt:lpstr>Wingdings</vt:lpstr>
      <vt:lpstr>2_TeachToProtect Unterweisung</vt:lpstr>
      <vt:lpstr>1_TeachToProtect Unterweisung</vt:lpstr>
      <vt:lpstr>Mobbing</vt:lpstr>
      <vt:lpstr>Definition von Mobbing</vt:lpstr>
      <vt:lpstr>folgen von mobbing</vt:lpstr>
      <vt:lpstr>Typische Mobbinghandlungen</vt:lpstr>
      <vt:lpstr>Beispiele für Mobbing</vt:lpstr>
      <vt:lpstr>Phase 1 in einem typischen Mobbingprozess</vt:lpstr>
      <vt:lpstr>Phase 2 in einem typischen Mobbingprozess</vt:lpstr>
      <vt:lpstr>Phase 3 in einem typischen Mobbingprozess</vt:lpstr>
      <vt:lpstr>Phase 4 in einem typischen Mobbingprozess</vt:lpstr>
      <vt:lpstr>Gesundheitliche Folgen bei betroffenen Personen</vt:lpstr>
      <vt:lpstr>Betriebliche Folgen durch Mobbingfälle</vt:lpstr>
      <vt:lpstr>Maßnahmen gegen Mobbing</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Johanna Tschirpke</dc:creator>
  <cp:lastModifiedBy>Johanna Tschirpke</cp:lastModifiedBy>
  <cp:revision>1</cp:revision>
  <dcterms:created xsi:type="dcterms:W3CDTF">2025-02-15T07:24:58Z</dcterms:created>
  <dcterms:modified xsi:type="dcterms:W3CDTF">2025-02-15T07:30:57Z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