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30"/>
  </p:notesMasterIdLst>
  <p:handoutMasterIdLst>
    <p:handoutMasterId r:id="rId31"/>
  </p:handoutMasterIdLst>
  <p:sldIdLst>
    <p:sldId id="261" r:id="rId5"/>
    <p:sldId id="263" r:id="rId6"/>
    <p:sldId id="262" r:id="rId7"/>
    <p:sldId id="429" r:id="rId8"/>
    <p:sldId id="428" r:id="rId9"/>
    <p:sldId id="265" r:id="rId10"/>
    <p:sldId id="286" r:id="rId11"/>
    <p:sldId id="287" r:id="rId12"/>
    <p:sldId id="415" r:id="rId13"/>
    <p:sldId id="416" r:id="rId14"/>
    <p:sldId id="427" r:id="rId15"/>
    <p:sldId id="434" r:id="rId16"/>
    <p:sldId id="284" r:id="rId17"/>
    <p:sldId id="433" r:id="rId18"/>
    <p:sldId id="432" r:id="rId19"/>
    <p:sldId id="424" r:id="rId20"/>
    <p:sldId id="423" r:id="rId21"/>
    <p:sldId id="422" r:id="rId22"/>
    <p:sldId id="430" r:id="rId23"/>
    <p:sldId id="285" r:id="rId24"/>
    <p:sldId id="419" r:id="rId25"/>
    <p:sldId id="431" r:id="rId26"/>
    <p:sldId id="420" r:id="rId27"/>
    <p:sldId id="279" r:id="rId28"/>
    <p:sldId id="280" r:id="rId29"/>
  </p:sldIdLst>
  <p:sldSz cx="12192000" cy="6858000"/>
  <p:notesSz cx="6794500" cy="9931400"/>
  <p:custDataLst>
    <p:tags r:id="rId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 id="{BE75CEED-4661-C256-FE8B-0854E5E33350}" name="Svenja Dammasch" initials="SD" userId="S::info@ingenieurbuero-dammasch.de::977fcb23-1b54-4ee6-b4ca-a571edd7ff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FF2B7-23BB-575E-F7D0-D10ECD05171E}" v="3" dt="2023-06-03T09:40:11.790"/>
    <p1510:client id="{4EE5C335-24E0-68B3-6518-3DA55854FEF8}" v="61" dt="2023-06-03T09:37:30.18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094" autoAdjust="0"/>
  </p:normalViewPr>
  <p:slideViewPr>
    <p:cSldViewPr snapToGrid="0" snapToObjects="1" showGuides="1">
      <p:cViewPr varScale="1">
        <p:scale>
          <a:sx n="100" d="100"/>
          <a:sy n="100" d="100"/>
        </p:scale>
        <p:origin x="91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19.06.2023</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19.06.2023</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10</a:t>
            </a:fld>
            <a:endParaRPr lang="de-DE" dirty="0"/>
          </a:p>
        </p:txBody>
      </p:sp>
    </p:spTree>
    <p:extLst>
      <p:ext uri="{BB962C8B-B14F-4D97-AF65-F5344CB8AC3E}">
        <p14:creationId xmlns:p14="http://schemas.microsoft.com/office/powerpoint/2010/main" val="2937928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02983CBA-26FA-405C-A875-916D7771CF05}"/>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A3781F94-969B-4D11-C109-854C38F97536}"/>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9B896740-E55C-B67E-3C00-730749F842CF}"/>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0891B9FB-EE01-C75D-9E4E-E9B19212773C}"/>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FE1F0612-0851-7AFB-4A60-35294A5E68E0}"/>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51119"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FB8F25D1-E2A8-1DE6-A966-F7B6A7952E6F}"/>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video" Target="https://player.vimeo.com/video/824673967?h=0dfe30c147&amp;app_id=12296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F82D61-A0B2-C2A5-DD08-EC9859358912}"/>
              </a:ext>
            </a:extLst>
          </p:cNvPr>
          <p:cNvSpPr>
            <a:spLocks noGrp="1"/>
          </p:cNvSpPr>
          <p:nvPr>
            <p:ph type="title"/>
          </p:nvPr>
        </p:nvSpPr>
        <p:spPr/>
        <p:txBody>
          <a:bodyPr/>
          <a:lstStyle/>
          <a:p>
            <a:r>
              <a:rPr lang="de-DE"/>
              <a:t>Leitern</a:t>
            </a:r>
            <a:endParaRPr lang="de-DE" dirty="0"/>
          </a:p>
        </p:txBody>
      </p:sp>
      <p:sp>
        <p:nvSpPr>
          <p:cNvPr id="4" name="Textplatzhalter 3">
            <a:extLst>
              <a:ext uri="{FF2B5EF4-FFF2-40B4-BE49-F238E27FC236}">
                <a16:creationId xmlns:a16="http://schemas.microsoft.com/office/drawing/2014/main" id="{94B0E1FD-D5C1-8A66-B07B-BAE8D0AB7B16}"/>
              </a:ext>
            </a:extLst>
          </p:cNvPr>
          <p:cNvSpPr>
            <a:spLocks noGrp="1"/>
          </p:cNvSpPr>
          <p:nvPr>
            <p:ph type="body" sz="quarter" idx="24"/>
          </p:nvPr>
        </p:nvSpPr>
        <p:spPr/>
        <p:txBody>
          <a:bodyPr/>
          <a:lstStyle/>
          <a:p>
            <a:r>
              <a:rPr lang="de-DE" dirty="0" err="1"/>
              <a:t>Referent:in</a:t>
            </a:r>
            <a:r>
              <a:rPr lang="de-DE" dirty="0"/>
              <a:t>, Ort</a:t>
            </a:r>
          </a:p>
        </p:txBody>
      </p:sp>
      <p:pic>
        <p:nvPicPr>
          <p:cNvPr id="8" name="Bildplatzhalter 7" descr="Ein Bild, das Person, Kleidung, Leiter, Im Haus enthält.&#10;&#10;Automatisch generierte Beschreibung">
            <a:extLst>
              <a:ext uri="{FF2B5EF4-FFF2-40B4-BE49-F238E27FC236}">
                <a16:creationId xmlns:a16="http://schemas.microsoft.com/office/drawing/2014/main" id="{D3447AE5-28A9-BE67-0769-902B8AFDB728}"/>
              </a:ext>
            </a:extLst>
          </p:cNvPr>
          <p:cNvPicPr>
            <a:picLocks noGrp="1" noChangeAspect="1"/>
          </p:cNvPicPr>
          <p:nvPr>
            <p:ph type="pic" sz="quarter" idx="23"/>
          </p:nvPr>
        </p:nvPicPr>
        <p:blipFill>
          <a:blip r:embed="rId2" cstate="print">
            <a:extLst>
              <a:ext uri="{28A0092B-C50C-407E-A947-70E740481C1C}">
                <a14:useLocalDpi xmlns:a14="http://schemas.microsoft.com/office/drawing/2010/main"/>
              </a:ext>
            </a:extLst>
          </a:blip>
          <a:srcRect/>
          <a:stretch>
            <a:fillRect/>
          </a:stretch>
        </p:blipFill>
        <p:spPr/>
      </p:pic>
      <p:sp>
        <p:nvSpPr>
          <p:cNvPr id="9" name="Textfeld 8">
            <a:extLst>
              <a:ext uri="{FF2B5EF4-FFF2-40B4-BE49-F238E27FC236}">
                <a16:creationId xmlns:a16="http://schemas.microsoft.com/office/drawing/2014/main" id="{316A959A-D66C-A9BC-7117-DF1AFE6EFB15}"/>
              </a:ext>
            </a:extLst>
          </p:cNvPr>
          <p:cNvSpPr txBox="1"/>
          <p:nvPr/>
        </p:nvSpPr>
        <p:spPr bwMode="gray">
          <a:xfrm>
            <a:off x="6102928" y="5632928"/>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New </a:t>
            </a:r>
            <a:r>
              <a:rPr lang="de-DE" sz="1200" dirty="0" err="1">
                <a:solidFill>
                  <a:schemeClr val="bg1"/>
                </a:solidFill>
              </a:rPr>
              <a:t>Africa</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9178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365EBAD4-F4A4-919C-5FFC-A18D6476BE30}"/>
              </a:ext>
            </a:extLst>
          </p:cNvPr>
          <p:cNvSpPr>
            <a:spLocks noGrp="1"/>
          </p:cNvSpPr>
          <p:nvPr>
            <p:ph sz="quarter" idx="22"/>
          </p:nvPr>
        </p:nvSpPr>
        <p:spPr/>
        <p:txBody>
          <a:bodyPr vert="horz" lIns="0" tIns="0" rIns="0" bIns="0" rtlCol="0" anchor="t">
            <a:noAutofit/>
          </a:bodyPr>
          <a:lstStyle/>
          <a:p>
            <a:pPr lvl="5"/>
            <a:r>
              <a:rPr lang="de-DE" dirty="0"/>
              <a:t>Die Leiter als Verkehrsweg</a:t>
            </a:r>
          </a:p>
          <a:p>
            <a:r>
              <a:rPr lang="de-DE" dirty="0"/>
              <a:t>Ist nur erlaubt:</a:t>
            </a:r>
          </a:p>
          <a:p>
            <a:pPr marL="359410" lvl="1" indent="-359410"/>
            <a:r>
              <a:rPr lang="de-DE" dirty="0"/>
              <a:t>wenn der zu überwindende Höhenunterschied maximal 5 m beträgt</a:t>
            </a:r>
            <a:endParaRPr lang="de-DE" dirty="0">
              <a:cs typeface="Calibri" panose="020F0502020204030204" pitchFamily="34" charset="0"/>
            </a:endParaRPr>
          </a:p>
          <a:p>
            <a:pPr marL="359410" lvl="1" indent="-359410"/>
            <a:r>
              <a:rPr lang="de-DE" b="1" dirty="0">
                <a:latin typeface="Calibri"/>
                <a:cs typeface="Calibri"/>
              </a:rPr>
              <a:t>nicht mehr als 10 kg</a:t>
            </a:r>
            <a:r>
              <a:rPr lang="de-DE" dirty="0">
                <a:latin typeface="Calibri"/>
                <a:cs typeface="Calibri"/>
              </a:rPr>
              <a:t> Werkzeug oder Material und </a:t>
            </a:r>
            <a:r>
              <a:rPr lang="de-DE" b="1" dirty="0">
                <a:latin typeface="Calibri"/>
                <a:cs typeface="Calibri"/>
              </a:rPr>
              <a:t>keine gefährlichen Stoffe </a:t>
            </a:r>
            <a:r>
              <a:rPr lang="de-DE" dirty="0">
                <a:latin typeface="Calibri"/>
                <a:cs typeface="Calibri"/>
              </a:rPr>
              <a:t>mitgeführt werden</a:t>
            </a:r>
            <a:endParaRPr lang="de-DE" dirty="0">
              <a:cs typeface="Calibri"/>
            </a:endParaRPr>
          </a:p>
          <a:p>
            <a:r>
              <a:rPr lang="de-DE" dirty="0"/>
              <a:t>Leitern, die als Aufstieg verwendet werden, müssen so lang sein, dass sie </a:t>
            </a:r>
            <a:r>
              <a:rPr lang="de-DE" b="1" dirty="0"/>
              <a:t>mindestens </a:t>
            </a:r>
            <a:br>
              <a:rPr lang="de-DE" b="1" dirty="0"/>
            </a:br>
            <a:r>
              <a:rPr lang="de-DE" b="1" dirty="0"/>
              <a:t>1 m</a:t>
            </a:r>
            <a:r>
              <a:rPr lang="de-DE" dirty="0"/>
              <a:t> über die Austrittsstelle hinausragen.</a:t>
            </a:r>
          </a:p>
        </p:txBody>
      </p:sp>
      <p:sp>
        <p:nvSpPr>
          <p:cNvPr id="9" name="Inhaltsplatzhalter 8">
            <a:extLst>
              <a:ext uri="{FF2B5EF4-FFF2-40B4-BE49-F238E27FC236}">
                <a16:creationId xmlns:a16="http://schemas.microsoft.com/office/drawing/2014/main" id="{F995D5CE-6C17-D58E-6365-3D62D64C74D0}"/>
              </a:ext>
            </a:extLst>
          </p:cNvPr>
          <p:cNvSpPr>
            <a:spLocks noGrp="1"/>
          </p:cNvSpPr>
          <p:nvPr>
            <p:ph sz="quarter" idx="23"/>
          </p:nvPr>
        </p:nvSpPr>
        <p:spPr/>
        <p:txBody>
          <a:bodyPr vert="horz" lIns="0" tIns="0" rIns="0" bIns="0" rtlCol="0" anchor="t">
            <a:noAutofit/>
          </a:bodyPr>
          <a:lstStyle/>
          <a:p>
            <a:pPr lvl="5"/>
            <a:r>
              <a:rPr lang="de-DE" dirty="0"/>
              <a:t>Das Arbeiten auf einer Leiter</a:t>
            </a:r>
          </a:p>
          <a:p>
            <a:r>
              <a:rPr lang="de-DE" dirty="0"/>
              <a:t>Ist nur erlaubt:</a:t>
            </a:r>
          </a:p>
          <a:p>
            <a:pPr marL="359410" lvl="1" indent="-359410"/>
            <a:r>
              <a:rPr lang="de-DE" dirty="0">
                <a:latin typeface="Calibri"/>
                <a:cs typeface="Calibri"/>
              </a:rPr>
              <a:t>bis zu einer Standhöhe von </a:t>
            </a:r>
            <a:r>
              <a:rPr lang="de-DE" b="1" dirty="0">
                <a:latin typeface="Calibri"/>
                <a:cs typeface="Calibri"/>
              </a:rPr>
              <a:t>2 m</a:t>
            </a:r>
            <a:r>
              <a:rPr lang="de-DE" dirty="0">
                <a:latin typeface="Calibri"/>
                <a:cs typeface="Calibri"/>
              </a:rPr>
              <a:t> bzw.</a:t>
            </a:r>
          </a:p>
          <a:p>
            <a:pPr marL="359410" lvl="1" indent="-359410"/>
            <a:r>
              <a:rPr lang="de-DE" dirty="0">
                <a:latin typeface="Calibri"/>
                <a:cs typeface="Calibri"/>
              </a:rPr>
              <a:t>bei einer Standhöhe zwischen 2 m und </a:t>
            </a:r>
            <a:br>
              <a:rPr lang="de-DE" dirty="0"/>
            </a:br>
            <a:r>
              <a:rPr lang="de-DE" dirty="0">
                <a:latin typeface="Calibri"/>
                <a:cs typeface="Calibri"/>
              </a:rPr>
              <a:t>5 m nur dann, wenn zeitweilige Arbeiten ausgeführt werden (bis </a:t>
            </a:r>
            <a:r>
              <a:rPr lang="de-DE" b="1" dirty="0">
                <a:latin typeface="Calibri"/>
                <a:cs typeface="Calibri"/>
              </a:rPr>
              <a:t>2 Stunden </a:t>
            </a:r>
            <a:r>
              <a:rPr lang="de-DE" dirty="0">
                <a:latin typeface="Calibri"/>
                <a:cs typeface="Calibri"/>
              </a:rPr>
              <a:t>pro Tag).</a:t>
            </a:r>
          </a:p>
          <a:p>
            <a:r>
              <a:rPr lang="de-DE" b="1" dirty="0"/>
              <a:t>Es dürfen nur Stufenleitern oder Leitern mit einer Plattform zum Einsatz kommen! Sprossenleitern sind hier nicht erlaubt.</a:t>
            </a:r>
          </a:p>
          <a:p>
            <a:endParaRPr lang="de-DE" dirty="0"/>
          </a:p>
        </p:txBody>
      </p:sp>
      <p:sp>
        <p:nvSpPr>
          <p:cNvPr id="3" name="Fußzeilenplatzhalter 2">
            <a:extLst>
              <a:ext uri="{FF2B5EF4-FFF2-40B4-BE49-F238E27FC236}">
                <a16:creationId xmlns:a16="http://schemas.microsoft.com/office/drawing/2014/main" id="{C4FFCFAA-E0EB-7625-DBB1-0969B646E1FD}"/>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94370C79-BFF2-A3A2-4B09-27BDE356764A}"/>
              </a:ext>
            </a:extLst>
          </p:cNvPr>
          <p:cNvSpPr>
            <a:spLocks noGrp="1"/>
          </p:cNvSpPr>
          <p:nvPr>
            <p:ph type="sldNum" sz="quarter" idx="25"/>
          </p:nvPr>
        </p:nvSpPr>
        <p:spPr/>
        <p:txBody>
          <a:bodyPr/>
          <a:lstStyle/>
          <a:p>
            <a:fld id="{521AE3AC-DDCA-45D4-9B2A-A2DBEA872607}" type="slidenum">
              <a:rPr lang="de-DE" smtClean="0"/>
              <a:pPr/>
              <a:t>10</a:t>
            </a:fld>
            <a:endParaRPr lang="de-DE" dirty="0"/>
          </a:p>
        </p:txBody>
      </p:sp>
      <p:sp>
        <p:nvSpPr>
          <p:cNvPr id="6" name="Titel 5">
            <a:extLst>
              <a:ext uri="{FF2B5EF4-FFF2-40B4-BE49-F238E27FC236}">
                <a16:creationId xmlns:a16="http://schemas.microsoft.com/office/drawing/2014/main" id="{2F93DF04-BB9C-F180-441A-B521AFE44275}"/>
              </a:ext>
            </a:extLst>
          </p:cNvPr>
          <p:cNvSpPr>
            <a:spLocks noGrp="1"/>
          </p:cNvSpPr>
          <p:nvPr>
            <p:ph type="title"/>
          </p:nvPr>
        </p:nvSpPr>
        <p:spPr/>
        <p:txBody>
          <a:bodyPr/>
          <a:lstStyle/>
          <a:p>
            <a:r>
              <a:rPr lang="de-DE" dirty="0"/>
              <a:t>Nutzung von Leitern</a:t>
            </a:r>
          </a:p>
        </p:txBody>
      </p:sp>
      <p:sp>
        <p:nvSpPr>
          <p:cNvPr id="7" name="Textplatzhalter 6">
            <a:extLst>
              <a:ext uri="{FF2B5EF4-FFF2-40B4-BE49-F238E27FC236}">
                <a16:creationId xmlns:a16="http://schemas.microsoft.com/office/drawing/2014/main" id="{3FF99111-013B-A5BE-8695-B4F08983BE7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60084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Ein Bild, das Schuhwerk, Jeans, Person, Kleidung enthält.&#10;&#10;Automatisch generierte Beschreibung">
            <a:extLst>
              <a:ext uri="{FF2B5EF4-FFF2-40B4-BE49-F238E27FC236}">
                <a16:creationId xmlns:a16="http://schemas.microsoft.com/office/drawing/2014/main" id="{00590F51-56FE-55C7-6801-CC8B7F99AA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77288" y="1639505"/>
            <a:ext cx="3495600" cy="2328608"/>
          </a:xfrm>
          <a:prstGeom prst="rect">
            <a:avLst/>
          </a:prstGeom>
        </p:spPr>
      </p:pic>
      <p:pic>
        <p:nvPicPr>
          <p:cNvPr id="3" name="Inhaltsplatzhalter 17">
            <a:extLst>
              <a:ext uri="{FF2B5EF4-FFF2-40B4-BE49-F238E27FC236}">
                <a16:creationId xmlns:a16="http://schemas.microsoft.com/office/drawing/2014/main" id="{E1A3AB4A-F940-EDB3-6FC3-25E767E982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527681" y="1639505"/>
            <a:ext cx="3495600" cy="2330400"/>
          </a:xfrm>
          <a:prstGeom prst="rect">
            <a:avLst/>
          </a:prstGeom>
        </p:spPr>
      </p:pic>
      <p:sp>
        <p:nvSpPr>
          <p:cNvPr id="2" name="Titel 1">
            <a:extLst>
              <a:ext uri="{FF2B5EF4-FFF2-40B4-BE49-F238E27FC236}">
                <a16:creationId xmlns:a16="http://schemas.microsoft.com/office/drawing/2014/main" id="{A66F2D7F-FA81-9340-D724-94CF56CCC9F3}"/>
              </a:ext>
            </a:extLst>
          </p:cNvPr>
          <p:cNvSpPr>
            <a:spLocks noGrp="1"/>
          </p:cNvSpPr>
          <p:nvPr>
            <p:ph type="title"/>
          </p:nvPr>
        </p:nvSpPr>
        <p:spPr/>
        <p:txBody>
          <a:bodyPr/>
          <a:lstStyle/>
          <a:p>
            <a:r>
              <a:rPr lang="de-DE" dirty="0"/>
              <a:t>Stufe statt Sprosse</a:t>
            </a:r>
          </a:p>
        </p:txBody>
      </p:sp>
      <p:sp>
        <p:nvSpPr>
          <p:cNvPr id="4" name="Fußzeilenplatzhalter 3">
            <a:extLst>
              <a:ext uri="{FF2B5EF4-FFF2-40B4-BE49-F238E27FC236}">
                <a16:creationId xmlns:a16="http://schemas.microsoft.com/office/drawing/2014/main" id="{7D79B949-E98A-B7A9-8168-9BD2D2148C99}"/>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6722C5F6-93F2-6A3F-6C2A-1404B2DA2E5E}"/>
              </a:ext>
            </a:extLst>
          </p:cNvPr>
          <p:cNvSpPr>
            <a:spLocks noGrp="1"/>
          </p:cNvSpPr>
          <p:nvPr>
            <p:ph type="sldNum" sz="quarter" idx="20"/>
          </p:nvPr>
        </p:nvSpPr>
        <p:spPr/>
        <p:txBody>
          <a:bodyPr/>
          <a:lstStyle/>
          <a:p>
            <a:fld id="{521AE3AC-DDCA-45D4-9B2A-A2DBEA872607}" type="slidenum">
              <a:rPr lang="de-DE" smtClean="0"/>
              <a:pPr/>
              <a:t>11</a:t>
            </a:fld>
            <a:endParaRPr lang="de-DE" dirty="0"/>
          </a:p>
        </p:txBody>
      </p:sp>
      <p:sp>
        <p:nvSpPr>
          <p:cNvPr id="7" name="Textplatzhalter 6">
            <a:extLst>
              <a:ext uri="{FF2B5EF4-FFF2-40B4-BE49-F238E27FC236}">
                <a16:creationId xmlns:a16="http://schemas.microsoft.com/office/drawing/2014/main" id="{47B712CF-B5A5-A3E6-186F-540C302F6CA9}"/>
              </a:ext>
            </a:extLst>
          </p:cNvPr>
          <p:cNvSpPr>
            <a:spLocks noGrp="1"/>
          </p:cNvSpPr>
          <p:nvPr>
            <p:ph type="body" sz="quarter" idx="18"/>
          </p:nvPr>
        </p:nvSpPr>
        <p:spPr/>
        <p:txBody>
          <a:bodyPr/>
          <a:lstStyle/>
          <a:p>
            <a:endParaRPr lang="de-DE"/>
          </a:p>
        </p:txBody>
      </p:sp>
      <p:sp>
        <p:nvSpPr>
          <p:cNvPr id="10" name="Textfeld 9">
            <a:extLst>
              <a:ext uri="{FF2B5EF4-FFF2-40B4-BE49-F238E27FC236}">
                <a16:creationId xmlns:a16="http://schemas.microsoft.com/office/drawing/2014/main" id="{7ABF2BD1-85B5-2CEC-1BC1-A4688059D48D}"/>
              </a:ext>
            </a:extLst>
          </p:cNvPr>
          <p:cNvSpPr txBox="1"/>
          <p:nvPr/>
        </p:nvSpPr>
        <p:spPr bwMode="gray">
          <a:xfrm>
            <a:off x="527681" y="3969071"/>
            <a:ext cx="3496229" cy="385010"/>
          </a:xfrm>
          <a:prstGeom prst="rect">
            <a:avLst/>
          </a:prstGeom>
          <a:ln/>
        </p:spPr>
        <p:style>
          <a:lnRef idx="1">
            <a:schemeClr val="accent1"/>
          </a:lnRef>
          <a:fillRef idx="3">
            <a:schemeClr val="accent1"/>
          </a:fillRef>
          <a:effectRef idx="2">
            <a:schemeClr val="accent1"/>
          </a:effectRef>
          <a:fontRef idx="minor">
            <a:schemeClr val="lt1"/>
          </a:fontRef>
        </p:style>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400" b="1" dirty="0">
                <a:solidFill>
                  <a:schemeClr val="bg1"/>
                </a:solidFill>
              </a:rPr>
              <a:t>Stufen</a:t>
            </a:r>
            <a:endParaRPr lang="de-DE" sz="2000" b="1" i="0" u="none" baseline="0" dirty="0">
              <a:solidFill>
                <a:schemeClr val="bg1"/>
              </a:solidFill>
            </a:endParaRPr>
          </a:p>
        </p:txBody>
      </p:sp>
      <p:sp>
        <p:nvSpPr>
          <p:cNvPr id="14" name="Rechteck 13">
            <a:extLst>
              <a:ext uri="{FF2B5EF4-FFF2-40B4-BE49-F238E27FC236}">
                <a16:creationId xmlns:a16="http://schemas.microsoft.com/office/drawing/2014/main" id="{7C1A6D6F-C1DD-8851-5068-DF4EBEED5A0A}"/>
              </a:ext>
            </a:extLst>
          </p:cNvPr>
          <p:cNvSpPr/>
          <p:nvPr/>
        </p:nvSpPr>
        <p:spPr bwMode="gray">
          <a:xfrm>
            <a:off x="527052" y="4354915"/>
            <a:ext cx="3496229" cy="1737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2400" dirty="0">
                <a:solidFill>
                  <a:schemeClr val="tx2"/>
                </a:solidFill>
                <a:latin typeface="Calibri" panose="020F0502020204030204" pitchFamily="34" charset="0"/>
              </a:rPr>
              <a:t>haben eine Auftrittsfläche von mind. 80 mm</a:t>
            </a:r>
          </a:p>
        </p:txBody>
      </p:sp>
      <p:sp>
        <p:nvSpPr>
          <p:cNvPr id="15" name="Rechteck 14">
            <a:extLst>
              <a:ext uri="{FF2B5EF4-FFF2-40B4-BE49-F238E27FC236}">
                <a16:creationId xmlns:a16="http://schemas.microsoft.com/office/drawing/2014/main" id="{0678F2DC-EDB4-3D6F-034C-0946B7B3AA6B}"/>
              </a:ext>
            </a:extLst>
          </p:cNvPr>
          <p:cNvSpPr/>
          <p:nvPr/>
        </p:nvSpPr>
        <p:spPr bwMode="gray">
          <a:xfrm>
            <a:off x="4347883" y="1592264"/>
            <a:ext cx="3496229" cy="4500562"/>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6995" lvl="1" algn="ctr" defTabSz="914377">
              <a:spcBef>
                <a:spcPts val="400"/>
              </a:spcBef>
              <a:spcAft>
                <a:spcPts val="400"/>
              </a:spcAft>
              <a:buClr>
                <a:schemeClr val="accent1"/>
              </a:buClr>
              <a:buSzPct val="115000"/>
            </a:pPr>
            <a:r>
              <a:rPr lang="de-DE" sz="2400" dirty="0">
                <a:solidFill>
                  <a:schemeClr val="bg1"/>
                </a:solidFill>
                <a:latin typeface="Calibri"/>
                <a:cs typeface="Calibri"/>
              </a:rPr>
              <a:t>Leitern mit Stufen sind sicherer und ergonomischer als Leitern mit Sprossen.</a:t>
            </a:r>
            <a:endParaRPr lang="de-DE">
              <a:solidFill>
                <a:schemeClr val="bg1"/>
              </a:solidFill>
              <a:latin typeface="Calibri"/>
              <a:cs typeface="Calibri"/>
            </a:endParaRPr>
          </a:p>
          <a:p>
            <a:pPr marL="86995" lvl="1" algn="ctr" defTabSz="914377">
              <a:spcBef>
                <a:spcPts val="400"/>
              </a:spcBef>
              <a:spcAft>
                <a:spcPts val="400"/>
              </a:spcAft>
              <a:buClr>
                <a:schemeClr val="accent1"/>
              </a:buClr>
              <a:buSzPct val="115000"/>
            </a:pPr>
            <a:endParaRPr lang="de-DE" sz="2400" dirty="0">
              <a:solidFill>
                <a:schemeClr val="bg1"/>
              </a:solidFill>
              <a:latin typeface="Calibri" panose="020F0502020204030204" pitchFamily="34" charset="0"/>
              <a:cs typeface="Calibri" panose="020F0502020204030204" pitchFamily="34" charset="0"/>
            </a:endParaRPr>
          </a:p>
          <a:p>
            <a:pPr marL="86995" lvl="1" algn="ctr" defTabSz="914377" fontAlgn="auto">
              <a:spcBef>
                <a:spcPts val="400"/>
              </a:spcBef>
              <a:spcAft>
                <a:spcPts val="400"/>
              </a:spcAft>
              <a:buClr>
                <a:schemeClr val="accent1"/>
              </a:buClr>
              <a:buSzPct val="115000"/>
            </a:pPr>
            <a:r>
              <a:rPr lang="de-DE" sz="2400" dirty="0">
                <a:solidFill>
                  <a:schemeClr val="bg1"/>
                </a:solidFill>
                <a:latin typeface="Calibri" panose="020F0502020204030204" pitchFamily="34" charset="0"/>
              </a:rPr>
              <a:t>Sprossenleitern sollten nur dort genutzt werden, wo der Platz keine Stufenleiter zulässt.</a:t>
            </a:r>
            <a:endParaRPr lang="de-DE" sz="2400" dirty="0">
              <a:solidFill>
                <a:schemeClr val="bg1"/>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D53730A5-ED52-9929-26A2-50C24FF96096}"/>
              </a:ext>
            </a:extLst>
          </p:cNvPr>
          <p:cNvSpPr txBox="1"/>
          <p:nvPr/>
        </p:nvSpPr>
        <p:spPr bwMode="gray">
          <a:xfrm>
            <a:off x="8177288" y="3969905"/>
            <a:ext cx="3496229" cy="385010"/>
          </a:xfrm>
          <a:prstGeom prst="rect">
            <a:avLst/>
          </a:prstGeom>
          <a:ln/>
        </p:spPr>
        <p:style>
          <a:lnRef idx="1">
            <a:schemeClr val="accent1"/>
          </a:lnRef>
          <a:fillRef idx="3">
            <a:schemeClr val="accent1"/>
          </a:fillRef>
          <a:effectRef idx="2">
            <a:schemeClr val="accent1"/>
          </a:effectRef>
          <a:fontRef idx="minor">
            <a:schemeClr val="lt1"/>
          </a:fontRef>
        </p:style>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400" b="1" dirty="0">
                <a:solidFill>
                  <a:schemeClr val="bg1"/>
                </a:solidFill>
              </a:rPr>
              <a:t>Sprossen</a:t>
            </a:r>
            <a:endParaRPr lang="de-DE" sz="2000" b="1" i="0" u="none" baseline="0" dirty="0">
              <a:solidFill>
                <a:schemeClr val="bg1"/>
              </a:solidFill>
            </a:endParaRPr>
          </a:p>
        </p:txBody>
      </p:sp>
      <p:sp>
        <p:nvSpPr>
          <p:cNvPr id="17" name="Rechteck 16">
            <a:extLst>
              <a:ext uri="{FF2B5EF4-FFF2-40B4-BE49-F238E27FC236}">
                <a16:creationId xmlns:a16="http://schemas.microsoft.com/office/drawing/2014/main" id="{05C320B9-2193-DFD6-2EFE-268089192829}"/>
              </a:ext>
            </a:extLst>
          </p:cNvPr>
          <p:cNvSpPr/>
          <p:nvPr/>
        </p:nvSpPr>
        <p:spPr bwMode="gray">
          <a:xfrm>
            <a:off x="8176659" y="4354081"/>
            <a:ext cx="3496229" cy="1738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51460" lvl="1" indent="-251460" defTabSz="914377">
              <a:spcBef>
                <a:spcPts val="400"/>
              </a:spcBef>
              <a:spcAft>
                <a:spcPts val="400"/>
              </a:spcAft>
              <a:buClr>
                <a:schemeClr val="accent1"/>
              </a:buClr>
              <a:buSzPct val="115000"/>
              <a:buFont typeface="Symbol" panose="05050102010706020507" pitchFamily="18" charset="2"/>
              <a:buChar char="-"/>
              <a:tabLst>
                <a:tab pos="444500" algn="l"/>
              </a:tabLst>
            </a:pPr>
            <a:r>
              <a:rPr lang="de-DE" sz="2400" dirty="0">
                <a:solidFill>
                  <a:schemeClr val="tx2"/>
                </a:solidFill>
                <a:latin typeface="Calibri"/>
                <a:cs typeface="Calibri"/>
              </a:rPr>
              <a:t>haben dagegen nur eine Auftrittsfläche von           20–40 mm</a:t>
            </a:r>
            <a:endParaRPr lang="de-DE" dirty="0">
              <a:solidFill>
                <a:schemeClr val="tx2"/>
              </a:solidFill>
              <a:latin typeface="Calibri"/>
              <a:cs typeface="Calibri"/>
            </a:endParaRPr>
          </a:p>
        </p:txBody>
      </p:sp>
      <p:sp>
        <p:nvSpPr>
          <p:cNvPr id="20" name="Textfeld 19">
            <a:extLst>
              <a:ext uri="{FF2B5EF4-FFF2-40B4-BE49-F238E27FC236}">
                <a16:creationId xmlns:a16="http://schemas.microsoft.com/office/drawing/2014/main" id="{18C1B309-C054-50E9-A485-30A40E1EA04E}"/>
              </a:ext>
            </a:extLst>
          </p:cNvPr>
          <p:cNvSpPr txBox="1"/>
          <p:nvPr/>
        </p:nvSpPr>
        <p:spPr bwMode="gray">
          <a:xfrm>
            <a:off x="8150897" y="3255331"/>
            <a:ext cx="3496229"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rgbClr val="5F5F5F"/>
                </a:solidFill>
              </a:rPr>
              <a:t> © </a:t>
            </a:r>
            <a:r>
              <a:rPr lang="de-DE" sz="1200" dirty="0" err="1">
                <a:solidFill>
                  <a:srgbClr val="5F5F5F"/>
                </a:solidFill>
              </a:rPr>
              <a:t>Zerbor</a:t>
            </a:r>
            <a:r>
              <a:rPr lang="de-DE" sz="1200" dirty="0">
                <a:solidFill>
                  <a:srgbClr val="5F5F5F"/>
                </a:solidFill>
              </a:rPr>
              <a:t> - stock.adobe.com</a:t>
            </a:r>
            <a:endParaRPr lang="de-DE" sz="1200" i="0" u="none" baseline="0" dirty="0">
              <a:solidFill>
                <a:srgbClr val="5F5F5F"/>
              </a:solidFill>
            </a:endParaRPr>
          </a:p>
        </p:txBody>
      </p:sp>
      <p:sp>
        <p:nvSpPr>
          <p:cNvPr id="21" name="Textfeld 20">
            <a:extLst>
              <a:ext uri="{FF2B5EF4-FFF2-40B4-BE49-F238E27FC236}">
                <a16:creationId xmlns:a16="http://schemas.microsoft.com/office/drawing/2014/main" id="{F5175296-BFEB-96E7-BC41-300FBEAD2200}"/>
              </a:ext>
            </a:extLst>
          </p:cNvPr>
          <p:cNvSpPr txBox="1"/>
          <p:nvPr/>
        </p:nvSpPr>
        <p:spPr bwMode="gray">
          <a:xfrm>
            <a:off x="518478" y="3254976"/>
            <a:ext cx="3496229"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chemeClr val="bg1"/>
                </a:solidFill>
              </a:rPr>
              <a:t> © Andrey Popov - stock.adobe.com</a:t>
            </a:r>
            <a:endParaRPr lang="de-DE" sz="1200" i="0" u="none" baseline="0" dirty="0">
              <a:solidFill>
                <a:schemeClr val="bg1"/>
              </a:solidFill>
            </a:endParaRPr>
          </a:p>
        </p:txBody>
      </p:sp>
    </p:spTree>
    <p:extLst>
      <p:ext uri="{BB962C8B-B14F-4D97-AF65-F5344CB8AC3E}">
        <p14:creationId xmlns:p14="http://schemas.microsoft.com/office/powerpoint/2010/main" val="78491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nhaltsplatzhalter 25">
            <a:extLst>
              <a:ext uri="{FF2B5EF4-FFF2-40B4-BE49-F238E27FC236}">
                <a16:creationId xmlns:a16="http://schemas.microsoft.com/office/drawing/2014/main" id="{10FAA1E3-3856-0815-6BD3-6B3BB5EC4744}"/>
              </a:ext>
            </a:extLst>
          </p:cNvPr>
          <p:cNvSpPr>
            <a:spLocks noGrp="1"/>
          </p:cNvSpPr>
          <p:nvPr>
            <p:ph idx="1"/>
          </p:nvPr>
        </p:nvSpPr>
        <p:spPr/>
        <p:txBody>
          <a:bodyPr/>
          <a:lstStyle/>
          <a:p>
            <a:endParaRPr lang="de-DE"/>
          </a:p>
        </p:txBody>
      </p:sp>
      <p:sp>
        <p:nvSpPr>
          <p:cNvPr id="33" name="Bildplatzhalter 32">
            <a:extLst>
              <a:ext uri="{FF2B5EF4-FFF2-40B4-BE49-F238E27FC236}">
                <a16:creationId xmlns:a16="http://schemas.microsoft.com/office/drawing/2014/main" id="{F6D3D659-552B-BDC9-86B8-6E5A29CD74B4}"/>
              </a:ext>
            </a:extLst>
          </p:cNvPr>
          <p:cNvSpPr>
            <a:spLocks noGrp="1"/>
          </p:cNvSpPr>
          <p:nvPr>
            <p:ph type="pic" sz="quarter" idx="13"/>
          </p:nvPr>
        </p:nvSpPr>
        <p:spPr/>
      </p:sp>
      <p:sp>
        <p:nvSpPr>
          <p:cNvPr id="4" name="Fußzeilenplatzhalter 3">
            <a:extLst>
              <a:ext uri="{FF2B5EF4-FFF2-40B4-BE49-F238E27FC236}">
                <a16:creationId xmlns:a16="http://schemas.microsoft.com/office/drawing/2014/main" id="{B42EBC65-D659-6A30-5CDC-5AD7B8E9A21E}"/>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AC710654-E5BE-AD1C-15A8-0C9CA6B15219}"/>
              </a:ext>
            </a:extLst>
          </p:cNvPr>
          <p:cNvSpPr>
            <a:spLocks noGrp="1"/>
          </p:cNvSpPr>
          <p:nvPr>
            <p:ph type="sldNum" sz="quarter" idx="20"/>
          </p:nvPr>
        </p:nvSpPr>
        <p:spPr/>
        <p:txBody>
          <a:bodyPr/>
          <a:lstStyle/>
          <a:p>
            <a:fld id="{521AE3AC-DDCA-45D4-9B2A-A2DBEA872607}" type="slidenum">
              <a:rPr lang="de-DE" smtClean="0"/>
              <a:pPr/>
              <a:t>12</a:t>
            </a:fld>
            <a:endParaRPr lang="de-DE" dirty="0"/>
          </a:p>
        </p:txBody>
      </p:sp>
      <p:sp>
        <p:nvSpPr>
          <p:cNvPr id="27" name="Titel 26">
            <a:extLst>
              <a:ext uri="{FF2B5EF4-FFF2-40B4-BE49-F238E27FC236}">
                <a16:creationId xmlns:a16="http://schemas.microsoft.com/office/drawing/2014/main" id="{38692DD4-CD16-EC9A-C169-82EB633BCA8D}"/>
              </a:ext>
            </a:extLst>
          </p:cNvPr>
          <p:cNvSpPr>
            <a:spLocks noGrp="1"/>
          </p:cNvSpPr>
          <p:nvPr>
            <p:ph type="title"/>
          </p:nvPr>
        </p:nvSpPr>
        <p:spPr/>
        <p:txBody>
          <a:bodyPr/>
          <a:lstStyle/>
          <a:p>
            <a:r>
              <a:rPr lang="de-DE" dirty="0"/>
              <a:t>Diese Sicherheitsregeln retten Leben</a:t>
            </a:r>
          </a:p>
        </p:txBody>
      </p:sp>
      <p:sp>
        <p:nvSpPr>
          <p:cNvPr id="34" name="Textplatzhalter 33">
            <a:extLst>
              <a:ext uri="{FF2B5EF4-FFF2-40B4-BE49-F238E27FC236}">
                <a16:creationId xmlns:a16="http://schemas.microsoft.com/office/drawing/2014/main" id="{3F6FBE88-0C0D-582C-AE99-2030954CEB65}"/>
              </a:ext>
            </a:extLst>
          </p:cNvPr>
          <p:cNvSpPr>
            <a:spLocks noGrp="1"/>
          </p:cNvSpPr>
          <p:nvPr>
            <p:ph type="body" sz="quarter" idx="18"/>
          </p:nvPr>
        </p:nvSpPr>
        <p:spPr/>
        <p:txBody>
          <a:bodyPr/>
          <a:lstStyle/>
          <a:p>
            <a:endParaRPr lang="de-DE"/>
          </a:p>
        </p:txBody>
      </p:sp>
      <p:grpSp>
        <p:nvGrpSpPr>
          <p:cNvPr id="36" name="Gruppieren 35">
            <a:extLst>
              <a:ext uri="{FF2B5EF4-FFF2-40B4-BE49-F238E27FC236}">
                <a16:creationId xmlns:a16="http://schemas.microsoft.com/office/drawing/2014/main" id="{8E998AB2-1218-E8E7-EC90-95CF815A4833}"/>
              </a:ext>
            </a:extLst>
          </p:cNvPr>
          <p:cNvGrpSpPr/>
          <p:nvPr/>
        </p:nvGrpSpPr>
        <p:grpSpPr>
          <a:xfrm>
            <a:off x="6097588" y="1600127"/>
            <a:ext cx="5575302" cy="4531376"/>
            <a:chOff x="6097588" y="1600127"/>
            <a:chExt cx="5575302" cy="4531376"/>
          </a:xfrm>
        </p:grpSpPr>
        <p:grpSp>
          <p:nvGrpSpPr>
            <p:cNvPr id="12" name="Gruppieren 11">
              <a:extLst>
                <a:ext uri="{FF2B5EF4-FFF2-40B4-BE49-F238E27FC236}">
                  <a16:creationId xmlns:a16="http://schemas.microsoft.com/office/drawing/2014/main" id="{D01AB44A-8A9C-D516-4474-B316BA32EDA6}"/>
                </a:ext>
              </a:extLst>
            </p:cNvPr>
            <p:cNvGrpSpPr/>
            <p:nvPr/>
          </p:nvGrpSpPr>
          <p:grpSpPr>
            <a:xfrm>
              <a:off x="6097588" y="1600127"/>
              <a:ext cx="5575302" cy="4495434"/>
              <a:chOff x="1608524" y="1613267"/>
              <a:chExt cx="5575302" cy="4495434"/>
            </a:xfrm>
          </p:grpSpPr>
          <p:sp>
            <p:nvSpPr>
              <p:cNvPr id="16" name="Rechteck 15">
                <a:extLst>
                  <a:ext uri="{FF2B5EF4-FFF2-40B4-BE49-F238E27FC236}">
                    <a16:creationId xmlns:a16="http://schemas.microsoft.com/office/drawing/2014/main" id="{3B5C8140-33BD-13CA-1368-E41DF130EED1}"/>
                  </a:ext>
                </a:extLst>
              </p:cNvPr>
              <p:cNvSpPr/>
              <p:nvPr/>
            </p:nvSpPr>
            <p:spPr bwMode="gray">
              <a:xfrm>
                <a:off x="1608524" y="1613267"/>
                <a:ext cx="5575302" cy="4495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descr="Ein Bild, das Leiter, Blue Collar, Arbeitskleidung, Bauarbeiter enthält.&#10;&#10;Automatisch generierte Beschreibung">
                <a:extLst>
                  <a:ext uri="{FF2B5EF4-FFF2-40B4-BE49-F238E27FC236}">
                    <a16:creationId xmlns:a16="http://schemas.microsoft.com/office/drawing/2014/main" id="{64686CE5-E1D3-EA68-65E6-EB77160FC5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17261" y="1689129"/>
                <a:ext cx="2409451" cy="4284000"/>
              </a:xfrm>
              <a:prstGeom prst="rect">
                <a:avLst/>
              </a:prstGeom>
            </p:spPr>
          </p:pic>
        </p:grpSp>
        <p:sp>
          <p:nvSpPr>
            <p:cNvPr id="35" name="Textfeld 34">
              <a:extLst>
                <a:ext uri="{FF2B5EF4-FFF2-40B4-BE49-F238E27FC236}">
                  <a16:creationId xmlns:a16="http://schemas.microsoft.com/office/drawing/2014/main" id="{2938A7AF-8A96-4236-A44F-26E8B602EF02}"/>
                </a:ext>
              </a:extLst>
            </p:cNvPr>
            <p:cNvSpPr txBox="1"/>
            <p:nvPr/>
          </p:nvSpPr>
          <p:spPr bwMode="gray">
            <a:xfrm>
              <a:off x="9118217" y="5417825"/>
              <a:ext cx="2528909"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rgbClr val="5F5F5F"/>
                  </a:solidFill>
                </a:rPr>
                <a:t> © </a:t>
              </a:r>
              <a:r>
                <a:rPr lang="de-DE" sz="1200" dirty="0" err="1">
                  <a:solidFill>
                    <a:srgbClr val="5F5F5F"/>
                  </a:solidFill>
                </a:rPr>
                <a:t>Zerbor</a:t>
              </a:r>
              <a:r>
                <a:rPr lang="de-DE" sz="1200" dirty="0">
                  <a:solidFill>
                    <a:srgbClr val="5F5F5F"/>
                  </a:solidFill>
                </a:rPr>
                <a:t> - stock.adobe.com</a:t>
              </a:r>
              <a:endParaRPr lang="de-DE" sz="1200" i="0" u="none" baseline="0" dirty="0">
                <a:solidFill>
                  <a:srgbClr val="5F5F5F"/>
                </a:solidFill>
              </a:endParaRPr>
            </a:p>
          </p:txBody>
        </p:sp>
      </p:grpSp>
      <p:sp>
        <p:nvSpPr>
          <p:cNvPr id="20" name="Rechteck 19">
            <a:extLst>
              <a:ext uri="{FF2B5EF4-FFF2-40B4-BE49-F238E27FC236}">
                <a16:creationId xmlns:a16="http://schemas.microsoft.com/office/drawing/2014/main" id="{039EBE59-297F-FEB1-D9B8-BAD3B9A01518}"/>
              </a:ext>
            </a:extLst>
          </p:cNvPr>
          <p:cNvSpPr/>
          <p:nvPr/>
        </p:nvSpPr>
        <p:spPr bwMode="gray">
          <a:xfrm>
            <a:off x="519110" y="1564185"/>
            <a:ext cx="8487215" cy="4507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359410" indent="-359410">
              <a:spcBef>
                <a:spcPts val="400"/>
              </a:spcBef>
              <a:spcAft>
                <a:spcPts val="400"/>
              </a:spcAft>
              <a:buClr>
                <a:srgbClr val="008CE2"/>
              </a:buClr>
              <a:buSzPct val="115000"/>
              <a:buFont typeface="+mj-lt"/>
              <a:buAutoNum type="arabicPeriod"/>
            </a:pPr>
            <a:r>
              <a:rPr lang="de-DE" sz="2400" b="1" dirty="0">
                <a:solidFill>
                  <a:schemeClr val="tx2"/>
                </a:solidFill>
                <a:latin typeface="Calibri" panose="020F0502020204030204" pitchFamily="34" charset="0"/>
              </a:rPr>
              <a:t>Sorgen Sie für einen sicheren Stand.</a:t>
            </a:r>
            <a:endParaRPr lang="de-DE"/>
          </a:p>
          <a:p>
            <a:pPr marL="714375" lvl="1" indent="-350520">
              <a:spcBef>
                <a:spcPts val="400"/>
              </a:spcBef>
              <a:spcAft>
                <a:spcPts val="400"/>
              </a:spcAft>
              <a:buClr>
                <a:srgbClr val="008CE2"/>
              </a:buClr>
              <a:buSzPct val="115000"/>
              <a:buFont typeface="Symbol" panose="05050102010706020507" pitchFamily="18" charset="2"/>
              <a:buChar char="-"/>
            </a:pPr>
            <a:r>
              <a:rPr lang="de-DE" sz="2400" dirty="0">
                <a:solidFill>
                  <a:schemeClr val="tx2"/>
                </a:solidFill>
                <a:latin typeface="Calibri" panose="020F0502020204030204" pitchFamily="34" charset="0"/>
              </a:rPr>
              <a:t>Leiter mit richtiger Länge nutzen</a:t>
            </a:r>
            <a:endParaRPr lang="de-DE" sz="2400" dirty="0">
              <a:solidFill>
                <a:schemeClr val="tx2"/>
              </a:solidFill>
              <a:latin typeface="Calibri" panose="020F0502020204030204" pitchFamily="34" charset="0"/>
              <a:cs typeface="Calibri" panose="020F0502020204030204" pitchFamily="34" charset="0"/>
            </a:endParaRPr>
          </a:p>
          <a:p>
            <a:pPr marL="714375" lvl="1" indent="-350520">
              <a:spcBef>
                <a:spcPts val="400"/>
              </a:spcBef>
              <a:spcAft>
                <a:spcPts val="400"/>
              </a:spcAft>
              <a:buClr>
                <a:srgbClr val="008CE2"/>
              </a:buClr>
              <a:buSzPct val="115000"/>
              <a:buFont typeface="Symbol" panose="05050102010706020507" pitchFamily="18" charset="2"/>
              <a:buChar char="-"/>
            </a:pPr>
            <a:r>
              <a:rPr lang="de-DE" sz="2400" dirty="0">
                <a:solidFill>
                  <a:schemeClr val="tx2"/>
                </a:solidFill>
                <a:latin typeface="Calibri" panose="020F0502020204030204" pitchFamily="34" charset="0"/>
              </a:rPr>
              <a:t>Leiter auf ebene und tragfähige Fläche stellen und gegen Umkippen sichern</a:t>
            </a:r>
            <a:endParaRPr lang="de-DE" sz="2400" dirty="0">
              <a:solidFill>
                <a:schemeClr val="tx2"/>
              </a:solidFill>
              <a:latin typeface="Calibri" panose="020F0502020204030204" pitchFamily="34" charset="0"/>
              <a:cs typeface="Calibri" panose="020F0502020204030204" pitchFamily="34" charset="0"/>
            </a:endParaRPr>
          </a:p>
          <a:p>
            <a:pPr marL="359410" indent="-359410">
              <a:spcBef>
                <a:spcPts val="400"/>
              </a:spcBef>
              <a:spcAft>
                <a:spcPts val="400"/>
              </a:spcAft>
              <a:buClr>
                <a:srgbClr val="008CE2"/>
              </a:buClr>
              <a:buSzPct val="115000"/>
              <a:buFont typeface="+mj-lt"/>
              <a:buAutoNum type="arabicPeriod"/>
            </a:pPr>
            <a:r>
              <a:rPr lang="de-DE" sz="2400" b="1" dirty="0">
                <a:solidFill>
                  <a:schemeClr val="tx2"/>
                </a:solidFill>
                <a:latin typeface="Calibri" panose="020F0502020204030204" pitchFamily="34" charset="0"/>
              </a:rPr>
              <a:t>Steigen Sie sicher auf die Leiter.</a:t>
            </a:r>
            <a:endParaRPr lang="de-DE" sz="2400" b="1" dirty="0">
              <a:solidFill>
                <a:schemeClr val="tx2"/>
              </a:solidFill>
              <a:latin typeface="Calibri" panose="020F0502020204030204" pitchFamily="34" charset="0"/>
              <a:cs typeface="Calibri" panose="020F0502020204030204" pitchFamily="34" charset="0"/>
            </a:endParaRPr>
          </a:p>
          <a:p>
            <a:pPr marL="714375" lvl="1" indent="-350520">
              <a:spcBef>
                <a:spcPts val="400"/>
              </a:spcBef>
              <a:spcAft>
                <a:spcPts val="400"/>
              </a:spcAft>
              <a:buClr>
                <a:srgbClr val="008CE2"/>
              </a:buClr>
              <a:buSzPct val="115000"/>
              <a:buFont typeface="Symbol" panose="05050102010706020507" pitchFamily="18" charset="2"/>
              <a:buChar char="-"/>
            </a:pPr>
            <a:r>
              <a:rPr lang="de-DE" sz="2400" dirty="0">
                <a:solidFill>
                  <a:schemeClr val="tx2"/>
                </a:solidFill>
                <a:latin typeface="Calibri" panose="020F0502020204030204" pitchFamily="34" charset="0"/>
              </a:rPr>
              <a:t>mit dem Gesicht zur Leiter und freien Händen aufsteigen </a:t>
            </a:r>
            <a:endParaRPr lang="de-DE" sz="2400" dirty="0">
              <a:solidFill>
                <a:schemeClr val="tx2"/>
              </a:solidFill>
              <a:latin typeface="Calibri" panose="020F0502020204030204" pitchFamily="34" charset="0"/>
              <a:cs typeface="Calibri" panose="020F0502020204030204" pitchFamily="34" charset="0"/>
            </a:endParaRPr>
          </a:p>
          <a:p>
            <a:pPr marL="714375" lvl="1" indent="-350520">
              <a:spcBef>
                <a:spcPts val="400"/>
              </a:spcBef>
              <a:spcAft>
                <a:spcPts val="400"/>
              </a:spcAft>
              <a:buClr>
                <a:srgbClr val="008CE2"/>
              </a:buClr>
              <a:buSzPct val="115000"/>
              <a:buFont typeface="Symbol" panose="05050102010706020507" pitchFamily="18" charset="2"/>
              <a:buChar char="-"/>
            </a:pPr>
            <a:r>
              <a:rPr lang="de-DE" sz="2400" dirty="0">
                <a:solidFill>
                  <a:schemeClr val="tx2"/>
                </a:solidFill>
                <a:latin typeface="Calibri" panose="020F0502020204030204" pitchFamily="34" charset="0"/>
              </a:rPr>
              <a:t>festes Schuhwerk tragen</a:t>
            </a:r>
            <a:endParaRPr lang="de-DE" sz="2400" dirty="0">
              <a:solidFill>
                <a:schemeClr val="tx2"/>
              </a:solidFill>
              <a:latin typeface="Calibri" panose="020F0502020204030204" pitchFamily="34" charset="0"/>
              <a:cs typeface="Calibri" panose="020F0502020204030204" pitchFamily="34" charset="0"/>
            </a:endParaRPr>
          </a:p>
          <a:p>
            <a:pPr marL="363220" indent="-457200">
              <a:spcBef>
                <a:spcPts val="400"/>
              </a:spcBef>
              <a:spcAft>
                <a:spcPts val="400"/>
              </a:spcAft>
              <a:buClr>
                <a:srgbClr val="008CE2"/>
              </a:buClr>
              <a:buSzPct val="115000"/>
              <a:buFont typeface="+mj-lt"/>
              <a:buAutoNum type="arabicPeriod"/>
            </a:pPr>
            <a:r>
              <a:rPr lang="de-DE" sz="2400" b="1" dirty="0">
                <a:solidFill>
                  <a:schemeClr val="tx2"/>
                </a:solidFill>
                <a:latin typeface="Calibri" panose="020F0502020204030204" pitchFamily="34" charset="0"/>
              </a:rPr>
              <a:t>Seien Sie vorsichtig beim Transport.</a:t>
            </a:r>
            <a:endParaRPr lang="de-DE" sz="2400" b="1" dirty="0">
              <a:solidFill>
                <a:schemeClr val="tx2"/>
              </a:solidFill>
              <a:latin typeface="Calibri" panose="020F0502020204030204" pitchFamily="34" charset="0"/>
              <a:cs typeface="Calibri" panose="020F0502020204030204" pitchFamily="34" charset="0"/>
            </a:endParaRPr>
          </a:p>
          <a:p>
            <a:pPr marL="714375" lvl="1" indent="-350520">
              <a:spcBef>
                <a:spcPts val="400"/>
              </a:spcBef>
              <a:spcAft>
                <a:spcPts val="400"/>
              </a:spcAft>
              <a:buClr>
                <a:srgbClr val="008CE2"/>
              </a:buClr>
              <a:buSzPct val="115000"/>
              <a:buFont typeface="Symbol" panose="05050102010706020507" pitchFamily="18" charset="2"/>
              <a:buChar char="-"/>
            </a:pPr>
            <a:r>
              <a:rPr lang="de-DE" sz="2400" dirty="0">
                <a:solidFill>
                  <a:schemeClr val="tx2"/>
                </a:solidFill>
                <a:latin typeface="Calibri"/>
                <a:cs typeface="Calibri"/>
              </a:rPr>
              <a:t>schwere oder sperrige Leitern mit mehreren Personen tragen</a:t>
            </a:r>
          </a:p>
          <a:p>
            <a:pPr marL="359410" indent="-359410">
              <a:spcBef>
                <a:spcPts val="400"/>
              </a:spcBef>
              <a:spcAft>
                <a:spcPts val="400"/>
              </a:spcAft>
              <a:buClr>
                <a:srgbClr val="008CE2"/>
              </a:buClr>
              <a:buSzPct val="115000"/>
              <a:buFont typeface="+mj-lt"/>
              <a:buAutoNum type="arabicPeriod"/>
            </a:pPr>
            <a:r>
              <a:rPr lang="de-DE" sz="2400" b="1" dirty="0">
                <a:solidFill>
                  <a:schemeClr val="tx2"/>
                </a:solidFill>
                <a:latin typeface="Calibri" panose="020F0502020204030204" pitchFamily="34" charset="0"/>
              </a:rPr>
              <a:t>Sperren Sie Gefahrenbereiche ab.</a:t>
            </a:r>
            <a:endParaRPr lang="de-DE" sz="24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B72B2-9F1A-4E4D-35C2-B4BFB2F2BE00}"/>
              </a:ext>
            </a:extLst>
          </p:cNvPr>
          <p:cNvSpPr>
            <a:spLocks noGrp="1"/>
          </p:cNvSpPr>
          <p:nvPr>
            <p:ph type="title"/>
          </p:nvPr>
        </p:nvSpPr>
        <p:spPr/>
        <p:txBody>
          <a:bodyPr/>
          <a:lstStyle/>
          <a:p>
            <a:r>
              <a:rPr lang="de-DE" dirty="0"/>
              <a:t>Besonderheiten verschiedener Leitertypen</a:t>
            </a:r>
          </a:p>
        </p:txBody>
      </p:sp>
      <p:sp>
        <p:nvSpPr>
          <p:cNvPr id="3" name="Textplatzhalter 2">
            <a:extLst>
              <a:ext uri="{FF2B5EF4-FFF2-40B4-BE49-F238E27FC236}">
                <a16:creationId xmlns:a16="http://schemas.microsoft.com/office/drawing/2014/main" id="{550B4D16-3961-051F-4322-E7B89467C848}"/>
              </a:ext>
            </a:extLst>
          </p:cNvPr>
          <p:cNvSpPr>
            <a:spLocks noGrp="1"/>
          </p:cNvSpPr>
          <p:nvPr>
            <p:ph type="body" sz="quarter" idx="18"/>
          </p:nvPr>
        </p:nvSpPr>
        <p:spPr/>
        <p:txBody>
          <a:bodyPr/>
          <a:lstStyle/>
          <a:p>
            <a:r>
              <a:rPr lang="de-DE" dirty="0"/>
              <a:t>03</a:t>
            </a:r>
          </a:p>
        </p:txBody>
      </p:sp>
      <p:sp>
        <p:nvSpPr>
          <p:cNvPr id="4" name="Fußzeilenplatzhalter 3">
            <a:extLst>
              <a:ext uri="{FF2B5EF4-FFF2-40B4-BE49-F238E27FC236}">
                <a16:creationId xmlns:a16="http://schemas.microsoft.com/office/drawing/2014/main" id="{10A725E1-EC4F-5CFB-9138-1C9BBB28C3DB}"/>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D718163-C513-EB2B-7F0F-EC14D1F83E13}"/>
              </a:ext>
            </a:extLst>
          </p:cNvPr>
          <p:cNvSpPr>
            <a:spLocks noGrp="1"/>
          </p:cNvSpPr>
          <p:nvPr>
            <p:ph type="sldNum" sz="quarter" idx="16"/>
          </p:nvPr>
        </p:nvSpPr>
        <p:spPr/>
        <p:txBody>
          <a:bodyPr/>
          <a:lstStyle/>
          <a:p>
            <a:fld id="{521AE3AC-DDCA-45D4-9B2A-A2DBEA872607}" type="slidenum">
              <a:rPr lang="de-DE" smtClean="0"/>
              <a:pPr/>
              <a:t>13</a:t>
            </a:fld>
            <a:endParaRPr lang="de-DE" dirty="0"/>
          </a:p>
        </p:txBody>
      </p:sp>
    </p:spTree>
    <p:extLst>
      <p:ext uri="{BB962C8B-B14F-4D97-AF65-F5344CB8AC3E}">
        <p14:creationId xmlns:p14="http://schemas.microsoft.com/office/powerpoint/2010/main" val="369352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988E02-9847-31A2-19AD-C64A1B3C7DAF}"/>
              </a:ext>
            </a:extLst>
          </p:cNvPr>
          <p:cNvSpPr>
            <a:spLocks noGrp="1"/>
          </p:cNvSpPr>
          <p:nvPr>
            <p:ph type="title"/>
          </p:nvPr>
        </p:nvSpPr>
        <p:spPr/>
        <p:txBody>
          <a:bodyPr/>
          <a:lstStyle/>
          <a:p>
            <a:r>
              <a:rPr lang="de-DE" dirty="0"/>
              <a:t>Sichere Verwendung von Anlegeleitern</a:t>
            </a:r>
          </a:p>
        </p:txBody>
      </p:sp>
      <p:sp>
        <p:nvSpPr>
          <p:cNvPr id="8" name="Inhaltsplatzhalter 7">
            <a:extLst>
              <a:ext uri="{FF2B5EF4-FFF2-40B4-BE49-F238E27FC236}">
                <a16:creationId xmlns:a16="http://schemas.microsoft.com/office/drawing/2014/main" id="{D5FC1218-CE44-5B0C-E2B2-62BCDB99E063}"/>
              </a:ext>
            </a:extLst>
          </p:cNvPr>
          <p:cNvSpPr>
            <a:spLocks noGrp="1"/>
          </p:cNvSpPr>
          <p:nvPr>
            <p:ph sz="quarter" idx="19"/>
          </p:nvPr>
        </p:nvSpPr>
        <p:spPr/>
        <p:txBody>
          <a:bodyPr vert="horz" lIns="0" tIns="0" rIns="0" bIns="0" rtlCol="0" anchor="t">
            <a:noAutofit/>
          </a:bodyPr>
          <a:lstStyle/>
          <a:p>
            <a:pPr marL="359410" lvl="1" indent="-359410"/>
            <a:r>
              <a:rPr lang="de-DE" dirty="0">
                <a:latin typeface="Calibri"/>
                <a:cs typeface="Calibri"/>
              </a:rPr>
              <a:t>Anlegeleitern werden an Glasscheiben, Spanndrähten, Masten, Stangen, unverschlossenen Türen oder anderen </a:t>
            </a:r>
            <a:r>
              <a:rPr lang="de-DE" b="1" dirty="0">
                <a:latin typeface="Calibri"/>
                <a:cs typeface="Calibri"/>
              </a:rPr>
              <a:t>unsicheren Punkten </a:t>
            </a:r>
            <a:r>
              <a:rPr lang="de-DE" dirty="0">
                <a:latin typeface="Calibri"/>
                <a:cs typeface="Calibri"/>
              </a:rPr>
              <a:t>angelegt. Dadurch ist ein Unfall nahezu vorprogrammiert. Beim Aufsteigen dreht sich die Leiter seitlich weg und kippt.</a:t>
            </a:r>
            <a:endParaRPr lang="de-DE">
              <a:latin typeface="Calibri"/>
              <a:cs typeface="Calibri"/>
            </a:endParaRPr>
          </a:p>
          <a:p>
            <a:pPr marL="359410" lvl="1" indent="-359410"/>
            <a:r>
              <a:rPr lang="de-DE" dirty="0"/>
              <a:t>Beschäftigte wählen einen </a:t>
            </a:r>
            <a:r>
              <a:rPr lang="de-DE" b="1" dirty="0"/>
              <a:t>falschen Anstellwinkel</a:t>
            </a:r>
            <a:r>
              <a:rPr lang="de-DE" dirty="0"/>
              <a:t>. Ist der Anstellwinkel zu steil, kippt die Leiter leicht nach hinten weg. Ist er zu flach, rutscht die Leiter nach unten weg.</a:t>
            </a:r>
            <a:endParaRPr lang="de-DE" dirty="0">
              <a:cs typeface="Calibri" panose="020F0502020204030204" pitchFamily="34" charset="0"/>
            </a:endParaRPr>
          </a:p>
          <a:p>
            <a:pPr marL="359410" lvl="1" indent="-359410"/>
            <a:r>
              <a:rPr lang="de-DE" b="1" dirty="0">
                <a:latin typeface="Calibri"/>
                <a:cs typeface="Calibri"/>
              </a:rPr>
              <a:t>Zu starker Krafteinsatz:</a:t>
            </a:r>
            <a:r>
              <a:rPr lang="de-DE" dirty="0">
                <a:latin typeface="Calibri"/>
                <a:cs typeface="Calibri"/>
              </a:rPr>
              <a:t> Bei Arbeiten, die einen hohen Krafteinsatz erfordern, drücken sich die Beschäftigten von der Wand ab und kippen nach hinten.</a:t>
            </a:r>
          </a:p>
          <a:p>
            <a:pPr marL="359410" lvl="1" indent="-359410"/>
            <a:r>
              <a:rPr lang="de-DE" dirty="0"/>
              <a:t>Beschäftigte </a:t>
            </a:r>
            <a:r>
              <a:rPr lang="de-DE" b="1" dirty="0"/>
              <a:t>lehnen sich zu weit seitlich hinaus</a:t>
            </a:r>
            <a:r>
              <a:rPr lang="de-DE" dirty="0"/>
              <a:t>, der Körperschwerpunkt befindet sich nicht mehr zwischen den Holmen und die Leiter kippt zur Seite.</a:t>
            </a:r>
            <a:endParaRPr lang="de-DE" dirty="0">
              <a:cs typeface="Calibri" panose="020F0502020204030204" pitchFamily="34" charset="0"/>
            </a:endParaRPr>
          </a:p>
        </p:txBody>
      </p:sp>
      <p:sp>
        <p:nvSpPr>
          <p:cNvPr id="4" name="Fußzeilenplatzhalter 3">
            <a:extLst>
              <a:ext uri="{FF2B5EF4-FFF2-40B4-BE49-F238E27FC236}">
                <a16:creationId xmlns:a16="http://schemas.microsoft.com/office/drawing/2014/main" id="{9A175629-CE6B-7848-589C-8D8EB63E1EC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EB2EAFC-6A69-BE05-368A-638D56025C85}"/>
              </a:ext>
            </a:extLst>
          </p:cNvPr>
          <p:cNvSpPr>
            <a:spLocks noGrp="1"/>
          </p:cNvSpPr>
          <p:nvPr>
            <p:ph type="sldNum" sz="quarter" idx="21"/>
          </p:nvPr>
        </p:nvSpPr>
        <p:spPr/>
        <p:txBody>
          <a:bodyPr/>
          <a:lstStyle/>
          <a:p>
            <a:fld id="{521AE3AC-DDCA-45D4-9B2A-A2DBEA872607}" type="slidenum">
              <a:rPr lang="de-DE" smtClean="0"/>
              <a:pPr/>
              <a:t>14</a:t>
            </a:fld>
            <a:endParaRPr lang="de-DE" dirty="0"/>
          </a:p>
        </p:txBody>
      </p:sp>
      <p:sp>
        <p:nvSpPr>
          <p:cNvPr id="7" name="Textplatzhalter 6">
            <a:extLst>
              <a:ext uri="{FF2B5EF4-FFF2-40B4-BE49-F238E27FC236}">
                <a16:creationId xmlns:a16="http://schemas.microsoft.com/office/drawing/2014/main" id="{076EF473-B673-2642-3633-FBB5037C0FE5}"/>
              </a:ext>
            </a:extLst>
          </p:cNvPr>
          <p:cNvSpPr>
            <a:spLocks noGrp="1"/>
          </p:cNvSpPr>
          <p:nvPr>
            <p:ph type="body" sz="quarter" idx="18"/>
          </p:nvPr>
        </p:nvSpPr>
        <p:spPr/>
        <p:txBody>
          <a:bodyPr/>
          <a:lstStyle/>
          <a:p>
            <a:r>
              <a:rPr lang="de-DE" dirty="0"/>
              <a:t>Typische Fehler bei der Verwendung von Anlegeleitern</a:t>
            </a:r>
          </a:p>
          <a:p>
            <a:endParaRPr lang="de-DE" dirty="0"/>
          </a:p>
        </p:txBody>
      </p:sp>
    </p:spTree>
    <p:extLst>
      <p:ext uri="{BB962C8B-B14F-4D97-AF65-F5344CB8AC3E}">
        <p14:creationId xmlns:p14="http://schemas.microsoft.com/office/powerpoint/2010/main" val="14609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0989EC6-3D17-74B5-EBD8-601C141731A8}"/>
              </a:ext>
            </a:extLst>
          </p:cNvPr>
          <p:cNvSpPr>
            <a:spLocks noGrp="1"/>
          </p:cNvSpPr>
          <p:nvPr>
            <p:ph idx="1"/>
          </p:nvPr>
        </p:nvSpPr>
        <p:spPr/>
        <p:txBody>
          <a:bodyPr vert="horz" lIns="0" tIns="0" rIns="0" bIns="0" rtlCol="0" anchor="t">
            <a:noAutofit/>
          </a:bodyPr>
          <a:lstStyle/>
          <a:p>
            <a:r>
              <a:rPr lang="de-DE" dirty="0"/>
              <a:t>Anlegeleitern sind nur für kurzzeitige Arbeiten geringen Umfangs geeignet.</a:t>
            </a:r>
          </a:p>
          <a:p>
            <a:r>
              <a:rPr lang="de-DE" dirty="0">
                <a:latin typeface="Calibri"/>
                <a:cs typeface="Calibri"/>
              </a:rPr>
              <a:t>Anlegeleitern können nicht selbsttätig stehen. Daher kippen sie leicht um, wenn Sie sie falsch benutzen.</a:t>
            </a:r>
          </a:p>
          <a:p>
            <a:r>
              <a:rPr lang="de-DE" dirty="0"/>
              <a:t>Der richtige Aufstellwinkel beträgt:</a:t>
            </a:r>
          </a:p>
          <a:p>
            <a:pPr marL="359410" lvl="1" indent="-359410"/>
            <a:r>
              <a:rPr lang="de-DE" dirty="0"/>
              <a:t>65° bis 75° bei Sprossenanlegeleitern,</a:t>
            </a:r>
            <a:endParaRPr lang="de-DE" dirty="0">
              <a:cs typeface="Calibri" panose="020F0502020204030204" pitchFamily="34" charset="0"/>
            </a:endParaRPr>
          </a:p>
          <a:p>
            <a:pPr marL="359410" lvl="1" indent="-359410"/>
            <a:r>
              <a:rPr lang="de-DE" dirty="0"/>
              <a:t>60° bis 70° bei Stufenanlegeleitern.</a:t>
            </a:r>
            <a:endParaRPr lang="de-DE" dirty="0">
              <a:cs typeface="Calibri" panose="020F0502020204030204" pitchFamily="34" charset="0"/>
            </a:endParaRPr>
          </a:p>
          <a:p>
            <a:pPr marL="359410" lvl="1" indent="-359410"/>
            <a:endParaRPr lang="de-DE" dirty="0">
              <a:cs typeface="Calibri" panose="020F0502020204030204" pitchFamily="34" charset="0"/>
            </a:endParaRPr>
          </a:p>
          <a:p>
            <a:pPr marL="0" lvl="1" indent="0">
              <a:buNone/>
            </a:pPr>
            <a:r>
              <a:rPr lang="de-DE" dirty="0"/>
              <a:t>Mit der </a:t>
            </a:r>
            <a:r>
              <a:rPr lang="de-DE" b="1" dirty="0"/>
              <a:t>Ellenbogenmethode</a:t>
            </a:r>
            <a:r>
              <a:rPr lang="de-DE" dirty="0"/>
              <a:t> können Sie schnell prüfen, ob der Winkel richtig ist.</a:t>
            </a:r>
          </a:p>
          <a:p>
            <a:endParaRPr lang="de-DE" dirty="0"/>
          </a:p>
        </p:txBody>
      </p:sp>
      <p:sp>
        <p:nvSpPr>
          <p:cNvPr id="4" name="Fußzeilenplatzhalter 3">
            <a:extLst>
              <a:ext uri="{FF2B5EF4-FFF2-40B4-BE49-F238E27FC236}">
                <a16:creationId xmlns:a16="http://schemas.microsoft.com/office/drawing/2014/main" id="{6BABCEF3-1991-71CA-8FAC-FA42F2018EE0}"/>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46AC1750-6D4B-6370-331F-B4BB1034CCB2}"/>
              </a:ext>
            </a:extLst>
          </p:cNvPr>
          <p:cNvSpPr>
            <a:spLocks noGrp="1"/>
          </p:cNvSpPr>
          <p:nvPr>
            <p:ph type="sldNum" sz="quarter" idx="20"/>
          </p:nvPr>
        </p:nvSpPr>
        <p:spPr/>
        <p:txBody>
          <a:bodyPr/>
          <a:lstStyle/>
          <a:p>
            <a:fld id="{521AE3AC-DDCA-45D4-9B2A-A2DBEA872607}" type="slidenum">
              <a:rPr lang="de-DE" smtClean="0"/>
              <a:pPr/>
              <a:t>15</a:t>
            </a:fld>
            <a:endParaRPr lang="de-DE" dirty="0"/>
          </a:p>
        </p:txBody>
      </p:sp>
      <p:sp>
        <p:nvSpPr>
          <p:cNvPr id="6" name="Titel 5">
            <a:extLst>
              <a:ext uri="{FF2B5EF4-FFF2-40B4-BE49-F238E27FC236}">
                <a16:creationId xmlns:a16="http://schemas.microsoft.com/office/drawing/2014/main" id="{16C13305-F305-AF58-6C53-D7349F28E90F}"/>
              </a:ext>
            </a:extLst>
          </p:cNvPr>
          <p:cNvSpPr>
            <a:spLocks noGrp="1"/>
          </p:cNvSpPr>
          <p:nvPr>
            <p:ph type="title"/>
          </p:nvPr>
        </p:nvSpPr>
        <p:spPr/>
        <p:txBody>
          <a:bodyPr/>
          <a:lstStyle/>
          <a:p>
            <a:r>
              <a:rPr lang="de-DE" dirty="0"/>
              <a:t>Sichere Verwendung von Anlegeleitern</a:t>
            </a:r>
          </a:p>
        </p:txBody>
      </p:sp>
      <p:sp>
        <p:nvSpPr>
          <p:cNvPr id="16" name="Textplatzhalter 15">
            <a:extLst>
              <a:ext uri="{FF2B5EF4-FFF2-40B4-BE49-F238E27FC236}">
                <a16:creationId xmlns:a16="http://schemas.microsoft.com/office/drawing/2014/main" id="{977A6E39-71C8-315E-E32F-9E3CFC27A7A7}"/>
              </a:ext>
            </a:extLst>
          </p:cNvPr>
          <p:cNvSpPr>
            <a:spLocks noGrp="1"/>
          </p:cNvSpPr>
          <p:nvPr>
            <p:ph type="body" sz="quarter" idx="18"/>
          </p:nvPr>
        </p:nvSpPr>
        <p:spPr/>
        <p:txBody>
          <a:bodyPr/>
          <a:lstStyle/>
          <a:p>
            <a:endParaRPr lang="de-DE"/>
          </a:p>
        </p:txBody>
      </p:sp>
      <p:sp>
        <p:nvSpPr>
          <p:cNvPr id="20" name="Bildplatzhalter 19">
            <a:extLst>
              <a:ext uri="{FF2B5EF4-FFF2-40B4-BE49-F238E27FC236}">
                <a16:creationId xmlns:a16="http://schemas.microsoft.com/office/drawing/2014/main" id="{03ACD3BD-2826-261C-2E50-413BD4D5E4D2}"/>
              </a:ext>
            </a:extLst>
          </p:cNvPr>
          <p:cNvSpPr>
            <a:spLocks noGrp="1"/>
          </p:cNvSpPr>
          <p:nvPr>
            <p:ph type="pic" sz="quarter" idx="13"/>
          </p:nvPr>
        </p:nvSpPr>
        <p:spPr/>
      </p:sp>
      <p:grpSp>
        <p:nvGrpSpPr>
          <p:cNvPr id="23" name="Gruppieren 22">
            <a:extLst>
              <a:ext uri="{FF2B5EF4-FFF2-40B4-BE49-F238E27FC236}">
                <a16:creationId xmlns:a16="http://schemas.microsoft.com/office/drawing/2014/main" id="{F16F7750-32CC-72AC-E186-09FEC82AE06A}"/>
              </a:ext>
            </a:extLst>
          </p:cNvPr>
          <p:cNvGrpSpPr/>
          <p:nvPr/>
        </p:nvGrpSpPr>
        <p:grpSpPr>
          <a:xfrm>
            <a:off x="6097588" y="1601093"/>
            <a:ext cx="5575302" cy="4507608"/>
            <a:chOff x="6097588" y="1601093"/>
            <a:chExt cx="5575302" cy="4507608"/>
          </a:xfrm>
        </p:grpSpPr>
        <p:sp>
          <p:nvSpPr>
            <p:cNvPr id="21" name="Rechteck 20">
              <a:extLst>
                <a:ext uri="{FF2B5EF4-FFF2-40B4-BE49-F238E27FC236}">
                  <a16:creationId xmlns:a16="http://schemas.microsoft.com/office/drawing/2014/main" id="{B11F8897-A3B3-7D8A-A696-899DFF0CAAF1}"/>
                </a:ext>
              </a:extLst>
            </p:cNvPr>
            <p:cNvSpPr/>
            <p:nvPr/>
          </p:nvSpPr>
          <p:spPr bwMode="gray">
            <a:xfrm>
              <a:off x="6097588" y="1601093"/>
              <a:ext cx="5575302" cy="4507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22" name="Grafik 21" descr="Ein Bild, das Schrift, Reihe, Zahl enthält.&#10;&#10;Automatisch generierte Beschreibung">
              <a:extLst>
                <a:ext uri="{FF2B5EF4-FFF2-40B4-BE49-F238E27FC236}">
                  <a16:creationId xmlns:a16="http://schemas.microsoft.com/office/drawing/2014/main" id="{CBC473A7-49E4-A2EA-45C5-49D0218A3EC9}"/>
                </a:ext>
              </a:extLst>
            </p:cNvPr>
            <p:cNvPicPr>
              <a:picLocks noChangeAspect="1"/>
            </p:cNvPicPr>
            <p:nvPr/>
          </p:nvPicPr>
          <p:blipFill>
            <a:blip r:embed="rId2"/>
            <a:stretch>
              <a:fillRect/>
            </a:stretch>
          </p:blipFill>
          <p:spPr>
            <a:xfrm>
              <a:off x="6995239" y="2023391"/>
              <a:ext cx="3780000" cy="3780000"/>
            </a:xfrm>
            <a:prstGeom prst="rect">
              <a:avLst/>
            </a:prstGeom>
          </p:spPr>
        </p:pic>
      </p:grpSp>
    </p:spTree>
    <p:extLst>
      <p:ext uri="{BB962C8B-B14F-4D97-AF65-F5344CB8AC3E}">
        <p14:creationId xmlns:p14="http://schemas.microsoft.com/office/powerpoint/2010/main" val="126674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ACCBAFBF-C774-E4F5-A1C5-9E0E7D485EE1}"/>
              </a:ext>
            </a:extLst>
          </p:cNvPr>
          <p:cNvSpPr>
            <a:spLocks noGrp="1"/>
          </p:cNvSpPr>
          <p:nvPr>
            <p:ph type="body" sz="quarter" idx="18"/>
          </p:nvPr>
        </p:nvSpPr>
        <p:spPr/>
        <p:txBody>
          <a:bodyPr/>
          <a:lstStyle/>
          <a:p>
            <a:endParaRPr lang="de-DE"/>
          </a:p>
        </p:txBody>
      </p:sp>
      <p:sp>
        <p:nvSpPr>
          <p:cNvPr id="8" name="Titel 7">
            <a:extLst>
              <a:ext uri="{FF2B5EF4-FFF2-40B4-BE49-F238E27FC236}">
                <a16:creationId xmlns:a16="http://schemas.microsoft.com/office/drawing/2014/main" id="{2C3C2D09-56CA-6BE7-A174-0154366000BB}"/>
              </a:ext>
            </a:extLst>
          </p:cNvPr>
          <p:cNvSpPr>
            <a:spLocks noGrp="1"/>
          </p:cNvSpPr>
          <p:nvPr>
            <p:ph type="title"/>
          </p:nvPr>
        </p:nvSpPr>
        <p:spPr/>
        <p:txBody>
          <a:bodyPr/>
          <a:lstStyle/>
          <a:p>
            <a:r>
              <a:rPr lang="de-DE" dirty="0"/>
              <a:t>Beachten Sie diese Schutzmaßnahmen</a:t>
            </a:r>
          </a:p>
        </p:txBody>
      </p:sp>
      <p:sp>
        <p:nvSpPr>
          <p:cNvPr id="15" name="Inhaltsplatzhalter 14">
            <a:extLst>
              <a:ext uri="{FF2B5EF4-FFF2-40B4-BE49-F238E27FC236}">
                <a16:creationId xmlns:a16="http://schemas.microsoft.com/office/drawing/2014/main" id="{ADF5E832-7550-40BC-56C3-60D68F3CD3AD}"/>
              </a:ext>
            </a:extLst>
          </p:cNvPr>
          <p:cNvSpPr>
            <a:spLocks noGrp="1"/>
          </p:cNvSpPr>
          <p:nvPr>
            <p:ph sz="quarter" idx="19"/>
          </p:nvPr>
        </p:nvSpPr>
        <p:spPr/>
        <p:txBody>
          <a:bodyPr/>
          <a:lstStyle/>
          <a:p>
            <a:pPr lvl="1"/>
            <a:r>
              <a:rPr lang="de-DE" dirty="0"/>
              <a:t>ab </a:t>
            </a:r>
            <a:r>
              <a:rPr lang="de-DE" b="1" dirty="0"/>
              <a:t>3 m </a:t>
            </a:r>
            <a:r>
              <a:rPr lang="de-DE" dirty="0"/>
              <a:t>Höhe nur Anlegeleitern mit </a:t>
            </a:r>
            <a:r>
              <a:rPr lang="de-DE" b="1" dirty="0"/>
              <a:t>Fußverbreiterung </a:t>
            </a:r>
            <a:r>
              <a:rPr lang="de-DE" dirty="0"/>
              <a:t>verwenden</a:t>
            </a:r>
          </a:p>
          <a:p>
            <a:pPr lvl="1"/>
            <a:r>
              <a:rPr lang="de-DE" dirty="0"/>
              <a:t>die Leiter nur an </a:t>
            </a:r>
            <a:r>
              <a:rPr lang="de-DE" b="1" dirty="0"/>
              <a:t>sichere Stützpunkte </a:t>
            </a:r>
            <a:r>
              <a:rPr lang="de-DE" dirty="0"/>
              <a:t>anlehnen</a:t>
            </a:r>
          </a:p>
          <a:p>
            <a:pPr lvl="1"/>
            <a:r>
              <a:rPr lang="de-DE" dirty="0"/>
              <a:t>die Anlegeleiter gegen Ausgleiten, Umfallen, </a:t>
            </a:r>
            <a:r>
              <a:rPr lang="de-DE" dirty="0" err="1"/>
              <a:t>Umkanten</a:t>
            </a:r>
            <a:r>
              <a:rPr lang="de-DE" dirty="0"/>
              <a:t>, Abrutschen und Einsinken sichern</a:t>
            </a:r>
          </a:p>
          <a:p>
            <a:pPr lvl="1"/>
            <a:r>
              <a:rPr lang="de-DE" b="1" dirty="0"/>
              <a:t>NIEMALS</a:t>
            </a:r>
            <a:r>
              <a:rPr lang="de-DE" dirty="0"/>
              <a:t> </a:t>
            </a:r>
            <a:r>
              <a:rPr lang="de-DE" b="1" dirty="0"/>
              <a:t>die obersten 3 Sprossen </a:t>
            </a:r>
            <a:r>
              <a:rPr lang="de-DE" dirty="0"/>
              <a:t>/ Stufen der Anlegeleiter </a:t>
            </a:r>
            <a:r>
              <a:rPr lang="de-DE" b="1" dirty="0"/>
              <a:t>besteigen</a:t>
            </a:r>
          </a:p>
          <a:p>
            <a:pPr lvl="1"/>
            <a:r>
              <a:rPr lang="de-DE" dirty="0"/>
              <a:t>bei Arbeiten auf Anlegeleitern darauf achten, mit </a:t>
            </a:r>
            <a:r>
              <a:rPr lang="de-DE" b="1" dirty="0"/>
              <a:t>beiden Füßen </a:t>
            </a:r>
            <a:r>
              <a:rPr lang="de-DE" dirty="0"/>
              <a:t>auf einer Stufe bzw. Sprosse zu stehen</a:t>
            </a:r>
          </a:p>
          <a:p>
            <a:pPr lvl="1"/>
            <a:r>
              <a:rPr lang="de-DE" b="1" dirty="0"/>
              <a:t>Lasten</a:t>
            </a:r>
            <a:r>
              <a:rPr lang="de-DE" dirty="0"/>
              <a:t> möglichst </a:t>
            </a:r>
            <a:r>
              <a:rPr lang="de-DE" b="1" dirty="0"/>
              <a:t>durch eine zweite Person anreichen </a:t>
            </a:r>
            <a:r>
              <a:rPr lang="de-DE" dirty="0"/>
              <a:t>lassen oder diese mit einem Seil hochziehen</a:t>
            </a:r>
          </a:p>
        </p:txBody>
      </p:sp>
      <p:sp>
        <p:nvSpPr>
          <p:cNvPr id="4" name="Fußzeilenplatzhalter 3">
            <a:extLst>
              <a:ext uri="{FF2B5EF4-FFF2-40B4-BE49-F238E27FC236}">
                <a16:creationId xmlns:a16="http://schemas.microsoft.com/office/drawing/2014/main" id="{19A806F7-77D2-D7F5-6ED4-1AD6B2D48A1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E48D50F-036E-5E08-F7AF-39695A3DBFA0}"/>
              </a:ext>
            </a:extLst>
          </p:cNvPr>
          <p:cNvSpPr>
            <a:spLocks noGrp="1"/>
          </p:cNvSpPr>
          <p:nvPr>
            <p:ph type="sldNum" sz="quarter" idx="21"/>
          </p:nvPr>
        </p:nvSpPr>
        <p:spPr/>
        <p:txBody>
          <a:bodyPr/>
          <a:lstStyle/>
          <a:p>
            <a:fld id="{521AE3AC-DDCA-45D4-9B2A-A2DBEA872607}" type="slidenum">
              <a:rPr lang="de-DE" smtClean="0"/>
              <a:pPr/>
              <a:t>16</a:t>
            </a:fld>
            <a:endParaRPr lang="de-DE" dirty="0"/>
          </a:p>
        </p:txBody>
      </p:sp>
    </p:spTree>
    <p:extLst>
      <p:ext uri="{BB962C8B-B14F-4D97-AF65-F5344CB8AC3E}">
        <p14:creationId xmlns:p14="http://schemas.microsoft.com/office/powerpoint/2010/main" val="37877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nhaltsplatzhalter 27">
            <a:extLst>
              <a:ext uri="{FF2B5EF4-FFF2-40B4-BE49-F238E27FC236}">
                <a16:creationId xmlns:a16="http://schemas.microsoft.com/office/drawing/2014/main" id="{992851F6-A5AD-9169-546F-5FE2D2A2FE4B}"/>
              </a:ext>
            </a:extLst>
          </p:cNvPr>
          <p:cNvSpPr>
            <a:spLocks noGrp="1"/>
          </p:cNvSpPr>
          <p:nvPr>
            <p:ph idx="1"/>
          </p:nvPr>
        </p:nvSpPr>
        <p:spPr/>
        <p:txBody>
          <a:bodyPr/>
          <a:lstStyle/>
          <a:p>
            <a:endParaRPr lang="de-DE"/>
          </a:p>
        </p:txBody>
      </p:sp>
      <p:sp>
        <p:nvSpPr>
          <p:cNvPr id="29" name="Bildplatzhalter 28">
            <a:extLst>
              <a:ext uri="{FF2B5EF4-FFF2-40B4-BE49-F238E27FC236}">
                <a16:creationId xmlns:a16="http://schemas.microsoft.com/office/drawing/2014/main" id="{447EC447-768A-A954-06D5-7F353275912C}"/>
              </a:ext>
            </a:extLst>
          </p:cNvPr>
          <p:cNvSpPr>
            <a:spLocks noGrp="1"/>
          </p:cNvSpPr>
          <p:nvPr>
            <p:ph type="pic" sz="quarter" idx="13"/>
          </p:nvPr>
        </p:nvSpPr>
        <p:spPr/>
      </p:sp>
      <p:sp>
        <p:nvSpPr>
          <p:cNvPr id="4" name="Fußzeilenplatzhalter 3">
            <a:extLst>
              <a:ext uri="{FF2B5EF4-FFF2-40B4-BE49-F238E27FC236}">
                <a16:creationId xmlns:a16="http://schemas.microsoft.com/office/drawing/2014/main" id="{B42EBC65-D659-6A30-5CDC-5AD7B8E9A21E}"/>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AC710654-E5BE-AD1C-15A8-0C9CA6B15219}"/>
              </a:ext>
            </a:extLst>
          </p:cNvPr>
          <p:cNvSpPr>
            <a:spLocks noGrp="1"/>
          </p:cNvSpPr>
          <p:nvPr>
            <p:ph type="sldNum" sz="quarter" idx="20"/>
          </p:nvPr>
        </p:nvSpPr>
        <p:spPr/>
        <p:txBody>
          <a:bodyPr/>
          <a:lstStyle/>
          <a:p>
            <a:fld id="{521AE3AC-DDCA-45D4-9B2A-A2DBEA872607}" type="slidenum">
              <a:rPr lang="de-DE" smtClean="0"/>
              <a:pPr/>
              <a:t>17</a:t>
            </a:fld>
            <a:endParaRPr lang="de-DE" dirty="0"/>
          </a:p>
        </p:txBody>
      </p:sp>
      <p:sp>
        <p:nvSpPr>
          <p:cNvPr id="27" name="Titel 26">
            <a:extLst>
              <a:ext uri="{FF2B5EF4-FFF2-40B4-BE49-F238E27FC236}">
                <a16:creationId xmlns:a16="http://schemas.microsoft.com/office/drawing/2014/main" id="{38692DD4-CD16-EC9A-C169-82EB633BCA8D}"/>
              </a:ext>
            </a:extLst>
          </p:cNvPr>
          <p:cNvSpPr>
            <a:spLocks noGrp="1"/>
          </p:cNvSpPr>
          <p:nvPr>
            <p:ph type="title"/>
          </p:nvPr>
        </p:nvSpPr>
        <p:spPr/>
        <p:txBody>
          <a:bodyPr/>
          <a:lstStyle/>
          <a:p>
            <a:r>
              <a:rPr lang="de-DE" dirty="0"/>
              <a:t>Sichere Verwendung von Stehleitern</a:t>
            </a:r>
          </a:p>
        </p:txBody>
      </p:sp>
      <p:sp>
        <p:nvSpPr>
          <p:cNvPr id="30" name="Textplatzhalter 29">
            <a:extLst>
              <a:ext uri="{FF2B5EF4-FFF2-40B4-BE49-F238E27FC236}">
                <a16:creationId xmlns:a16="http://schemas.microsoft.com/office/drawing/2014/main" id="{2E30E75F-5B62-8479-94DC-CDCC5DAA8F63}"/>
              </a:ext>
            </a:extLst>
          </p:cNvPr>
          <p:cNvSpPr>
            <a:spLocks noGrp="1"/>
          </p:cNvSpPr>
          <p:nvPr>
            <p:ph type="body" sz="quarter" idx="18"/>
          </p:nvPr>
        </p:nvSpPr>
        <p:spPr/>
        <p:txBody>
          <a:bodyPr/>
          <a:lstStyle/>
          <a:p>
            <a:endParaRPr lang="de-DE"/>
          </a:p>
        </p:txBody>
      </p:sp>
      <p:sp>
        <p:nvSpPr>
          <p:cNvPr id="8" name="Rechteck 7">
            <a:extLst>
              <a:ext uri="{FF2B5EF4-FFF2-40B4-BE49-F238E27FC236}">
                <a16:creationId xmlns:a16="http://schemas.microsoft.com/office/drawing/2014/main" id="{E34141DB-8E62-5341-5222-9DB23BD70AD1}"/>
              </a:ext>
            </a:extLst>
          </p:cNvPr>
          <p:cNvSpPr/>
          <p:nvPr/>
        </p:nvSpPr>
        <p:spPr bwMode="gray">
          <a:xfrm>
            <a:off x="525600" y="1601093"/>
            <a:ext cx="5394163" cy="4495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de-DE" sz="2400" dirty="0">
                <a:solidFill>
                  <a:schemeClr val="tx2"/>
                </a:solidFill>
                <a:latin typeface="Calibri" panose="020F0502020204030204" pitchFamily="34" charset="0"/>
              </a:rPr>
              <a:t>Stehleitern sind zweischenklige, freistehende Leitern mit oder ohne Plattform. Sie können auch verfahrbar sowie höhenverstellbar ausgeführt sein.</a:t>
            </a:r>
          </a:p>
          <a:p>
            <a:endParaRPr lang="de-DE" sz="2400" dirty="0">
              <a:solidFill>
                <a:schemeClr val="tx2"/>
              </a:solidFill>
              <a:latin typeface="Calibri" panose="020F0502020204030204" pitchFamily="34" charset="0"/>
            </a:endParaRPr>
          </a:p>
          <a:p>
            <a:r>
              <a:rPr lang="de-DE" sz="2400" b="1" dirty="0">
                <a:solidFill>
                  <a:schemeClr val="tx2"/>
                </a:solidFill>
                <a:latin typeface="Calibri" panose="020F0502020204030204" pitchFamily="34" charset="0"/>
              </a:rPr>
              <a:t>Achten Sie immer auf einen sicheren Stand</a:t>
            </a:r>
          </a:p>
          <a:p>
            <a:r>
              <a:rPr lang="de-DE" sz="2400" dirty="0">
                <a:solidFill>
                  <a:schemeClr val="tx2"/>
                </a:solidFill>
                <a:latin typeface="Calibri" panose="020F0502020204030204" pitchFamily="34" charset="0"/>
              </a:rPr>
              <a:t>Die Bodenbeschaffenheit am Aufstellort hat einen entscheidenden Einfluss auf die Standsicherheit einer Stehleiter. </a:t>
            </a:r>
          </a:p>
        </p:txBody>
      </p:sp>
      <p:grpSp>
        <p:nvGrpSpPr>
          <p:cNvPr id="32" name="Gruppieren 31">
            <a:extLst>
              <a:ext uri="{FF2B5EF4-FFF2-40B4-BE49-F238E27FC236}">
                <a16:creationId xmlns:a16="http://schemas.microsoft.com/office/drawing/2014/main" id="{0A11FF02-FA70-4B75-BFBC-EB81A6DB8450}"/>
              </a:ext>
            </a:extLst>
          </p:cNvPr>
          <p:cNvGrpSpPr/>
          <p:nvPr/>
        </p:nvGrpSpPr>
        <p:grpSpPr>
          <a:xfrm>
            <a:off x="6091098" y="1601093"/>
            <a:ext cx="5575302" cy="4513695"/>
            <a:chOff x="6091098" y="1601093"/>
            <a:chExt cx="5575302" cy="4513695"/>
          </a:xfrm>
        </p:grpSpPr>
        <p:grpSp>
          <p:nvGrpSpPr>
            <p:cNvPr id="24" name="Gruppieren 23">
              <a:extLst>
                <a:ext uri="{FF2B5EF4-FFF2-40B4-BE49-F238E27FC236}">
                  <a16:creationId xmlns:a16="http://schemas.microsoft.com/office/drawing/2014/main" id="{97972039-9FD7-80B4-FC50-09D2A414EEBB}"/>
                </a:ext>
              </a:extLst>
            </p:cNvPr>
            <p:cNvGrpSpPr/>
            <p:nvPr/>
          </p:nvGrpSpPr>
          <p:grpSpPr>
            <a:xfrm>
              <a:off x="6091098" y="1601093"/>
              <a:ext cx="5575302" cy="4513695"/>
              <a:chOff x="6091098" y="1601093"/>
              <a:chExt cx="5575302" cy="4513695"/>
            </a:xfrm>
          </p:grpSpPr>
          <p:sp>
            <p:nvSpPr>
              <p:cNvPr id="16" name="Rechteck 15">
                <a:extLst>
                  <a:ext uri="{FF2B5EF4-FFF2-40B4-BE49-F238E27FC236}">
                    <a16:creationId xmlns:a16="http://schemas.microsoft.com/office/drawing/2014/main" id="{3B5C8140-33BD-13CA-1368-E41DF130EED1}"/>
                  </a:ext>
                </a:extLst>
              </p:cNvPr>
              <p:cNvSpPr/>
              <p:nvPr/>
            </p:nvSpPr>
            <p:spPr bwMode="gray">
              <a:xfrm>
                <a:off x="6091098" y="1601093"/>
                <a:ext cx="5575302" cy="4495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23" name="Grafik 22" descr="Ein Bild, das Leiter, Tripod, Entwurf, Design enthält.&#10;&#10;Automatisch generierte Beschreibung">
                <a:extLst>
                  <a:ext uri="{FF2B5EF4-FFF2-40B4-BE49-F238E27FC236}">
                    <a16:creationId xmlns:a16="http://schemas.microsoft.com/office/drawing/2014/main" id="{D33A5A7A-F656-ECEE-BF9A-D3995255BF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8259" y="1618388"/>
                <a:ext cx="3847698" cy="4496400"/>
              </a:xfrm>
              <a:prstGeom prst="rect">
                <a:avLst/>
              </a:prstGeom>
            </p:spPr>
          </p:pic>
        </p:grpSp>
        <p:sp>
          <p:nvSpPr>
            <p:cNvPr id="31" name="Textfeld 30">
              <a:extLst>
                <a:ext uri="{FF2B5EF4-FFF2-40B4-BE49-F238E27FC236}">
                  <a16:creationId xmlns:a16="http://schemas.microsoft.com/office/drawing/2014/main" id="{4C8B9069-1807-EA5B-E603-05D4231410E9}"/>
                </a:ext>
              </a:extLst>
            </p:cNvPr>
            <p:cNvSpPr txBox="1"/>
            <p:nvPr/>
          </p:nvSpPr>
          <p:spPr bwMode="gray">
            <a:xfrm>
              <a:off x="6097588" y="5379201"/>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600" dirty="0">
                  <a:solidFill>
                    <a:srgbClr val="5F5F5F"/>
                  </a:solidFill>
                </a:rPr>
                <a:t> © </a:t>
              </a:r>
              <a:r>
                <a:rPr lang="de-DE" sz="1600" dirty="0" err="1">
                  <a:solidFill>
                    <a:srgbClr val="5F5F5F"/>
                  </a:solidFill>
                </a:rPr>
                <a:t>gradt</a:t>
              </a:r>
              <a:r>
                <a:rPr lang="de-DE" sz="1600" dirty="0">
                  <a:solidFill>
                    <a:srgbClr val="5F5F5F"/>
                  </a:solidFill>
                </a:rPr>
                <a:t> - stock.adobe.com</a:t>
              </a:r>
              <a:endParaRPr lang="de-DE" sz="1600" i="0" u="none" baseline="0" dirty="0">
                <a:solidFill>
                  <a:srgbClr val="5F5F5F"/>
                </a:solidFill>
              </a:endParaRPr>
            </a:p>
          </p:txBody>
        </p:sp>
      </p:grpSp>
    </p:spTree>
    <p:extLst>
      <p:ext uri="{BB962C8B-B14F-4D97-AF65-F5344CB8AC3E}">
        <p14:creationId xmlns:p14="http://schemas.microsoft.com/office/powerpoint/2010/main" val="376415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8C4C355-C236-62D8-980A-7953CFF3404B}"/>
              </a:ext>
            </a:extLst>
          </p:cNvPr>
          <p:cNvSpPr>
            <a:spLocks noGrp="1"/>
          </p:cNvSpPr>
          <p:nvPr>
            <p:ph type="title"/>
          </p:nvPr>
        </p:nvSpPr>
        <p:spPr/>
        <p:txBody>
          <a:bodyPr/>
          <a:lstStyle/>
          <a:p>
            <a:r>
              <a:rPr lang="de-DE" dirty="0"/>
              <a:t>6 Regeln zur sicheren Verwendung von Stehleitern</a:t>
            </a:r>
            <a:br>
              <a:rPr lang="de-DE" dirty="0"/>
            </a:br>
            <a:endParaRPr lang="de-DE" dirty="0"/>
          </a:p>
        </p:txBody>
      </p:sp>
      <p:sp>
        <p:nvSpPr>
          <p:cNvPr id="10" name="Inhaltsplatzhalter 9">
            <a:extLst>
              <a:ext uri="{FF2B5EF4-FFF2-40B4-BE49-F238E27FC236}">
                <a16:creationId xmlns:a16="http://schemas.microsoft.com/office/drawing/2014/main" id="{CB41B2AC-C9DF-62EE-7567-EAF9456E039C}"/>
              </a:ext>
            </a:extLst>
          </p:cNvPr>
          <p:cNvSpPr>
            <a:spLocks noGrp="1"/>
          </p:cNvSpPr>
          <p:nvPr>
            <p:ph sz="quarter" idx="19"/>
          </p:nvPr>
        </p:nvSpPr>
        <p:spPr/>
        <p:txBody>
          <a:bodyPr/>
          <a:lstStyle/>
          <a:p>
            <a:pPr marL="457200" lvl="1" indent="-457200">
              <a:buFont typeface="+mj-lt"/>
              <a:buAutoNum type="arabicPeriod"/>
            </a:pPr>
            <a:r>
              <a:rPr lang="de-DE" dirty="0"/>
              <a:t>Wählen Sie immer Leitern mit einer ausreichenden Länge aus. </a:t>
            </a:r>
          </a:p>
          <a:p>
            <a:pPr marL="457200" lvl="1" indent="-457200">
              <a:buFont typeface="+mj-lt"/>
              <a:buAutoNum type="arabicPeriod"/>
            </a:pPr>
            <a:r>
              <a:rPr lang="de-DE" dirty="0"/>
              <a:t>Klappen Sie die Leiter immer vollständig aus. Eine Stehleiter steht nur dann sicher, wenn die Schenkel weit auseinander stehen.</a:t>
            </a:r>
          </a:p>
          <a:p>
            <a:pPr marL="457200" lvl="1" indent="-457200">
              <a:buFont typeface="+mj-lt"/>
              <a:buAutoNum type="arabicPeriod"/>
            </a:pPr>
            <a:r>
              <a:rPr lang="de-DE" dirty="0"/>
              <a:t>Sichern Sie Ihre Stehleiter mit der Spreizsicherung gegen ein mögliches Auseinandergleiten oder unvorhersehbares Zusammenklappen. </a:t>
            </a:r>
          </a:p>
          <a:p>
            <a:pPr marL="457200" lvl="1" indent="-457200">
              <a:buFont typeface="+mj-lt"/>
              <a:buAutoNum type="arabicPeriod"/>
            </a:pPr>
            <a:r>
              <a:rPr lang="de-DE" dirty="0"/>
              <a:t>Betreten Sie Leitern und Tritte mit Drucksicherung, z. B. rollbare Leitern oder einen Elefantenfuß nur, wenn die Drucksicherung ordnungsgemäß funktioniert.</a:t>
            </a:r>
          </a:p>
          <a:p>
            <a:pPr marL="457200" lvl="1" indent="-457200">
              <a:buFont typeface="+mj-lt"/>
              <a:buAutoNum type="arabicPeriod"/>
            </a:pPr>
            <a:r>
              <a:rPr lang="de-DE" dirty="0"/>
              <a:t>Weil Stehleitern bei seitlichem Hinauslehnen leicht kippen, dürfen Sie davon auf keinen Fall auf andere Arbeitsplätze oder Verkehrswege übersteigen!</a:t>
            </a:r>
          </a:p>
          <a:p>
            <a:pPr marL="457200" lvl="1" indent="-457200">
              <a:buFont typeface="+mj-lt"/>
              <a:buAutoNum type="arabicPeriod"/>
            </a:pPr>
            <a:r>
              <a:rPr lang="de-DE" dirty="0"/>
              <a:t>Verwenden Sie Stehleitern nicht als Anlegeleiter, es sei denn, dies ist vom Hersteller ausdrücklich erlaubt. </a:t>
            </a:r>
          </a:p>
        </p:txBody>
      </p:sp>
      <p:sp>
        <p:nvSpPr>
          <p:cNvPr id="4" name="Fußzeilenplatzhalter 3">
            <a:extLst>
              <a:ext uri="{FF2B5EF4-FFF2-40B4-BE49-F238E27FC236}">
                <a16:creationId xmlns:a16="http://schemas.microsoft.com/office/drawing/2014/main" id="{F3F7803B-BAB3-8032-F719-D926EFEC56B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1593E5D6-3F36-F545-1508-D89CBFA68F00}"/>
              </a:ext>
            </a:extLst>
          </p:cNvPr>
          <p:cNvSpPr>
            <a:spLocks noGrp="1"/>
          </p:cNvSpPr>
          <p:nvPr>
            <p:ph type="sldNum" sz="quarter" idx="21"/>
          </p:nvPr>
        </p:nvSpPr>
        <p:spPr/>
        <p:txBody>
          <a:bodyPr/>
          <a:lstStyle/>
          <a:p>
            <a:fld id="{521AE3AC-DDCA-45D4-9B2A-A2DBEA872607}" type="slidenum">
              <a:rPr lang="de-DE" smtClean="0"/>
              <a:pPr/>
              <a:t>18</a:t>
            </a:fld>
            <a:endParaRPr lang="de-DE" dirty="0"/>
          </a:p>
        </p:txBody>
      </p:sp>
      <p:sp>
        <p:nvSpPr>
          <p:cNvPr id="9" name="Textplatzhalter 8">
            <a:extLst>
              <a:ext uri="{FF2B5EF4-FFF2-40B4-BE49-F238E27FC236}">
                <a16:creationId xmlns:a16="http://schemas.microsoft.com/office/drawing/2014/main" id="{4B82D84A-8179-923E-4908-08F24025A486}"/>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5269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draußen, Kleidung, Person, Himmel enthält.&#10;&#10;Automatisch generierte Beschreibung">
            <a:extLst>
              <a:ext uri="{FF2B5EF4-FFF2-40B4-BE49-F238E27FC236}">
                <a16:creationId xmlns:a16="http://schemas.microsoft.com/office/drawing/2014/main" id="{488A95DC-2B94-87DA-C0D9-6555622464B9}"/>
              </a:ext>
            </a:extLst>
          </p:cNvPr>
          <p:cNvPicPr>
            <a:picLocks noGrp="1" noChangeAspect="1"/>
          </p:cNvPicPr>
          <p:nvPr>
            <p:ph type="pic" sz="quarter" idx="13"/>
          </p:nvPr>
        </p:nvPicPr>
        <p:blipFill>
          <a:blip r:embed="rId2" cstate="print">
            <a:alphaModFix amt="70000"/>
            <a:extLst>
              <a:ext uri="{28A0092B-C50C-407E-A947-70E740481C1C}">
                <a14:useLocalDpi xmlns:a14="http://schemas.microsoft.com/office/drawing/2010/main"/>
              </a:ext>
            </a:extLst>
          </a:blip>
          <a:srcRect/>
          <a:stretch>
            <a:fillRect/>
          </a:stretch>
        </p:blipFill>
        <p:spPr/>
      </p:pic>
      <p:sp>
        <p:nvSpPr>
          <p:cNvPr id="4" name="Fußzeilenplatzhalter 3">
            <a:extLst>
              <a:ext uri="{FF2B5EF4-FFF2-40B4-BE49-F238E27FC236}">
                <a16:creationId xmlns:a16="http://schemas.microsoft.com/office/drawing/2014/main" id="{DBC4EF0B-7B69-4F5C-E738-400BB0FA15E9}"/>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55DD2643-3F51-EE8A-F5B7-6B641BCA47B5}"/>
              </a:ext>
            </a:extLst>
          </p:cNvPr>
          <p:cNvSpPr>
            <a:spLocks noGrp="1"/>
          </p:cNvSpPr>
          <p:nvPr>
            <p:ph type="sldNum" sz="quarter" idx="20"/>
          </p:nvPr>
        </p:nvSpPr>
        <p:spPr/>
        <p:txBody>
          <a:bodyPr/>
          <a:lstStyle/>
          <a:p>
            <a:fld id="{521AE3AC-DDCA-45D4-9B2A-A2DBEA872607}" type="slidenum">
              <a:rPr lang="de-DE" smtClean="0"/>
              <a:pPr/>
              <a:t>19</a:t>
            </a:fld>
            <a:endParaRPr lang="de-DE" dirty="0"/>
          </a:p>
        </p:txBody>
      </p:sp>
      <p:sp>
        <p:nvSpPr>
          <p:cNvPr id="7" name="Titel 6">
            <a:extLst>
              <a:ext uri="{FF2B5EF4-FFF2-40B4-BE49-F238E27FC236}">
                <a16:creationId xmlns:a16="http://schemas.microsoft.com/office/drawing/2014/main" id="{3F793FE8-B38D-A777-2898-DF5100CC5461}"/>
              </a:ext>
            </a:extLst>
          </p:cNvPr>
          <p:cNvSpPr>
            <a:spLocks noGrp="1"/>
          </p:cNvSpPr>
          <p:nvPr>
            <p:ph type="title"/>
          </p:nvPr>
        </p:nvSpPr>
        <p:spPr/>
        <p:txBody>
          <a:bodyPr/>
          <a:lstStyle/>
          <a:p>
            <a:endParaRPr lang="de-DE"/>
          </a:p>
        </p:txBody>
      </p:sp>
      <p:sp>
        <p:nvSpPr>
          <p:cNvPr id="9" name="Textplatzhalter 8">
            <a:extLst>
              <a:ext uri="{FF2B5EF4-FFF2-40B4-BE49-F238E27FC236}">
                <a16:creationId xmlns:a16="http://schemas.microsoft.com/office/drawing/2014/main" id="{BF7CDABA-5F2C-3035-1C5A-52D7CFD637FE}"/>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C35FFECA-E977-DEF7-FF89-E2500DA69367}"/>
              </a:ext>
            </a:extLst>
          </p:cNvPr>
          <p:cNvSpPr>
            <a:spLocks noGrp="1"/>
          </p:cNvSpPr>
          <p:nvPr>
            <p:ph type="body" sz="quarter" idx="21"/>
          </p:nvPr>
        </p:nvSpPr>
        <p:spPr>
          <a:xfrm>
            <a:off x="6346479" y="4914304"/>
            <a:ext cx="5326409" cy="660144"/>
          </a:xfrm>
        </p:spPr>
        <p:style>
          <a:lnRef idx="1">
            <a:schemeClr val="accent1"/>
          </a:lnRef>
          <a:fillRef idx="3">
            <a:schemeClr val="accent1"/>
          </a:fillRef>
          <a:effectRef idx="2">
            <a:schemeClr val="accent1"/>
          </a:effectRef>
          <a:fontRef idx="minor">
            <a:schemeClr val="lt1"/>
          </a:fontRef>
        </p:style>
        <p:txBody>
          <a:bodyPr/>
          <a:lstStyle/>
          <a:p>
            <a:pPr algn="ctr"/>
            <a:r>
              <a:rPr lang="de-DE" dirty="0"/>
              <a:t>Finde den Fehler</a:t>
            </a:r>
          </a:p>
        </p:txBody>
      </p:sp>
      <p:sp>
        <p:nvSpPr>
          <p:cNvPr id="2" name="Textfeld 1">
            <a:extLst>
              <a:ext uri="{FF2B5EF4-FFF2-40B4-BE49-F238E27FC236}">
                <a16:creationId xmlns:a16="http://schemas.microsoft.com/office/drawing/2014/main" id="{FC4EB731-71A1-4BF1-3220-704E5FA96615}"/>
              </a:ext>
            </a:extLst>
          </p:cNvPr>
          <p:cNvSpPr txBox="1"/>
          <p:nvPr/>
        </p:nvSpPr>
        <p:spPr bwMode="gray">
          <a:xfrm>
            <a:off x="170915" y="6034278"/>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600" dirty="0">
                <a:solidFill>
                  <a:schemeClr val="bg1"/>
                </a:solidFill>
              </a:rPr>
              <a:t> © LIGHTFIELD STUDIOS - stock.adobe.com</a:t>
            </a:r>
            <a:endParaRPr lang="de-DE" sz="1600" i="0" u="none" baseline="0" dirty="0">
              <a:solidFill>
                <a:schemeClr val="bg1"/>
              </a:solidFill>
            </a:endParaRPr>
          </a:p>
        </p:txBody>
      </p:sp>
    </p:spTree>
    <p:extLst>
      <p:ext uri="{BB962C8B-B14F-4D97-AF65-F5344CB8AC3E}">
        <p14:creationId xmlns:p14="http://schemas.microsoft.com/office/powerpoint/2010/main" val="21840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0E60C-EAFC-C335-58C7-AAEFDDA24363}"/>
              </a:ext>
            </a:extLst>
          </p:cNvPr>
          <p:cNvSpPr>
            <a:spLocks noGrp="1"/>
          </p:cNvSpPr>
          <p:nvPr>
            <p:ph type="title"/>
          </p:nvPr>
        </p:nvSpPr>
        <p:spPr/>
        <p:txBody>
          <a:bodyPr/>
          <a:lstStyle/>
          <a:p>
            <a:r>
              <a:rPr lang="de-DE" dirty="0"/>
              <a:t>Intro</a:t>
            </a:r>
          </a:p>
        </p:txBody>
      </p:sp>
      <p:sp>
        <p:nvSpPr>
          <p:cNvPr id="3" name="Textplatzhalter 2">
            <a:extLst>
              <a:ext uri="{FF2B5EF4-FFF2-40B4-BE49-F238E27FC236}">
                <a16:creationId xmlns:a16="http://schemas.microsoft.com/office/drawing/2014/main" id="{0A3E4441-C356-8230-EEB2-A6F726305BC1}"/>
              </a:ext>
            </a:extLst>
          </p:cNvPr>
          <p:cNvSpPr>
            <a:spLocks noGrp="1"/>
          </p:cNvSpPr>
          <p:nvPr>
            <p:ph type="body" sz="quarter" idx="18"/>
          </p:nvPr>
        </p:nvSpPr>
        <p:spPr/>
        <p:txBody>
          <a:bodyPr/>
          <a:lstStyle/>
          <a:p>
            <a:r>
              <a:rPr lang="de-DE" dirty="0"/>
              <a:t>Agenda</a:t>
            </a:r>
          </a:p>
        </p:txBody>
      </p:sp>
      <p:sp>
        <p:nvSpPr>
          <p:cNvPr id="4" name="Inhaltsplatzhalter 3">
            <a:extLst>
              <a:ext uri="{FF2B5EF4-FFF2-40B4-BE49-F238E27FC236}">
                <a16:creationId xmlns:a16="http://schemas.microsoft.com/office/drawing/2014/main" id="{6887A37E-FEA8-BB52-0D32-F730694393A1}"/>
              </a:ext>
            </a:extLst>
          </p:cNvPr>
          <p:cNvSpPr>
            <a:spLocks noGrp="1"/>
          </p:cNvSpPr>
          <p:nvPr>
            <p:ph sz="quarter" idx="19"/>
          </p:nvPr>
        </p:nvSpPr>
        <p:spPr/>
        <p:txBody>
          <a:bodyPr/>
          <a:lstStyle/>
          <a:p>
            <a:pPr>
              <a:spcAft>
                <a:spcPts val="1200"/>
              </a:spcAft>
            </a:pPr>
            <a:r>
              <a:rPr lang="de-DE" dirty="0"/>
              <a:t>Ein paar Zahlen, Daten und Fakten zum Einstieg</a:t>
            </a:r>
          </a:p>
          <a:p>
            <a:pPr>
              <a:spcAft>
                <a:spcPts val="1200"/>
              </a:spcAft>
            </a:pPr>
            <a:r>
              <a:rPr lang="de-DE" dirty="0"/>
              <a:t>Sichere Verwendung von Leitern</a:t>
            </a:r>
          </a:p>
          <a:p>
            <a:pPr lvl="1">
              <a:spcAft>
                <a:spcPts val="1200"/>
              </a:spcAft>
            </a:pPr>
            <a:r>
              <a:rPr lang="de-DE" dirty="0"/>
              <a:t>Leitern als Verkehrsweg</a:t>
            </a:r>
          </a:p>
          <a:p>
            <a:pPr lvl="1">
              <a:spcAft>
                <a:spcPts val="1200"/>
              </a:spcAft>
            </a:pPr>
            <a:r>
              <a:rPr lang="de-DE" dirty="0"/>
              <a:t>Leitern als Arbeitsplatz</a:t>
            </a:r>
          </a:p>
          <a:p>
            <a:pPr>
              <a:spcAft>
                <a:spcPts val="1200"/>
              </a:spcAft>
            </a:pPr>
            <a:r>
              <a:rPr lang="de-DE" dirty="0"/>
              <a:t>Besonderheiten verschiedener Leitertypen</a:t>
            </a:r>
          </a:p>
          <a:p>
            <a:pPr lvl="1">
              <a:spcAft>
                <a:spcPts val="1200"/>
              </a:spcAft>
            </a:pPr>
            <a:r>
              <a:rPr lang="de-DE" dirty="0"/>
              <a:t>Anlegeleitern</a:t>
            </a:r>
          </a:p>
          <a:p>
            <a:pPr lvl="1">
              <a:spcAft>
                <a:spcPts val="1200"/>
              </a:spcAft>
            </a:pPr>
            <a:r>
              <a:rPr lang="de-DE" dirty="0"/>
              <a:t>Stehleitern</a:t>
            </a:r>
          </a:p>
          <a:p>
            <a:pPr>
              <a:spcAft>
                <a:spcPts val="1200"/>
              </a:spcAft>
            </a:pPr>
            <a:r>
              <a:rPr lang="de-DE" dirty="0"/>
              <a:t>Prüfung und Instandhaltung</a:t>
            </a:r>
          </a:p>
          <a:p>
            <a:pPr marL="0" indent="0">
              <a:buNone/>
            </a:pPr>
            <a:endParaRPr lang="de-DE" dirty="0"/>
          </a:p>
        </p:txBody>
      </p:sp>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Tree>
    <p:extLst>
      <p:ext uri="{BB962C8B-B14F-4D97-AF65-F5344CB8AC3E}">
        <p14:creationId xmlns:p14="http://schemas.microsoft.com/office/powerpoint/2010/main" val="5151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E2C17-65F2-3E09-F3F1-543052C832F1}"/>
              </a:ext>
            </a:extLst>
          </p:cNvPr>
          <p:cNvSpPr>
            <a:spLocks noGrp="1"/>
          </p:cNvSpPr>
          <p:nvPr>
            <p:ph type="title"/>
          </p:nvPr>
        </p:nvSpPr>
        <p:spPr/>
        <p:txBody>
          <a:bodyPr/>
          <a:lstStyle/>
          <a:p>
            <a:r>
              <a:rPr lang="de-DE" dirty="0"/>
              <a:t>Prüfung und Instandhaltung</a:t>
            </a:r>
          </a:p>
        </p:txBody>
      </p:sp>
      <p:sp>
        <p:nvSpPr>
          <p:cNvPr id="3" name="Textplatzhalter 2">
            <a:extLst>
              <a:ext uri="{FF2B5EF4-FFF2-40B4-BE49-F238E27FC236}">
                <a16:creationId xmlns:a16="http://schemas.microsoft.com/office/drawing/2014/main" id="{7EC723E4-BBD0-4F3E-EC02-5B9F9A2A3A83}"/>
              </a:ext>
            </a:extLst>
          </p:cNvPr>
          <p:cNvSpPr>
            <a:spLocks noGrp="1"/>
          </p:cNvSpPr>
          <p:nvPr>
            <p:ph type="body" sz="quarter" idx="18"/>
          </p:nvPr>
        </p:nvSpPr>
        <p:spPr/>
        <p:txBody>
          <a:bodyPr/>
          <a:lstStyle/>
          <a:p>
            <a:r>
              <a:rPr lang="de-DE" dirty="0"/>
              <a:t>04</a:t>
            </a:r>
          </a:p>
        </p:txBody>
      </p:sp>
      <p:sp>
        <p:nvSpPr>
          <p:cNvPr id="4" name="Fußzeilenplatzhalter 3">
            <a:extLst>
              <a:ext uri="{FF2B5EF4-FFF2-40B4-BE49-F238E27FC236}">
                <a16:creationId xmlns:a16="http://schemas.microsoft.com/office/drawing/2014/main" id="{FBEE4169-6172-FEC9-1FAB-E0BD45AAA63F}"/>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42B49598-AD0E-66CC-AD5B-E82CF2571001}"/>
              </a:ext>
            </a:extLst>
          </p:cNvPr>
          <p:cNvSpPr>
            <a:spLocks noGrp="1"/>
          </p:cNvSpPr>
          <p:nvPr>
            <p:ph type="sldNum" sz="quarter" idx="16"/>
          </p:nvPr>
        </p:nvSpPr>
        <p:spPr/>
        <p:txBody>
          <a:bodyPr/>
          <a:lstStyle/>
          <a:p>
            <a:fld id="{521AE3AC-DDCA-45D4-9B2A-A2DBEA872607}" type="slidenum">
              <a:rPr lang="de-DE" smtClean="0"/>
              <a:pPr/>
              <a:t>20</a:t>
            </a:fld>
            <a:endParaRPr lang="de-DE" dirty="0"/>
          </a:p>
        </p:txBody>
      </p:sp>
    </p:spTree>
    <p:extLst>
      <p:ext uri="{BB962C8B-B14F-4D97-AF65-F5344CB8AC3E}">
        <p14:creationId xmlns:p14="http://schemas.microsoft.com/office/powerpoint/2010/main" val="37650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41">
            <a:extLst>
              <a:ext uri="{FF2B5EF4-FFF2-40B4-BE49-F238E27FC236}">
                <a16:creationId xmlns:a16="http://schemas.microsoft.com/office/drawing/2014/main" id="{AD38EA1C-A659-668F-5E71-7BD0BCD61D92}"/>
              </a:ext>
            </a:extLst>
          </p:cNvPr>
          <p:cNvSpPr>
            <a:spLocks noGrp="1"/>
          </p:cNvSpPr>
          <p:nvPr>
            <p:ph type="title"/>
          </p:nvPr>
        </p:nvSpPr>
        <p:spPr/>
        <p:txBody>
          <a:bodyPr/>
          <a:lstStyle/>
          <a:p>
            <a:r>
              <a:rPr lang="de-DE" dirty="0"/>
              <a:t>Prüfung und Instandhaltung</a:t>
            </a:r>
          </a:p>
        </p:txBody>
      </p:sp>
      <p:sp>
        <p:nvSpPr>
          <p:cNvPr id="44" name="Inhaltsplatzhalter 43">
            <a:extLst>
              <a:ext uri="{FF2B5EF4-FFF2-40B4-BE49-F238E27FC236}">
                <a16:creationId xmlns:a16="http://schemas.microsoft.com/office/drawing/2014/main" id="{93157B5B-DE0C-F518-FFB0-EA372889EDFD}"/>
              </a:ext>
            </a:extLst>
          </p:cNvPr>
          <p:cNvSpPr>
            <a:spLocks noGrp="1"/>
          </p:cNvSpPr>
          <p:nvPr>
            <p:ph sz="quarter" idx="22"/>
          </p:nvPr>
        </p:nvSpPr>
        <p:spPr/>
        <p:txBody>
          <a:bodyPr/>
          <a:lstStyle/>
          <a:p>
            <a:endParaRPr lang="de-DE"/>
          </a:p>
        </p:txBody>
      </p:sp>
      <p:pic>
        <p:nvPicPr>
          <p:cNvPr id="12" name="Inhaltsplatzhalter 11">
            <a:extLst>
              <a:ext uri="{FF2B5EF4-FFF2-40B4-BE49-F238E27FC236}">
                <a16:creationId xmlns:a16="http://schemas.microsoft.com/office/drawing/2014/main" id="{955F185C-8D58-3CCD-BD47-4079BA9CDAE6}"/>
              </a:ext>
            </a:extLst>
          </p:cNvPr>
          <p:cNvPicPr>
            <a:picLocks noGrp="1" noChangeAspect="1"/>
          </p:cNvPicPr>
          <p:nvPr>
            <p:ph sz="quarter" idx="23"/>
          </p:nvPr>
        </p:nvPicPr>
        <p:blipFill rotWithShape="1">
          <a:blip r:embed="rId2" cstate="print">
            <a:extLst>
              <a:ext uri="{28A0092B-C50C-407E-A947-70E740481C1C}">
                <a14:useLocalDpi xmlns:a14="http://schemas.microsoft.com/office/drawing/2010/main"/>
              </a:ext>
            </a:extLst>
          </a:blip>
          <a:srcRect/>
          <a:stretch/>
        </p:blipFill>
        <p:spPr/>
      </p:pic>
      <p:sp>
        <p:nvSpPr>
          <p:cNvPr id="45" name="Inhaltsplatzhalter 44">
            <a:extLst>
              <a:ext uri="{FF2B5EF4-FFF2-40B4-BE49-F238E27FC236}">
                <a16:creationId xmlns:a16="http://schemas.microsoft.com/office/drawing/2014/main" id="{EF2D8768-2B25-7814-FB8E-55535EA4C329}"/>
              </a:ext>
            </a:extLst>
          </p:cNvPr>
          <p:cNvSpPr>
            <a:spLocks noGrp="1"/>
          </p:cNvSpPr>
          <p:nvPr>
            <p:ph sz="quarter" idx="24"/>
          </p:nvPr>
        </p:nvSpPr>
        <p:spPr/>
        <p:txBody>
          <a:bodyPr/>
          <a:lstStyle/>
          <a:p>
            <a:endParaRPr lang="de-DE"/>
          </a:p>
        </p:txBody>
      </p:sp>
      <p:sp>
        <p:nvSpPr>
          <p:cNvPr id="4" name="Fußzeilenplatzhalter 3">
            <a:extLst>
              <a:ext uri="{FF2B5EF4-FFF2-40B4-BE49-F238E27FC236}">
                <a16:creationId xmlns:a16="http://schemas.microsoft.com/office/drawing/2014/main" id="{46F79092-B6D7-D1A3-067D-1D8E1C04C657}"/>
              </a:ext>
            </a:extLst>
          </p:cNvPr>
          <p:cNvSpPr>
            <a:spLocks noGrp="1"/>
          </p:cNvSpPr>
          <p:nvPr>
            <p:ph type="ftr" sz="quarter" idx="25"/>
          </p:nvPr>
        </p:nvSpPr>
        <p:spPr/>
        <p:txBody>
          <a:bodyPr/>
          <a:lstStyle/>
          <a:p>
            <a:endParaRPr lang="de-DE" dirty="0"/>
          </a:p>
        </p:txBody>
      </p:sp>
      <p:sp>
        <p:nvSpPr>
          <p:cNvPr id="5" name="Foliennummernplatzhalter 4">
            <a:extLst>
              <a:ext uri="{FF2B5EF4-FFF2-40B4-BE49-F238E27FC236}">
                <a16:creationId xmlns:a16="http://schemas.microsoft.com/office/drawing/2014/main" id="{51C208BF-7ED3-AD4C-E4B8-20D1E98C005D}"/>
              </a:ext>
            </a:extLst>
          </p:cNvPr>
          <p:cNvSpPr>
            <a:spLocks noGrp="1"/>
          </p:cNvSpPr>
          <p:nvPr>
            <p:ph type="sldNum" sz="quarter" idx="26"/>
          </p:nvPr>
        </p:nvSpPr>
        <p:spPr/>
        <p:txBody>
          <a:bodyPr/>
          <a:lstStyle/>
          <a:p>
            <a:fld id="{521AE3AC-DDCA-45D4-9B2A-A2DBEA872607}" type="slidenum">
              <a:rPr lang="de-DE" smtClean="0"/>
              <a:pPr/>
              <a:t>21</a:t>
            </a:fld>
            <a:endParaRPr lang="de-DE" dirty="0"/>
          </a:p>
        </p:txBody>
      </p:sp>
      <p:sp>
        <p:nvSpPr>
          <p:cNvPr id="43" name="Textplatzhalter 42">
            <a:extLst>
              <a:ext uri="{FF2B5EF4-FFF2-40B4-BE49-F238E27FC236}">
                <a16:creationId xmlns:a16="http://schemas.microsoft.com/office/drawing/2014/main" id="{488E4F6A-4C2A-8489-4320-B6D6AA2058F5}"/>
              </a:ext>
            </a:extLst>
          </p:cNvPr>
          <p:cNvSpPr>
            <a:spLocks noGrp="1"/>
          </p:cNvSpPr>
          <p:nvPr>
            <p:ph type="body" sz="quarter" idx="18"/>
          </p:nvPr>
        </p:nvSpPr>
        <p:spPr/>
        <p:txBody>
          <a:bodyPr/>
          <a:lstStyle/>
          <a:p>
            <a:endParaRPr lang="de-DE"/>
          </a:p>
        </p:txBody>
      </p:sp>
      <p:sp>
        <p:nvSpPr>
          <p:cNvPr id="23" name="Rechteck 22">
            <a:extLst>
              <a:ext uri="{FF2B5EF4-FFF2-40B4-BE49-F238E27FC236}">
                <a16:creationId xmlns:a16="http://schemas.microsoft.com/office/drawing/2014/main" id="{E1152B7A-216A-E55A-ACDF-AF6A317BAB21}"/>
              </a:ext>
            </a:extLst>
          </p:cNvPr>
          <p:cNvSpPr/>
          <p:nvPr/>
        </p:nvSpPr>
        <p:spPr bwMode="gray">
          <a:xfrm>
            <a:off x="525600" y="1591851"/>
            <a:ext cx="3617768" cy="449543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de-DE" sz="2400" dirty="0"/>
              <a:t>Leitern sind im Alltag vielen schädigenden Einflüssen ausgesetzt.</a:t>
            </a:r>
          </a:p>
          <a:p>
            <a:endParaRPr lang="de-DE" sz="2400" dirty="0"/>
          </a:p>
          <a:p>
            <a:r>
              <a:rPr lang="de-DE" sz="2400" b="1" dirty="0"/>
              <a:t>Führen Sie deshalb vor JEDER Benutzung einer Leiter eine kurze Sichtprüfung durch.</a:t>
            </a:r>
          </a:p>
          <a:p>
            <a:pPr algn="ctr" rtl="0" eaLnBrk="1" fontAlgn="auto" hangingPunct="1">
              <a:lnSpc>
                <a:spcPct val="100000"/>
              </a:lnSpc>
              <a:spcBef>
                <a:spcPts val="300"/>
              </a:spcBef>
              <a:spcAft>
                <a:spcPts val="300"/>
              </a:spcAft>
            </a:pPr>
            <a:endParaRPr lang="de-DE" sz="1400" b="0" i="0" u="none" baseline="0" dirty="0">
              <a:solidFill>
                <a:srgbClr val="FFFFFF"/>
              </a:solidFill>
              <a:cs typeface="Calibri" panose="020F0502020204030204" pitchFamily="34" charset="0"/>
            </a:endParaRPr>
          </a:p>
        </p:txBody>
      </p:sp>
      <p:sp>
        <p:nvSpPr>
          <p:cNvPr id="24" name="Rechteck 23">
            <a:extLst>
              <a:ext uri="{FF2B5EF4-FFF2-40B4-BE49-F238E27FC236}">
                <a16:creationId xmlns:a16="http://schemas.microsoft.com/office/drawing/2014/main" id="{53CBFB23-AD8E-14C5-6D02-3625B549E591}"/>
              </a:ext>
            </a:extLst>
          </p:cNvPr>
          <p:cNvSpPr/>
          <p:nvPr/>
        </p:nvSpPr>
        <p:spPr bwMode="gray">
          <a:xfrm>
            <a:off x="8055120" y="1591851"/>
            <a:ext cx="3617768" cy="4495434"/>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7313"/>
            <a:r>
              <a:rPr lang="de-DE" sz="2400" b="1" dirty="0"/>
              <a:t>Verwenden Sie keine defekten Leitern</a:t>
            </a:r>
          </a:p>
          <a:p>
            <a:endParaRPr lang="de-DE" sz="2400" dirty="0"/>
          </a:p>
          <a:p>
            <a:pPr marL="87313"/>
            <a:r>
              <a:rPr lang="de-DE" sz="2400" dirty="0"/>
              <a:t>Melden Sie Mängel an der Leiter Ihrer Führungskraft und ziehen Sie die Leiter aus dem Verkehr, damit auch niemand anders sie verwendet.</a:t>
            </a:r>
          </a:p>
        </p:txBody>
      </p:sp>
      <p:sp>
        <p:nvSpPr>
          <p:cNvPr id="46" name="Textfeld 45">
            <a:extLst>
              <a:ext uri="{FF2B5EF4-FFF2-40B4-BE49-F238E27FC236}">
                <a16:creationId xmlns:a16="http://schemas.microsoft.com/office/drawing/2014/main" id="{5910E70C-EE98-DD1B-4415-22E0851C2DF1}"/>
              </a:ext>
            </a:extLst>
          </p:cNvPr>
          <p:cNvSpPr txBox="1"/>
          <p:nvPr/>
        </p:nvSpPr>
        <p:spPr bwMode="gray">
          <a:xfrm>
            <a:off x="4294803" y="5373607"/>
            <a:ext cx="3608882"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tx1">
                    <a:lumMod val="65000"/>
                    <a:lumOff val="35000"/>
                  </a:schemeClr>
                </a:solidFill>
              </a:rPr>
              <a:t> © Ralf Geithe - stock.adobe.com</a:t>
            </a:r>
            <a:endParaRPr lang="de-DE" sz="1200" i="0" u="none" baseline="0" dirty="0">
              <a:solidFill>
                <a:schemeClr val="tx1">
                  <a:lumMod val="65000"/>
                  <a:lumOff val="35000"/>
                </a:schemeClr>
              </a:solidFill>
            </a:endParaRPr>
          </a:p>
        </p:txBody>
      </p:sp>
    </p:spTree>
    <p:extLst>
      <p:ext uri="{BB962C8B-B14F-4D97-AF65-F5344CB8AC3E}">
        <p14:creationId xmlns:p14="http://schemas.microsoft.com/office/powerpoint/2010/main" val="37194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193D2D3-B70F-8645-B9EC-A9E230C8D80C}"/>
              </a:ext>
            </a:extLst>
          </p:cNvPr>
          <p:cNvSpPr>
            <a:spLocks noGrp="1"/>
          </p:cNvSpPr>
          <p:nvPr>
            <p:ph type="title"/>
          </p:nvPr>
        </p:nvSpPr>
        <p:spPr/>
        <p:txBody>
          <a:bodyPr/>
          <a:lstStyle/>
          <a:p>
            <a:r>
              <a:rPr lang="de-DE" dirty="0"/>
              <a:t>Prüfung und Instandhaltung</a:t>
            </a:r>
          </a:p>
        </p:txBody>
      </p:sp>
      <p:sp>
        <p:nvSpPr>
          <p:cNvPr id="11" name="Inhaltsplatzhalter 10">
            <a:extLst>
              <a:ext uri="{FF2B5EF4-FFF2-40B4-BE49-F238E27FC236}">
                <a16:creationId xmlns:a16="http://schemas.microsoft.com/office/drawing/2014/main" id="{3F685609-DE73-09B8-1B5E-9054084AC268}"/>
              </a:ext>
            </a:extLst>
          </p:cNvPr>
          <p:cNvSpPr>
            <a:spLocks noGrp="1"/>
          </p:cNvSpPr>
          <p:nvPr>
            <p:ph sz="quarter" idx="19"/>
          </p:nvPr>
        </p:nvSpPr>
        <p:spPr/>
        <p:txBody>
          <a:bodyPr vert="horz" lIns="0" tIns="0" rIns="0" bIns="0" rtlCol="0" anchor="t">
            <a:noAutofit/>
          </a:bodyPr>
          <a:lstStyle/>
          <a:p>
            <a:pPr marL="457200" lvl="1" indent="-457200">
              <a:buFont typeface="+mj-lt"/>
              <a:buAutoNum type="arabicPeriod"/>
            </a:pPr>
            <a:r>
              <a:rPr lang="de-DE" sz="2200" dirty="0"/>
              <a:t>Hat die Leiter eine gültige Prüfplakette?</a:t>
            </a:r>
          </a:p>
          <a:p>
            <a:pPr marL="457200" lvl="1" indent="-457200">
              <a:buFont typeface="+mj-lt"/>
              <a:buAutoNum type="arabicPeriod"/>
            </a:pPr>
            <a:r>
              <a:rPr lang="de-DE" sz="2200" dirty="0"/>
              <a:t>Ist auf der Leiter die Betriebsanleitung lesbar vorhanden (Piktogramme)?</a:t>
            </a:r>
          </a:p>
          <a:p>
            <a:pPr marL="457200" lvl="1" indent="-457200">
              <a:buFont typeface="+mj-lt"/>
              <a:buAutoNum type="arabicPeriod"/>
            </a:pPr>
            <a:r>
              <a:rPr lang="de-DE" sz="2200" dirty="0"/>
              <a:t>Ist die Leiter frei von offensichtlichen Beschädigungen, z. B. Rissen, Dellen, losen Teilen?</a:t>
            </a:r>
          </a:p>
          <a:p>
            <a:pPr marL="457200" lvl="1" indent="-457200">
              <a:buFont typeface="+mj-lt"/>
              <a:buAutoNum type="arabicPeriod"/>
            </a:pPr>
            <a:r>
              <a:rPr lang="de-DE" sz="2200" dirty="0">
                <a:latin typeface="Calibri"/>
                <a:cs typeface="Calibri"/>
              </a:rPr>
              <a:t>Sind alle Leiterfüße vollständig und </a:t>
            </a:r>
            <a:r>
              <a:rPr lang="de-DE" sz="2200" dirty="0" err="1">
                <a:latin typeface="Calibri"/>
                <a:cs typeface="Calibri"/>
              </a:rPr>
              <a:t>unverschlissen</a:t>
            </a:r>
            <a:r>
              <a:rPr lang="de-DE" sz="2200" dirty="0">
                <a:latin typeface="Calibri"/>
                <a:cs typeface="Calibri"/>
              </a:rPr>
              <a:t>, sodass die Leiter sicher steht?</a:t>
            </a:r>
          </a:p>
          <a:p>
            <a:pPr marL="457200" lvl="1" indent="-457200">
              <a:buFont typeface="+mj-lt"/>
              <a:buAutoNum type="arabicPeriod"/>
            </a:pPr>
            <a:r>
              <a:rPr lang="de-DE" sz="2200" dirty="0"/>
              <a:t>Sind Holme, Sprossen, Stufen und Plattformen frei von Verformung und Verschleiß und sicher mit der Leiter verbunden?</a:t>
            </a:r>
          </a:p>
          <a:p>
            <a:pPr marL="457200" lvl="1" indent="-457200">
              <a:buFont typeface="+mj-lt"/>
              <a:buAutoNum type="arabicPeriod"/>
            </a:pPr>
            <a:r>
              <a:rPr lang="de-DE" sz="2200" dirty="0">
                <a:latin typeface="Calibri"/>
                <a:cs typeface="Calibri"/>
              </a:rPr>
              <a:t>Sind Sicherheitseinrichtungen vorhanden und funktionstüchtig, z. B. Spreizsicherungen bei Standleitern, Verriegelungen bei Gelenkleitern oder teleskopierbaren Leitern?</a:t>
            </a:r>
          </a:p>
          <a:p>
            <a:pPr marL="457200" lvl="1" indent="-457200">
              <a:buFont typeface="+mj-lt"/>
              <a:buAutoNum type="arabicPeriod"/>
            </a:pPr>
            <a:r>
              <a:rPr lang="de-DE" sz="2200" dirty="0"/>
              <a:t>Sind Beschlagteile fest mit der Leiter verbunden?</a:t>
            </a:r>
          </a:p>
          <a:p>
            <a:pPr marL="457200" lvl="1" indent="-457200">
              <a:buFont typeface="+mj-lt"/>
              <a:buAutoNum type="arabicPeriod"/>
            </a:pPr>
            <a:r>
              <a:rPr lang="de-DE" sz="2200" dirty="0">
                <a:latin typeface="Calibri"/>
                <a:cs typeface="Calibri"/>
              </a:rPr>
              <a:t>Ist auch das Zubehör (z. B. Fußverbreiterung, Holmverlängerung </a:t>
            </a:r>
            <a:r>
              <a:rPr lang="de-DE" sz="2200">
                <a:latin typeface="Calibri"/>
                <a:cs typeface="Calibri"/>
              </a:rPr>
              <a:t>etc.</a:t>
            </a:r>
            <a:r>
              <a:rPr lang="de-DE" sz="2200" dirty="0">
                <a:latin typeface="Calibri"/>
                <a:cs typeface="Calibri"/>
              </a:rPr>
              <a:t>) frei von offensichtlichen Beschädigungen?</a:t>
            </a:r>
          </a:p>
          <a:p>
            <a:endParaRPr lang="de-DE" sz="2200" dirty="0"/>
          </a:p>
        </p:txBody>
      </p:sp>
      <p:sp>
        <p:nvSpPr>
          <p:cNvPr id="6" name="Fußzeilenplatzhalter 5">
            <a:extLst>
              <a:ext uri="{FF2B5EF4-FFF2-40B4-BE49-F238E27FC236}">
                <a16:creationId xmlns:a16="http://schemas.microsoft.com/office/drawing/2014/main" id="{D2F4DF3B-14B2-2A33-3C95-CCCD57132EF0}"/>
              </a:ext>
            </a:extLst>
          </p:cNvPr>
          <p:cNvSpPr>
            <a:spLocks noGrp="1"/>
          </p:cNvSpPr>
          <p:nvPr>
            <p:ph type="ftr" sz="quarter" idx="20"/>
          </p:nvPr>
        </p:nvSpPr>
        <p:spPr/>
        <p:txBody>
          <a:bodyPr/>
          <a:lstStyle/>
          <a:p>
            <a:endParaRPr lang="de-DE" dirty="0"/>
          </a:p>
        </p:txBody>
      </p:sp>
      <p:sp>
        <p:nvSpPr>
          <p:cNvPr id="7" name="Foliennummernplatzhalter 6">
            <a:extLst>
              <a:ext uri="{FF2B5EF4-FFF2-40B4-BE49-F238E27FC236}">
                <a16:creationId xmlns:a16="http://schemas.microsoft.com/office/drawing/2014/main" id="{BC136FAE-27E7-197E-7560-79994CD79611}"/>
              </a:ext>
            </a:extLst>
          </p:cNvPr>
          <p:cNvSpPr>
            <a:spLocks noGrp="1"/>
          </p:cNvSpPr>
          <p:nvPr>
            <p:ph type="sldNum" sz="quarter" idx="21"/>
          </p:nvPr>
        </p:nvSpPr>
        <p:spPr/>
        <p:txBody>
          <a:bodyPr/>
          <a:lstStyle/>
          <a:p>
            <a:fld id="{521AE3AC-DDCA-45D4-9B2A-A2DBEA872607}" type="slidenum">
              <a:rPr lang="de-DE" smtClean="0"/>
              <a:pPr/>
              <a:t>22</a:t>
            </a:fld>
            <a:endParaRPr lang="de-DE" dirty="0"/>
          </a:p>
        </p:txBody>
      </p:sp>
      <p:sp>
        <p:nvSpPr>
          <p:cNvPr id="16" name="Textplatzhalter 15">
            <a:extLst>
              <a:ext uri="{FF2B5EF4-FFF2-40B4-BE49-F238E27FC236}">
                <a16:creationId xmlns:a16="http://schemas.microsoft.com/office/drawing/2014/main" id="{B5D58C8D-6346-A7B3-4E23-E929FA015364}"/>
              </a:ext>
            </a:extLst>
          </p:cNvPr>
          <p:cNvSpPr>
            <a:spLocks noGrp="1"/>
          </p:cNvSpPr>
          <p:nvPr>
            <p:ph type="body" sz="quarter" idx="18"/>
          </p:nvPr>
        </p:nvSpPr>
        <p:spPr/>
        <p:txBody>
          <a:bodyPr/>
          <a:lstStyle/>
          <a:p>
            <a:r>
              <a:rPr lang="de-DE" dirty="0"/>
              <a:t>Sichtprüfung durch die Beschäftigten</a:t>
            </a:r>
          </a:p>
        </p:txBody>
      </p:sp>
    </p:spTree>
    <p:extLst>
      <p:ext uri="{BB962C8B-B14F-4D97-AF65-F5344CB8AC3E}">
        <p14:creationId xmlns:p14="http://schemas.microsoft.com/office/powerpoint/2010/main" val="4386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B7E1B43-3D04-F95C-BC85-207B371FC846}"/>
              </a:ext>
            </a:extLst>
          </p:cNvPr>
          <p:cNvSpPr>
            <a:spLocks noGrp="1"/>
          </p:cNvSpPr>
          <p:nvPr>
            <p:ph type="title"/>
          </p:nvPr>
        </p:nvSpPr>
        <p:spPr/>
        <p:txBody>
          <a:bodyPr/>
          <a:lstStyle/>
          <a:p>
            <a:r>
              <a:rPr lang="de-DE" dirty="0"/>
              <a:t>Prüfung und Instandhaltung</a:t>
            </a:r>
          </a:p>
        </p:txBody>
      </p:sp>
      <p:sp>
        <p:nvSpPr>
          <p:cNvPr id="11" name="Inhaltsplatzhalter 10">
            <a:extLst>
              <a:ext uri="{FF2B5EF4-FFF2-40B4-BE49-F238E27FC236}">
                <a16:creationId xmlns:a16="http://schemas.microsoft.com/office/drawing/2014/main" id="{114793C7-8CB6-2586-3FC3-9F58943B651E}"/>
              </a:ext>
            </a:extLst>
          </p:cNvPr>
          <p:cNvSpPr>
            <a:spLocks noGrp="1"/>
          </p:cNvSpPr>
          <p:nvPr>
            <p:ph sz="quarter" idx="19"/>
          </p:nvPr>
        </p:nvSpPr>
        <p:spPr/>
        <p:txBody>
          <a:bodyPr vert="horz" lIns="0" tIns="0" rIns="0" bIns="0" rtlCol="0" anchor="t">
            <a:noAutofit/>
          </a:bodyPr>
          <a:lstStyle/>
          <a:p>
            <a:pPr marL="359410" lvl="1" indent="-359410"/>
            <a:r>
              <a:rPr lang="de-DE" dirty="0">
                <a:latin typeface="Calibri"/>
                <a:cs typeface="Calibri"/>
              </a:rPr>
              <a:t>Einmal im Jahr </a:t>
            </a:r>
            <a:r>
              <a:rPr lang="de-DE" b="1" dirty="0">
                <a:latin typeface="Calibri"/>
                <a:cs typeface="Calibri"/>
              </a:rPr>
              <a:t>prüft eine befähigte Person </a:t>
            </a:r>
            <a:r>
              <a:rPr lang="de-DE" dirty="0">
                <a:latin typeface="Calibri"/>
                <a:cs typeface="Calibri"/>
              </a:rPr>
              <a:t>alle Leitern und Tritte.</a:t>
            </a:r>
            <a:endParaRPr lang="de-DE" dirty="0">
              <a:cs typeface="Calibri"/>
            </a:endParaRPr>
          </a:p>
          <a:p>
            <a:pPr marL="359410" lvl="1" indent="-359410"/>
            <a:r>
              <a:rPr lang="de-DE" dirty="0">
                <a:latin typeface="Calibri"/>
                <a:cs typeface="Calibri"/>
              </a:rPr>
              <a:t>Personen mit ausreichenden handwerklichen Kenntnissen und Fertigkeiten können </a:t>
            </a:r>
            <a:r>
              <a:rPr lang="de-DE" b="1" dirty="0">
                <a:latin typeface="Calibri"/>
                <a:cs typeface="Calibri"/>
              </a:rPr>
              <a:t>Instandsetzungsarbeiten geringen Umfanges </a:t>
            </a:r>
            <a:r>
              <a:rPr lang="de-DE" dirty="0">
                <a:latin typeface="Calibri"/>
                <a:cs typeface="Calibri"/>
              </a:rPr>
              <a:t>(z. B. Auswechseln / Einbau von Leiterfüßen) an Leitern und Tritten durchführen.</a:t>
            </a:r>
          </a:p>
          <a:p>
            <a:pPr marL="359410" lvl="1" indent="-359410"/>
            <a:r>
              <a:rPr lang="de-DE" b="1" dirty="0"/>
              <a:t>Instandsetzungsarbeiten größeren Umfanges </a:t>
            </a:r>
            <a:r>
              <a:rPr lang="de-DE" dirty="0"/>
              <a:t>(z. B. das </a:t>
            </a:r>
            <a:r>
              <a:rPr lang="de-DE" dirty="0" err="1"/>
              <a:t>Einbördeln</a:t>
            </a:r>
            <a:r>
              <a:rPr lang="de-DE" dirty="0"/>
              <a:t> von Sprossen) sollten von Fachbetrieben oder dem Hersteller der Leiter vorgenommen werden. </a:t>
            </a:r>
            <a:endParaRPr lang="de-DE" dirty="0">
              <a:cs typeface="Calibri" panose="020F0502020204030204" pitchFamily="34" charset="0"/>
            </a:endParaRPr>
          </a:p>
          <a:p>
            <a:pPr marL="0" lvl="1" indent="0">
              <a:buNone/>
            </a:pPr>
            <a:endParaRPr lang="de-DE" dirty="0"/>
          </a:p>
          <a:p>
            <a:endParaRPr lang="de-DE" dirty="0"/>
          </a:p>
        </p:txBody>
      </p:sp>
      <p:sp>
        <p:nvSpPr>
          <p:cNvPr id="6" name="Fußzeilenplatzhalter 5">
            <a:extLst>
              <a:ext uri="{FF2B5EF4-FFF2-40B4-BE49-F238E27FC236}">
                <a16:creationId xmlns:a16="http://schemas.microsoft.com/office/drawing/2014/main" id="{C0BDA197-A839-DAAB-4EE4-FD84D7C603D6}"/>
              </a:ext>
            </a:extLst>
          </p:cNvPr>
          <p:cNvSpPr>
            <a:spLocks noGrp="1"/>
          </p:cNvSpPr>
          <p:nvPr>
            <p:ph type="ftr" sz="quarter" idx="20"/>
          </p:nvPr>
        </p:nvSpPr>
        <p:spPr/>
        <p:txBody>
          <a:bodyPr/>
          <a:lstStyle/>
          <a:p>
            <a:endParaRPr lang="de-DE" dirty="0"/>
          </a:p>
        </p:txBody>
      </p:sp>
      <p:sp>
        <p:nvSpPr>
          <p:cNvPr id="7" name="Foliennummernplatzhalter 6">
            <a:extLst>
              <a:ext uri="{FF2B5EF4-FFF2-40B4-BE49-F238E27FC236}">
                <a16:creationId xmlns:a16="http://schemas.microsoft.com/office/drawing/2014/main" id="{5A45399E-4C82-C00A-2971-CFBAFA4CAA87}"/>
              </a:ext>
            </a:extLst>
          </p:cNvPr>
          <p:cNvSpPr>
            <a:spLocks noGrp="1"/>
          </p:cNvSpPr>
          <p:nvPr>
            <p:ph type="sldNum" sz="quarter" idx="21"/>
          </p:nvPr>
        </p:nvSpPr>
        <p:spPr/>
        <p:txBody>
          <a:bodyPr/>
          <a:lstStyle/>
          <a:p>
            <a:fld id="{521AE3AC-DDCA-45D4-9B2A-A2DBEA872607}" type="slidenum">
              <a:rPr lang="de-DE" smtClean="0"/>
              <a:pPr/>
              <a:t>23</a:t>
            </a:fld>
            <a:endParaRPr lang="de-DE" dirty="0"/>
          </a:p>
        </p:txBody>
      </p:sp>
      <p:sp>
        <p:nvSpPr>
          <p:cNvPr id="16" name="Textplatzhalter 15">
            <a:extLst>
              <a:ext uri="{FF2B5EF4-FFF2-40B4-BE49-F238E27FC236}">
                <a16:creationId xmlns:a16="http://schemas.microsoft.com/office/drawing/2014/main" id="{B985C0E8-89C3-B9B9-410D-62FCF2C17E0B}"/>
              </a:ext>
            </a:extLst>
          </p:cNvPr>
          <p:cNvSpPr>
            <a:spLocks noGrp="1"/>
          </p:cNvSpPr>
          <p:nvPr>
            <p:ph type="body" sz="quarter" idx="18"/>
          </p:nvPr>
        </p:nvSpPr>
        <p:spPr/>
        <p:txBody>
          <a:bodyPr/>
          <a:lstStyle/>
          <a:p>
            <a:endParaRPr lang="de-DE" dirty="0"/>
          </a:p>
        </p:txBody>
      </p:sp>
    </p:spTree>
    <p:extLst>
      <p:ext uri="{BB962C8B-B14F-4D97-AF65-F5344CB8AC3E}">
        <p14:creationId xmlns:p14="http://schemas.microsoft.com/office/powerpoint/2010/main" val="50024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24</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6" name="Textplatzhalter 5">
            <a:extLst>
              <a:ext uri="{FF2B5EF4-FFF2-40B4-BE49-F238E27FC236}">
                <a16:creationId xmlns:a16="http://schemas.microsoft.com/office/drawing/2014/main" id="{BB7C5770-D604-7486-ABC2-33A79CFAA3DD}"/>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67F424A0-817E-6157-C0E1-B0F03148ECA6}"/>
              </a:ext>
            </a:extLst>
          </p:cNvPr>
          <p:cNvSpPr>
            <a:spLocks noGrp="1"/>
          </p:cNvSpPr>
          <p:nvPr>
            <p:ph type="body" sz="quarter" idx="15"/>
          </p:nvPr>
        </p:nvSpPr>
        <p:spPr/>
        <p:txBody>
          <a:bodyPr/>
          <a:lstStyle/>
          <a:p>
            <a:endParaRPr lang="de-DE"/>
          </a:p>
        </p:txBody>
      </p:sp>
      <p:sp>
        <p:nvSpPr>
          <p:cNvPr id="8" name="Textplatzhalter 7">
            <a:extLst>
              <a:ext uri="{FF2B5EF4-FFF2-40B4-BE49-F238E27FC236}">
                <a16:creationId xmlns:a16="http://schemas.microsoft.com/office/drawing/2014/main" id="{5FB32870-E466-AC18-6BF9-E775FA5465C0}"/>
              </a:ext>
            </a:extLst>
          </p:cNvPr>
          <p:cNvSpPr>
            <a:spLocks noGrp="1"/>
          </p:cNvSpPr>
          <p:nvPr>
            <p:ph type="body" sz="quarter" idx="16"/>
          </p:nvPr>
        </p:nvSpPr>
        <p:spPr/>
        <p:txBody>
          <a:bodyPr/>
          <a:lstStyle/>
          <a:p>
            <a:endParaRPr lang="de-DE"/>
          </a:p>
        </p:txBody>
      </p:sp>
      <p:sp>
        <p:nvSpPr>
          <p:cNvPr id="9" name="Textplatzhalter 8">
            <a:extLst>
              <a:ext uri="{FF2B5EF4-FFF2-40B4-BE49-F238E27FC236}">
                <a16:creationId xmlns:a16="http://schemas.microsoft.com/office/drawing/2014/main" id="{D374152C-357F-6AFB-17E9-D45DF3E212FC}"/>
              </a:ext>
            </a:extLst>
          </p:cNvPr>
          <p:cNvSpPr>
            <a:spLocks noGrp="1"/>
          </p:cNvSpPr>
          <p:nvPr>
            <p:ph type="body" sz="quarter" idx="17"/>
          </p:nvPr>
        </p:nvSpPr>
        <p:spPr/>
        <p:txBody>
          <a:bodyPr/>
          <a:lstStyle/>
          <a:p>
            <a:endParaRPr lang="de-DE"/>
          </a:p>
        </p:txBody>
      </p:sp>
      <p:sp>
        <p:nvSpPr>
          <p:cNvPr id="10" name="Textplatzhalter 9">
            <a:extLst>
              <a:ext uri="{FF2B5EF4-FFF2-40B4-BE49-F238E27FC236}">
                <a16:creationId xmlns:a16="http://schemas.microsoft.com/office/drawing/2014/main" id="{758BFB3A-4F47-5EA7-EEAF-6366EDAB81A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5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25</a:t>
            </a:fld>
            <a:endParaRPr lang="de-DE" dirty="0"/>
          </a:p>
        </p:txBody>
      </p:sp>
    </p:spTree>
    <p:extLst>
      <p:ext uri="{BB962C8B-B14F-4D97-AF65-F5344CB8AC3E}">
        <p14:creationId xmlns:p14="http://schemas.microsoft.com/office/powerpoint/2010/main" val="25472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pPr>
              <a:spcAft>
                <a:spcPts val="1200"/>
              </a:spcAft>
            </a:pPr>
            <a:r>
              <a:rPr lang="de-DE" dirty="0"/>
              <a:t>Zahlen, Daten, Fakten</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3</a:t>
            </a:fld>
            <a:endParaRPr lang="de-DE" dirty="0"/>
          </a:p>
        </p:txBody>
      </p:sp>
    </p:spTree>
    <p:extLst>
      <p:ext uri="{BB962C8B-B14F-4D97-AF65-F5344CB8AC3E}">
        <p14:creationId xmlns:p14="http://schemas.microsoft.com/office/powerpoint/2010/main" val="30628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28E85331-5E31-7D4C-2A12-F8F4BA2FC44E}"/>
              </a:ext>
            </a:extLst>
          </p:cNvPr>
          <p:cNvSpPr>
            <a:spLocks noGrp="1"/>
          </p:cNvSpPr>
          <p:nvPr>
            <p:ph sz="quarter" idx="22"/>
          </p:nvPr>
        </p:nvSpPr>
        <p:spPr/>
        <p:txBody>
          <a:bodyPr vert="horz" lIns="0" tIns="0" rIns="0" bIns="0" rtlCol="0" anchor="t">
            <a:noAutofit/>
          </a:bodyPr>
          <a:lstStyle/>
          <a:p>
            <a:pPr marL="359410" lvl="1" indent="-359410"/>
            <a:r>
              <a:rPr lang="de-DE" dirty="0">
                <a:latin typeface="Calibri"/>
                <a:cs typeface="Calibri"/>
              </a:rPr>
              <a:t>Derzeit ereignen sich jährlich etwa 22.000 meldepflichtige Unfälle mit Leitern. </a:t>
            </a:r>
            <a:endParaRPr lang="de-DE"/>
          </a:p>
          <a:p>
            <a:pPr marL="359410" lvl="1" indent="-359410"/>
            <a:r>
              <a:rPr lang="de-DE" dirty="0">
                <a:latin typeface="Calibri"/>
                <a:cs typeface="Calibri"/>
              </a:rPr>
              <a:t>Etwa jeder 16. Leiterunfall führt zu einer Minderung der Erwerbstätigkeit von 20 % oder mehr.</a:t>
            </a:r>
            <a:endParaRPr lang="de-DE" dirty="0">
              <a:cs typeface="Calibri"/>
            </a:endParaRPr>
          </a:p>
          <a:p>
            <a:pPr marL="359410" lvl="1" indent="-359410"/>
            <a:r>
              <a:rPr lang="de-DE" dirty="0">
                <a:latin typeface="Calibri"/>
                <a:cs typeface="Calibri"/>
              </a:rPr>
              <a:t>Etwa 15 Leiterunfälle verlaufen jedes Jahr tödlich.</a:t>
            </a:r>
          </a:p>
          <a:p>
            <a:pPr marL="359410" lvl="1" indent="-359410"/>
            <a:r>
              <a:rPr lang="de-DE" dirty="0">
                <a:latin typeface="Calibri"/>
                <a:cs typeface="Calibri"/>
              </a:rPr>
              <a:t>Fast 90 % aller Leiterunfälle fallen auf die mangelhafte Standsicherheit und das Fehlverhalten der Leiterbenutzer zurück.</a:t>
            </a:r>
          </a:p>
          <a:p>
            <a:endParaRPr lang="de-DE" dirty="0"/>
          </a:p>
        </p:txBody>
      </p:sp>
      <p:sp>
        <p:nvSpPr>
          <p:cNvPr id="10" name="Inhaltsplatzhalter 9">
            <a:extLst>
              <a:ext uri="{FF2B5EF4-FFF2-40B4-BE49-F238E27FC236}">
                <a16:creationId xmlns:a16="http://schemas.microsoft.com/office/drawing/2014/main" id="{CDCB825F-97CC-C04F-F710-0850A79C5341}"/>
              </a:ext>
            </a:extLst>
          </p:cNvPr>
          <p:cNvSpPr>
            <a:spLocks noGrp="1"/>
          </p:cNvSpPr>
          <p:nvPr>
            <p:ph sz="quarter" idx="23"/>
          </p:nvPr>
        </p:nvSpPr>
        <p:spPr>
          <a:solidFill>
            <a:schemeClr val="accent1"/>
          </a:solidFill>
        </p:spPr>
        <p:txBody>
          <a:bodyPr vert="horz" lIns="0" tIns="0" rIns="0" bIns="0" rtlCol="0" anchor="t">
            <a:noAutofit/>
          </a:bodyPr>
          <a:lstStyle/>
          <a:p>
            <a:pPr lvl="4" algn="ctr">
              <a:spcBef>
                <a:spcPts val="600"/>
              </a:spcBef>
              <a:tabLst>
                <a:tab pos="987425" algn="l"/>
              </a:tabLst>
            </a:pPr>
            <a:br>
              <a:rPr lang="de-DE" sz="600" dirty="0">
                <a:solidFill>
                  <a:schemeClr val="bg1"/>
                </a:solidFill>
              </a:rPr>
            </a:br>
            <a:endParaRPr lang="de-DE" sz="600" dirty="0">
              <a:solidFill>
                <a:schemeClr val="bg1"/>
              </a:solidFill>
            </a:endParaRPr>
          </a:p>
          <a:p>
            <a:pPr lvl="4" algn="ctr">
              <a:spcBef>
                <a:spcPts val="1200"/>
              </a:spcBef>
              <a:tabLst>
                <a:tab pos="987425" algn="l"/>
              </a:tabLst>
            </a:pPr>
            <a:r>
              <a:rPr lang="de-DE" dirty="0">
                <a:solidFill>
                  <a:schemeClr val="bg1"/>
                </a:solidFill>
              </a:rPr>
              <a:t>3 tödliche Irrtümer </a:t>
            </a:r>
            <a:br>
              <a:rPr lang="de-DE" dirty="0">
                <a:solidFill>
                  <a:schemeClr val="bg1"/>
                </a:solidFill>
              </a:rPr>
            </a:br>
            <a:r>
              <a:rPr lang="de-DE" dirty="0">
                <a:solidFill>
                  <a:schemeClr val="bg1"/>
                </a:solidFill>
              </a:rPr>
              <a:t>über Arbeiten mit Leitern</a:t>
            </a:r>
          </a:p>
          <a:p>
            <a:pPr lvl="4" algn="ctr">
              <a:spcBef>
                <a:spcPts val="1200"/>
              </a:spcBef>
              <a:tabLst>
                <a:tab pos="987425" algn="l"/>
              </a:tabLst>
            </a:pPr>
            <a:endParaRPr lang="de-DE" sz="1200" dirty="0">
              <a:solidFill>
                <a:schemeClr val="bg1"/>
              </a:solidFill>
            </a:endParaRPr>
          </a:p>
          <a:p>
            <a:pPr marL="0" lvl="1" indent="0" algn="ctr">
              <a:buNone/>
            </a:pPr>
            <a:r>
              <a:rPr lang="de-DE" dirty="0">
                <a:solidFill>
                  <a:schemeClr val="bg1"/>
                </a:solidFill>
                <a:latin typeface="Calibri"/>
                <a:cs typeface="Calibri"/>
              </a:rPr>
              <a:t>„Ich arbeite doch gar nicht hoch.“</a:t>
            </a:r>
            <a:endParaRPr lang="de-DE" dirty="0">
              <a:solidFill>
                <a:schemeClr val="bg1"/>
              </a:solidFill>
              <a:cs typeface="Calibri"/>
            </a:endParaRPr>
          </a:p>
          <a:p>
            <a:pPr marL="0" lvl="1" indent="0" algn="ctr">
              <a:buNone/>
            </a:pPr>
            <a:endParaRPr lang="de-DE" sz="1200" dirty="0">
              <a:solidFill>
                <a:schemeClr val="bg1"/>
              </a:solidFill>
            </a:endParaRPr>
          </a:p>
          <a:p>
            <a:pPr marL="0" lvl="1" indent="0" algn="ctr">
              <a:buNone/>
            </a:pPr>
            <a:r>
              <a:rPr lang="de-DE" dirty="0">
                <a:solidFill>
                  <a:schemeClr val="bg1"/>
                </a:solidFill>
                <a:latin typeface="Calibri"/>
                <a:cs typeface="Calibri"/>
              </a:rPr>
              <a:t>„Ich bin ein alter Hase, </a:t>
            </a:r>
            <a:br>
              <a:rPr lang="de-DE" dirty="0"/>
            </a:br>
            <a:r>
              <a:rPr lang="de-DE" dirty="0">
                <a:solidFill>
                  <a:schemeClr val="bg1"/>
                </a:solidFill>
                <a:latin typeface="Calibri"/>
                <a:cs typeface="Calibri"/>
              </a:rPr>
              <a:t>mir passiert schon nichts.“</a:t>
            </a:r>
          </a:p>
          <a:p>
            <a:pPr marL="0" lvl="1" indent="0" algn="ctr">
              <a:buNone/>
            </a:pPr>
            <a:endParaRPr lang="de-DE" sz="1200" dirty="0">
              <a:solidFill>
                <a:schemeClr val="bg1"/>
              </a:solidFill>
            </a:endParaRPr>
          </a:p>
          <a:p>
            <a:pPr marL="0" lvl="1" indent="0" algn="ctr">
              <a:buNone/>
            </a:pPr>
            <a:r>
              <a:rPr lang="de-DE" dirty="0">
                <a:solidFill>
                  <a:schemeClr val="bg1"/>
                </a:solidFill>
                <a:latin typeface="Calibri"/>
                <a:cs typeface="Calibri"/>
              </a:rPr>
              <a:t>„Auf Anlegeleitern kann man auch mit beiden Händen sicher arbeiten.“</a:t>
            </a:r>
            <a:endParaRPr lang="de-DE" dirty="0">
              <a:solidFill>
                <a:schemeClr val="bg1"/>
              </a:solidFill>
              <a:cs typeface="Calibri"/>
            </a:endParaRPr>
          </a:p>
          <a:p>
            <a:pPr marL="359410" lvl="1" indent="-359410"/>
            <a:endParaRPr lang="de-DE" dirty="0">
              <a:cs typeface="Calibri" panose="020F0502020204030204" pitchFamily="34" charset="0"/>
            </a:endParaRPr>
          </a:p>
          <a:p>
            <a:endParaRPr lang="de-DE" dirty="0"/>
          </a:p>
        </p:txBody>
      </p:sp>
      <p:sp>
        <p:nvSpPr>
          <p:cNvPr id="4" name="Fußzeilenplatzhalter 3">
            <a:extLst>
              <a:ext uri="{FF2B5EF4-FFF2-40B4-BE49-F238E27FC236}">
                <a16:creationId xmlns:a16="http://schemas.microsoft.com/office/drawing/2014/main" id="{2C264432-7709-3A8C-0AEE-362D3485F226}"/>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F93CB0F5-A8DE-D858-7347-2447F4C751CE}"/>
              </a:ext>
            </a:extLst>
          </p:cNvPr>
          <p:cNvSpPr>
            <a:spLocks noGrp="1"/>
          </p:cNvSpPr>
          <p:nvPr>
            <p:ph type="sldNum" sz="quarter" idx="25"/>
          </p:nvPr>
        </p:nvSpPr>
        <p:spPr/>
        <p:txBody>
          <a:bodyPr/>
          <a:lstStyle/>
          <a:p>
            <a:fld id="{521AE3AC-DDCA-45D4-9B2A-A2DBEA872607}" type="slidenum">
              <a:rPr lang="de-DE" smtClean="0"/>
              <a:pPr/>
              <a:t>4</a:t>
            </a:fld>
            <a:endParaRPr lang="de-DE" dirty="0"/>
          </a:p>
        </p:txBody>
      </p:sp>
      <p:sp>
        <p:nvSpPr>
          <p:cNvPr id="6" name="Titel 5">
            <a:extLst>
              <a:ext uri="{FF2B5EF4-FFF2-40B4-BE49-F238E27FC236}">
                <a16:creationId xmlns:a16="http://schemas.microsoft.com/office/drawing/2014/main" id="{EB324771-5F68-0424-2EB8-3EB81F7BB01E}"/>
              </a:ext>
            </a:extLst>
          </p:cNvPr>
          <p:cNvSpPr>
            <a:spLocks noGrp="1"/>
          </p:cNvSpPr>
          <p:nvPr>
            <p:ph type="title"/>
          </p:nvPr>
        </p:nvSpPr>
        <p:spPr/>
        <p:txBody>
          <a:bodyPr/>
          <a:lstStyle/>
          <a:p>
            <a:r>
              <a:rPr lang="de-DE" dirty="0"/>
              <a:t>Ein paar Zahlen und Fakten zum Thema Leitern</a:t>
            </a:r>
            <a:br>
              <a:rPr lang="de-DE" dirty="0"/>
            </a:br>
            <a:endParaRPr lang="de-DE" dirty="0"/>
          </a:p>
        </p:txBody>
      </p:sp>
      <p:sp>
        <p:nvSpPr>
          <p:cNvPr id="16" name="Textplatzhalter 15">
            <a:extLst>
              <a:ext uri="{FF2B5EF4-FFF2-40B4-BE49-F238E27FC236}">
                <a16:creationId xmlns:a16="http://schemas.microsoft.com/office/drawing/2014/main" id="{0D2B8C3D-9532-A21D-AE83-03328C5C53BD}"/>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6231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sichere Verwendung von Leitern</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02</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5</a:t>
            </a:fld>
            <a:endParaRPr lang="de-DE" dirty="0"/>
          </a:p>
        </p:txBody>
      </p:sp>
    </p:spTree>
    <p:extLst>
      <p:ext uri="{BB962C8B-B14F-4D97-AF65-F5344CB8AC3E}">
        <p14:creationId xmlns:p14="http://schemas.microsoft.com/office/powerpoint/2010/main" val="255316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CC81F-9189-4FFE-4283-5E5B46116945}"/>
              </a:ext>
            </a:extLst>
          </p:cNvPr>
          <p:cNvSpPr>
            <a:spLocks noGrp="1"/>
          </p:cNvSpPr>
          <p:nvPr>
            <p:ph type="title"/>
          </p:nvPr>
        </p:nvSpPr>
        <p:spPr/>
        <p:txBody>
          <a:bodyPr/>
          <a:lstStyle/>
          <a:p>
            <a:r>
              <a:rPr lang="de-DE" dirty="0"/>
              <a:t>Eine Leiter ist immer das letzte Mittel der Wahl</a:t>
            </a:r>
          </a:p>
        </p:txBody>
      </p:sp>
      <p:sp>
        <p:nvSpPr>
          <p:cNvPr id="3" name="Inhaltsplatzhalter 2">
            <a:extLst>
              <a:ext uri="{FF2B5EF4-FFF2-40B4-BE49-F238E27FC236}">
                <a16:creationId xmlns:a16="http://schemas.microsoft.com/office/drawing/2014/main" id="{A78D5FFA-1D73-C053-43A3-6BA061F670F6}"/>
              </a:ext>
            </a:extLst>
          </p:cNvPr>
          <p:cNvSpPr>
            <a:spLocks noGrp="1"/>
          </p:cNvSpPr>
          <p:nvPr>
            <p:ph sz="quarter" idx="19"/>
          </p:nvPr>
        </p:nvSpPr>
        <p:spPr/>
        <p:txBody>
          <a:bodyPr vert="horz" lIns="0" tIns="0" rIns="0" bIns="0" rtlCol="0" anchor="t">
            <a:noAutofit/>
          </a:bodyPr>
          <a:lstStyle/>
          <a:p>
            <a:pPr lvl="5"/>
            <a:r>
              <a:rPr lang="de-DE" dirty="0"/>
              <a:t>4 typische Unfallsituationen bei Arbeiten mit Leitern</a:t>
            </a:r>
          </a:p>
          <a:p>
            <a:pPr marL="457200" lvl="1" indent="-457200">
              <a:buFont typeface="+mj-lt"/>
              <a:buAutoNum type="arabicPeriod"/>
            </a:pPr>
            <a:r>
              <a:rPr lang="de-DE" dirty="0"/>
              <a:t>Die Leiter rutscht weg oder kippt um, weil der Anstellwinkel der Anlegeleiter falsch gewählt ist. </a:t>
            </a:r>
          </a:p>
          <a:p>
            <a:pPr marL="457200" lvl="1" indent="-457200">
              <a:buFont typeface="+mj-lt"/>
              <a:buAutoNum type="arabicPeriod"/>
            </a:pPr>
            <a:r>
              <a:rPr lang="de-DE" dirty="0"/>
              <a:t>Die Leiter kippt, weil Beschäftigte sich seitlich weit hinauslehnen oder sich auf die obersten Sprossen stellen.</a:t>
            </a:r>
          </a:p>
          <a:p>
            <a:pPr marL="457200" lvl="1" indent="-457200">
              <a:buAutoNum type="arabicPeriod"/>
            </a:pPr>
            <a:r>
              <a:rPr lang="de-DE" dirty="0">
                <a:latin typeface="Calibri"/>
                <a:cs typeface="Calibri"/>
              </a:rPr>
              <a:t>Bei Arbeiten mit hohem Krafteinsatz kommen Beschäftigte aus dem Gleichgewicht und stürzen mit der Leiter um.</a:t>
            </a:r>
          </a:p>
          <a:p>
            <a:pPr marL="457200" lvl="1" indent="-457200">
              <a:buFont typeface="+mj-lt"/>
              <a:buAutoNum type="arabicPeriod"/>
            </a:pPr>
            <a:r>
              <a:rPr lang="de-DE" dirty="0"/>
              <a:t>Mitarbeitende kippen mit der Leiter um oder stürzen ab, weil die Leiter defekt oder beschädigt ist.</a:t>
            </a:r>
          </a:p>
        </p:txBody>
      </p:sp>
      <p:sp>
        <p:nvSpPr>
          <p:cNvPr id="4" name="Fußzeilenplatzhalter 3">
            <a:extLst>
              <a:ext uri="{FF2B5EF4-FFF2-40B4-BE49-F238E27FC236}">
                <a16:creationId xmlns:a16="http://schemas.microsoft.com/office/drawing/2014/main" id="{2D066788-F766-37BC-5226-105F439D43B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9C116F8-F868-4D83-70F5-80E2D75B31D4}"/>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14" name="Textplatzhalter 13">
            <a:extLst>
              <a:ext uri="{FF2B5EF4-FFF2-40B4-BE49-F238E27FC236}">
                <a16:creationId xmlns:a16="http://schemas.microsoft.com/office/drawing/2014/main" id="{FA3D3AB2-CD2A-32DD-8388-5DF648D40124}"/>
              </a:ext>
            </a:extLst>
          </p:cNvPr>
          <p:cNvSpPr>
            <a:spLocks noGrp="1"/>
          </p:cNvSpPr>
          <p:nvPr>
            <p:ph type="body" sz="quarter" idx="18"/>
          </p:nvPr>
        </p:nvSpPr>
        <p:spPr/>
        <p:txBody>
          <a:bodyPr/>
          <a:lstStyle/>
          <a:p>
            <a:r>
              <a:rPr lang="de-DE" dirty="0"/>
              <a:t>Leitern sind gefährliche Arbeitsplätze</a:t>
            </a:r>
          </a:p>
        </p:txBody>
      </p:sp>
    </p:spTree>
    <p:extLst>
      <p:ext uri="{BB962C8B-B14F-4D97-AF65-F5344CB8AC3E}">
        <p14:creationId xmlns:p14="http://schemas.microsoft.com/office/powerpoint/2010/main" val="4997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7AFDA3-0F41-B40D-9B60-E9A64E09641D}"/>
              </a:ext>
            </a:extLst>
          </p:cNvPr>
          <p:cNvSpPr>
            <a:spLocks noGrp="1"/>
          </p:cNvSpPr>
          <p:nvPr>
            <p:ph idx="1"/>
          </p:nvPr>
        </p:nvSpPr>
        <p:spPr>
          <a:xfrm>
            <a:off x="525600" y="1601093"/>
            <a:ext cx="5394163" cy="4495434"/>
          </a:xfrm>
        </p:spPr>
        <p:txBody>
          <a:bodyPr vert="horz" lIns="0" tIns="0" rIns="0" bIns="0" rtlCol="0">
            <a:normAutofit/>
          </a:bodyPr>
          <a:lstStyle/>
          <a:p>
            <a:pPr lvl="5"/>
            <a:r>
              <a:rPr lang="de-DE" sz="2200" b="0" cap="none" dirty="0">
                <a:solidFill>
                  <a:schemeClr val="tx2"/>
                </a:solidFill>
                <a:latin typeface="Calibri" panose="020F0502020204030204" pitchFamily="34" charset="0"/>
              </a:rPr>
              <a:t>Fragen Sie sich immer: </a:t>
            </a:r>
          </a:p>
          <a:p>
            <a:pPr lvl="5"/>
            <a:r>
              <a:rPr lang="de-DE" sz="2200" dirty="0"/>
              <a:t>Gibt es Alternativen zur Leiter, die sicherer sind?</a:t>
            </a:r>
          </a:p>
          <a:p>
            <a:pPr lvl="1"/>
            <a:r>
              <a:rPr lang="de-DE" sz="2200" dirty="0"/>
              <a:t>Bleiben Sie wenn möglich auf dem Boden</a:t>
            </a:r>
          </a:p>
          <a:p>
            <a:pPr lvl="1"/>
            <a:r>
              <a:rPr lang="de-DE" sz="2200" dirty="0"/>
              <a:t>Prüfen Sie, ob andere Zugangsmöglichkeiten sicherer sind</a:t>
            </a:r>
          </a:p>
          <a:p>
            <a:pPr marL="0" lvl="1" indent="0">
              <a:buNone/>
            </a:pPr>
            <a:br>
              <a:rPr lang="de-DE" sz="2200" dirty="0"/>
            </a:br>
            <a:r>
              <a:rPr lang="de-DE" sz="2200" dirty="0"/>
              <a:t>Beispiele für sichere Alternativen:</a:t>
            </a:r>
          </a:p>
          <a:p>
            <a:pPr lvl="1"/>
            <a:r>
              <a:rPr lang="de-DE" sz="2200" dirty="0"/>
              <a:t>Gerüste, </a:t>
            </a:r>
          </a:p>
          <a:p>
            <a:pPr lvl="1"/>
            <a:r>
              <a:rPr lang="de-DE" sz="2200" dirty="0"/>
              <a:t>fahrbare Hubarbeitsbühnen oder</a:t>
            </a:r>
          </a:p>
          <a:p>
            <a:pPr lvl="1"/>
            <a:r>
              <a:rPr lang="de-DE" sz="2200" dirty="0"/>
              <a:t>Kleinpodeste. </a:t>
            </a:r>
          </a:p>
          <a:p>
            <a:endParaRPr lang="de-DE" sz="2200" dirty="0"/>
          </a:p>
        </p:txBody>
      </p:sp>
      <p:pic>
        <p:nvPicPr>
          <p:cNvPr id="15" name="Bildplatzhalter 14" descr="Ein Bild, das Schuhwerk, Person, Gelände, Tanz enthält.&#10;&#10;Automatisch generierte Beschreibung">
            <a:extLst>
              <a:ext uri="{FF2B5EF4-FFF2-40B4-BE49-F238E27FC236}">
                <a16:creationId xmlns:a16="http://schemas.microsoft.com/office/drawing/2014/main" id="{312B7AD1-07C9-63FA-40D0-5F7B2433576B}"/>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097588" y="1601093"/>
            <a:ext cx="5575302" cy="4507608"/>
          </a:xfrm>
          <a:noFill/>
        </p:spPr>
      </p:pic>
      <p:sp>
        <p:nvSpPr>
          <p:cNvPr id="21" name="Footer Placeholder 3">
            <a:extLst>
              <a:ext uri="{FF2B5EF4-FFF2-40B4-BE49-F238E27FC236}">
                <a16:creationId xmlns:a16="http://schemas.microsoft.com/office/drawing/2014/main" id="{60D1E07A-65DF-D245-0040-0AE4DF94974F}"/>
              </a:ext>
            </a:extLst>
          </p:cNvPr>
          <p:cNvSpPr>
            <a:spLocks noGrp="1"/>
          </p:cNvSpPr>
          <p:nvPr>
            <p:ph type="ftr" sz="quarter" idx="19"/>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E2EEB542-4190-E671-D10E-24BDFCAC21C5}"/>
              </a:ext>
            </a:extLst>
          </p:cNvPr>
          <p:cNvSpPr>
            <a:spLocks noGrp="1"/>
          </p:cNvSpPr>
          <p:nvPr>
            <p:ph type="sldNum" sz="quarter" idx="20"/>
          </p:nvPr>
        </p:nvSpPr>
        <p:spPr>
          <a:xfrm>
            <a:off x="11672888" y="6525203"/>
            <a:ext cx="322052" cy="181500"/>
          </a:xfrm>
        </p:spPr>
        <p:txBody>
          <a:bodyPr vert="horz" lIns="0" tIns="0" rIns="0" bIns="0" rtlCol="0" anchor="ctr">
            <a:normAutofit/>
          </a:bodyPr>
          <a:lstStyle/>
          <a:p>
            <a:pPr>
              <a:spcAft>
                <a:spcPts val="600"/>
              </a:spcAft>
            </a:pPr>
            <a:fld id="{521AE3AC-DDCA-45D4-9B2A-A2DBEA872607}" type="slidenum">
              <a:rPr lang="de-DE" smtClean="0"/>
              <a:pPr>
                <a:spcAft>
                  <a:spcPts val="600"/>
                </a:spcAft>
              </a:pPr>
              <a:t>7</a:t>
            </a:fld>
            <a:endParaRPr lang="de-DE"/>
          </a:p>
        </p:txBody>
      </p:sp>
      <p:sp>
        <p:nvSpPr>
          <p:cNvPr id="23" name="Title 5">
            <a:extLst>
              <a:ext uri="{FF2B5EF4-FFF2-40B4-BE49-F238E27FC236}">
                <a16:creationId xmlns:a16="http://schemas.microsoft.com/office/drawing/2014/main" id="{3E3A4DFB-34D3-8C55-1846-292F8AD8B82F}"/>
              </a:ext>
            </a:extLst>
          </p:cNvPr>
          <p:cNvSpPr>
            <a:spLocks noGrp="1"/>
          </p:cNvSpPr>
          <p:nvPr>
            <p:ph type="title"/>
          </p:nvPr>
        </p:nvSpPr>
        <p:spPr>
          <a:xfrm>
            <a:off x="525600" y="673200"/>
            <a:ext cx="9121320" cy="360000"/>
          </a:xfrm>
        </p:spPr>
        <p:txBody>
          <a:bodyPr/>
          <a:lstStyle/>
          <a:p>
            <a:r>
              <a:rPr lang="de-DE" dirty="0"/>
              <a:t>Eine Leiter ist immer das letzte Mittel der Wahl</a:t>
            </a:r>
            <a:endParaRPr lang="en-US" dirty="0"/>
          </a:p>
        </p:txBody>
      </p:sp>
      <p:sp>
        <p:nvSpPr>
          <p:cNvPr id="17" name="Textfeld 16">
            <a:extLst>
              <a:ext uri="{FF2B5EF4-FFF2-40B4-BE49-F238E27FC236}">
                <a16:creationId xmlns:a16="http://schemas.microsoft.com/office/drawing/2014/main" id="{2602D092-1B96-5AB1-A55C-C07D11C0DD4B}"/>
              </a:ext>
            </a:extLst>
          </p:cNvPr>
          <p:cNvSpPr txBox="1"/>
          <p:nvPr/>
        </p:nvSpPr>
        <p:spPr bwMode="gray">
          <a:xfrm>
            <a:off x="6097588" y="5382849"/>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R. Gino Santa Maria - stock.adobe.com</a:t>
            </a:r>
            <a:endParaRPr lang="de-DE" sz="1200" i="0" u="none" baseline="0" dirty="0">
              <a:solidFill>
                <a:schemeClr val="bg1"/>
              </a:solidFill>
            </a:endParaRPr>
          </a:p>
        </p:txBody>
      </p:sp>
      <p:sp>
        <p:nvSpPr>
          <p:cNvPr id="18" name="Textplatzhalter 13">
            <a:extLst>
              <a:ext uri="{FF2B5EF4-FFF2-40B4-BE49-F238E27FC236}">
                <a16:creationId xmlns:a16="http://schemas.microsoft.com/office/drawing/2014/main" id="{0F558758-A46B-5F9A-3014-28B540F55468}"/>
              </a:ext>
            </a:extLst>
          </p:cNvPr>
          <p:cNvSpPr>
            <a:spLocks noGrp="1"/>
          </p:cNvSpPr>
          <p:nvPr>
            <p:ph type="body" sz="quarter" idx="18"/>
          </p:nvPr>
        </p:nvSpPr>
        <p:spPr>
          <a:xfrm>
            <a:off x="527051" y="1054609"/>
            <a:ext cx="9684000" cy="360000"/>
          </a:xfrm>
        </p:spPr>
        <p:txBody>
          <a:bodyPr/>
          <a:lstStyle/>
          <a:p>
            <a:endParaRPr lang="de-DE" dirty="0"/>
          </a:p>
        </p:txBody>
      </p:sp>
    </p:spTree>
    <p:extLst>
      <p:ext uri="{BB962C8B-B14F-4D97-AF65-F5344CB8AC3E}">
        <p14:creationId xmlns:p14="http://schemas.microsoft.com/office/powerpoint/2010/main" val="154737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Leitern">
            <a:hlinkClick r:id="" action="ppaction://media"/>
            <a:extLst>
              <a:ext uri="{FF2B5EF4-FFF2-40B4-BE49-F238E27FC236}">
                <a16:creationId xmlns:a16="http://schemas.microsoft.com/office/drawing/2014/main" id="{9618C51A-5A06-5633-04F0-CFD04C9BAAE4}"/>
              </a:ext>
            </a:extLst>
          </p:cNvPr>
          <p:cNvPicPr>
            <a:picLocks noRot="1" noChangeAspect="1"/>
          </p:cNvPicPr>
          <p:nvPr>
            <a:videoFile r:link="rId1"/>
          </p:nvPr>
        </p:nvPicPr>
        <p:blipFill>
          <a:blip r:embed="rId3"/>
          <a:stretch>
            <a:fillRect/>
          </a:stretch>
        </p:blipFill>
        <p:spPr>
          <a:xfrm>
            <a:off x="1881456" y="1659780"/>
            <a:ext cx="7677072" cy="4325111"/>
          </a:xfrm>
          <a:prstGeom prst="rect">
            <a:avLst/>
          </a:prstGeom>
        </p:spPr>
      </p:pic>
      <p:sp>
        <p:nvSpPr>
          <p:cNvPr id="8" name="Titel 7">
            <a:extLst>
              <a:ext uri="{FF2B5EF4-FFF2-40B4-BE49-F238E27FC236}">
                <a16:creationId xmlns:a16="http://schemas.microsoft.com/office/drawing/2014/main" id="{C7575163-4256-D8B2-96DE-BD49716FCEF6}"/>
              </a:ext>
            </a:extLst>
          </p:cNvPr>
          <p:cNvSpPr>
            <a:spLocks noGrp="1"/>
          </p:cNvSpPr>
          <p:nvPr>
            <p:ph type="title"/>
          </p:nvPr>
        </p:nvSpPr>
        <p:spPr/>
        <p:txBody>
          <a:bodyPr/>
          <a:lstStyle/>
          <a:p>
            <a:endParaRPr lang="de-DE"/>
          </a:p>
        </p:txBody>
      </p:sp>
      <p:sp>
        <p:nvSpPr>
          <p:cNvPr id="4" name="Fußzeilenplatzhalter 3">
            <a:extLst>
              <a:ext uri="{FF2B5EF4-FFF2-40B4-BE49-F238E27FC236}">
                <a16:creationId xmlns:a16="http://schemas.microsoft.com/office/drawing/2014/main" id="{A95A8C47-0D13-D827-FA8F-5EC9D38B68D9}"/>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74E28498-C608-56AB-CB17-DFCC92AF9376}"/>
              </a:ext>
            </a:extLst>
          </p:cNvPr>
          <p:cNvSpPr>
            <a:spLocks noGrp="1"/>
          </p:cNvSpPr>
          <p:nvPr>
            <p:ph type="sldNum" sz="quarter" idx="20"/>
          </p:nvPr>
        </p:nvSpPr>
        <p:spPr/>
        <p:txBody>
          <a:bodyPr/>
          <a:lstStyle/>
          <a:p>
            <a:fld id="{521AE3AC-DDCA-45D4-9B2A-A2DBEA872607}" type="slidenum">
              <a:rPr lang="de-DE" smtClean="0"/>
              <a:pPr/>
              <a:t>8</a:t>
            </a:fld>
            <a:endParaRPr lang="de-DE" dirty="0"/>
          </a:p>
        </p:txBody>
      </p:sp>
      <p:sp>
        <p:nvSpPr>
          <p:cNvPr id="9" name="Textplatzhalter 8">
            <a:extLst>
              <a:ext uri="{FF2B5EF4-FFF2-40B4-BE49-F238E27FC236}">
                <a16:creationId xmlns:a16="http://schemas.microsoft.com/office/drawing/2014/main" id="{7D7E5737-500C-737C-5A02-B42C93D8B83F}"/>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03295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F2D7F-FA81-9340-D724-94CF56CCC9F3}"/>
              </a:ext>
            </a:extLst>
          </p:cNvPr>
          <p:cNvSpPr>
            <a:spLocks noGrp="1"/>
          </p:cNvSpPr>
          <p:nvPr>
            <p:ph type="title"/>
          </p:nvPr>
        </p:nvSpPr>
        <p:spPr/>
        <p:txBody>
          <a:bodyPr/>
          <a:lstStyle/>
          <a:p>
            <a:r>
              <a:rPr lang="de-DE" dirty="0"/>
              <a:t>Sie können Leitern auf zwei unterschiedliche Arten nutzen</a:t>
            </a:r>
          </a:p>
        </p:txBody>
      </p:sp>
      <p:sp>
        <p:nvSpPr>
          <p:cNvPr id="4" name="Fußzeilenplatzhalter 3">
            <a:extLst>
              <a:ext uri="{FF2B5EF4-FFF2-40B4-BE49-F238E27FC236}">
                <a16:creationId xmlns:a16="http://schemas.microsoft.com/office/drawing/2014/main" id="{7D79B949-E98A-B7A9-8168-9BD2D2148C99}"/>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6722C5F6-93F2-6A3F-6C2A-1404B2DA2E5E}"/>
              </a:ext>
            </a:extLst>
          </p:cNvPr>
          <p:cNvSpPr>
            <a:spLocks noGrp="1"/>
          </p:cNvSpPr>
          <p:nvPr>
            <p:ph type="sldNum" sz="quarter" idx="20"/>
          </p:nvPr>
        </p:nvSpPr>
        <p:spPr/>
        <p:txBody>
          <a:bodyPr/>
          <a:lstStyle/>
          <a:p>
            <a:fld id="{521AE3AC-DDCA-45D4-9B2A-A2DBEA872607}" type="slidenum">
              <a:rPr lang="de-DE" smtClean="0"/>
              <a:pPr/>
              <a:t>9</a:t>
            </a:fld>
            <a:endParaRPr lang="de-DE" dirty="0"/>
          </a:p>
        </p:txBody>
      </p:sp>
      <p:sp>
        <p:nvSpPr>
          <p:cNvPr id="7" name="Textplatzhalter 6">
            <a:extLst>
              <a:ext uri="{FF2B5EF4-FFF2-40B4-BE49-F238E27FC236}">
                <a16:creationId xmlns:a16="http://schemas.microsoft.com/office/drawing/2014/main" id="{47B712CF-B5A5-A3E6-186F-540C302F6CA9}"/>
              </a:ext>
            </a:extLst>
          </p:cNvPr>
          <p:cNvSpPr>
            <a:spLocks noGrp="1"/>
          </p:cNvSpPr>
          <p:nvPr>
            <p:ph type="body" sz="quarter" idx="18"/>
          </p:nvPr>
        </p:nvSpPr>
        <p:spPr/>
        <p:txBody>
          <a:bodyPr/>
          <a:lstStyle/>
          <a:p>
            <a:endParaRPr lang="de-DE"/>
          </a:p>
        </p:txBody>
      </p:sp>
      <p:grpSp>
        <p:nvGrpSpPr>
          <p:cNvPr id="22" name="Gruppieren 21">
            <a:extLst>
              <a:ext uri="{FF2B5EF4-FFF2-40B4-BE49-F238E27FC236}">
                <a16:creationId xmlns:a16="http://schemas.microsoft.com/office/drawing/2014/main" id="{78148DDE-D069-0834-877A-E392CDC0922A}"/>
              </a:ext>
            </a:extLst>
          </p:cNvPr>
          <p:cNvGrpSpPr/>
          <p:nvPr/>
        </p:nvGrpSpPr>
        <p:grpSpPr>
          <a:xfrm>
            <a:off x="1766737" y="1587427"/>
            <a:ext cx="3729058" cy="4500725"/>
            <a:chOff x="1766737" y="1587427"/>
            <a:chExt cx="3729058" cy="4500725"/>
          </a:xfrm>
        </p:grpSpPr>
        <p:grpSp>
          <p:nvGrpSpPr>
            <p:cNvPr id="18" name="Gruppieren 17">
              <a:extLst>
                <a:ext uri="{FF2B5EF4-FFF2-40B4-BE49-F238E27FC236}">
                  <a16:creationId xmlns:a16="http://schemas.microsoft.com/office/drawing/2014/main" id="{0717FB3C-18DD-4706-2D3F-399D6B4BD4AD}"/>
                </a:ext>
              </a:extLst>
            </p:cNvPr>
            <p:cNvGrpSpPr/>
            <p:nvPr/>
          </p:nvGrpSpPr>
          <p:grpSpPr>
            <a:xfrm>
              <a:off x="1766737" y="1587427"/>
              <a:ext cx="3729058" cy="4500725"/>
              <a:chOff x="2402038" y="1331492"/>
              <a:chExt cx="3729058" cy="4500725"/>
            </a:xfrm>
          </p:grpSpPr>
          <p:pic>
            <p:nvPicPr>
              <p:cNvPr id="17" name="Grafik 16" descr="Ein Bild, das Himmel, draußen, Gebäude, Kleidung enthält.&#10;&#10;Automatisch generierte Beschreibung">
                <a:extLst>
                  <a:ext uri="{FF2B5EF4-FFF2-40B4-BE49-F238E27FC236}">
                    <a16:creationId xmlns:a16="http://schemas.microsoft.com/office/drawing/2014/main" id="{D28BF638-E2B0-DE94-B054-16680F637C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2038" y="1596497"/>
                <a:ext cx="3495600" cy="2557156"/>
              </a:xfrm>
              <a:prstGeom prst="rect">
                <a:avLst/>
              </a:prstGeom>
            </p:spPr>
          </p:pic>
          <p:sp>
            <p:nvSpPr>
              <p:cNvPr id="9" name="Ellipse 8">
                <a:extLst>
                  <a:ext uri="{FF2B5EF4-FFF2-40B4-BE49-F238E27FC236}">
                    <a16:creationId xmlns:a16="http://schemas.microsoft.com/office/drawing/2014/main" id="{857A9CF4-C155-7DD4-3194-B843FB28F304}"/>
                  </a:ext>
                </a:extLst>
              </p:cNvPr>
              <p:cNvSpPr>
                <a:spLocks/>
              </p:cNvSpPr>
              <p:nvPr/>
            </p:nvSpPr>
            <p:spPr>
              <a:xfrm>
                <a:off x="5411096" y="1331492"/>
                <a:ext cx="720000" cy="720000"/>
              </a:xfrm>
              <a:prstGeom prst="ellipse">
                <a:avLst/>
              </a:prstGeom>
              <a:solidFill>
                <a:schemeClr val="bg1"/>
              </a:solidFill>
              <a:effectLst>
                <a:outerShdw blurRad="12700" dist="12700" dir="2700000" algn="tl" rotWithShape="0">
                  <a:prstClr val="black">
                    <a:alpha val="25000"/>
                  </a:prstClr>
                </a:outerShdw>
              </a:effectLst>
            </p:spPr>
            <p:txBody>
              <a:bodyPr wrap="none" lIns="0" tIns="0" rIns="0" bIns="0" anchor="ctr">
                <a:noAutofit/>
              </a:bodyPr>
              <a:lstStyle/>
              <a:p>
                <a:pPr algn="ctr"/>
                <a:r>
                  <a:rPr lang="de-DE" sz="4400" b="1" cap="none" spc="0" dirty="0">
                    <a:ln w="12700">
                      <a:noFill/>
                      <a:prstDash val="solid"/>
                    </a:ln>
                    <a:solidFill>
                      <a:schemeClr val="accent1"/>
                    </a:solidFill>
                  </a:rPr>
                  <a:t>1</a:t>
                </a:r>
              </a:p>
            </p:txBody>
          </p:sp>
          <p:sp>
            <p:nvSpPr>
              <p:cNvPr id="10" name="Textfeld 9">
                <a:extLst>
                  <a:ext uri="{FF2B5EF4-FFF2-40B4-BE49-F238E27FC236}">
                    <a16:creationId xmlns:a16="http://schemas.microsoft.com/office/drawing/2014/main" id="{7ABF2BD1-85B5-2CEC-1BC1-A4688059D48D}"/>
                  </a:ext>
                </a:extLst>
              </p:cNvPr>
              <p:cNvSpPr txBox="1"/>
              <p:nvPr/>
            </p:nvSpPr>
            <p:spPr bwMode="gray">
              <a:xfrm>
                <a:off x="2402666" y="4156973"/>
                <a:ext cx="3496229" cy="385010"/>
              </a:xfrm>
              <a:prstGeom prst="rect">
                <a:avLst/>
              </a:prstGeom>
              <a:ln/>
            </p:spPr>
            <p:style>
              <a:lnRef idx="1">
                <a:schemeClr val="accent1"/>
              </a:lnRef>
              <a:fillRef idx="3">
                <a:schemeClr val="accent1"/>
              </a:fillRef>
              <a:effectRef idx="2">
                <a:schemeClr val="accent1"/>
              </a:effectRef>
              <a:fontRef idx="minor">
                <a:schemeClr val="lt1"/>
              </a:fontRef>
            </p:style>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als Verkehrsweg</a:t>
                </a:r>
                <a:endParaRPr lang="de-DE" sz="2000" b="1" i="0" u="none" baseline="0" dirty="0">
                  <a:solidFill>
                    <a:schemeClr val="bg1"/>
                  </a:solidFill>
                </a:endParaRPr>
              </a:p>
            </p:txBody>
          </p:sp>
          <p:sp>
            <p:nvSpPr>
              <p:cNvPr id="14" name="Rechteck 13">
                <a:extLst>
                  <a:ext uri="{FF2B5EF4-FFF2-40B4-BE49-F238E27FC236}">
                    <a16:creationId xmlns:a16="http://schemas.microsoft.com/office/drawing/2014/main" id="{7C1A6D6F-C1DD-8851-5068-DF4EBEED5A0A}"/>
                  </a:ext>
                </a:extLst>
              </p:cNvPr>
              <p:cNvSpPr/>
              <p:nvPr/>
            </p:nvSpPr>
            <p:spPr bwMode="gray">
              <a:xfrm>
                <a:off x="2402666" y="4564353"/>
                <a:ext cx="3496229" cy="126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z. B. um eine Anzeige in der Höhe abzulesen oder um auf eine höher gelegene Ebene zu gelangen / umzusteigen</a:t>
                </a:r>
              </a:p>
            </p:txBody>
          </p:sp>
        </p:grpSp>
        <p:sp>
          <p:nvSpPr>
            <p:cNvPr id="20" name="Textfeld 19">
              <a:extLst>
                <a:ext uri="{FF2B5EF4-FFF2-40B4-BE49-F238E27FC236}">
                  <a16:creationId xmlns:a16="http://schemas.microsoft.com/office/drawing/2014/main" id="{F120B6F8-99E4-9CD4-FD1E-0D0A48341AB6}"/>
                </a:ext>
              </a:extLst>
            </p:cNvPr>
            <p:cNvSpPr txBox="1"/>
            <p:nvPr/>
          </p:nvSpPr>
          <p:spPr bwMode="gray">
            <a:xfrm>
              <a:off x="1767365" y="3688045"/>
              <a:ext cx="3495601"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Lisa F. Young - stock.adobe.com</a:t>
              </a:r>
              <a:endParaRPr lang="de-DE" sz="1200" i="0" u="none" baseline="0" dirty="0">
                <a:solidFill>
                  <a:schemeClr val="bg1"/>
                </a:solidFill>
              </a:endParaRPr>
            </a:p>
          </p:txBody>
        </p:sp>
      </p:grpSp>
      <p:grpSp>
        <p:nvGrpSpPr>
          <p:cNvPr id="23" name="Gruppieren 22">
            <a:extLst>
              <a:ext uri="{FF2B5EF4-FFF2-40B4-BE49-F238E27FC236}">
                <a16:creationId xmlns:a16="http://schemas.microsoft.com/office/drawing/2014/main" id="{4E411F79-81E5-29DC-207B-2B9C8055BC9A}"/>
              </a:ext>
            </a:extLst>
          </p:cNvPr>
          <p:cNvGrpSpPr/>
          <p:nvPr/>
        </p:nvGrpSpPr>
        <p:grpSpPr>
          <a:xfrm>
            <a:off x="6258301" y="1492432"/>
            <a:ext cx="3691312" cy="4595720"/>
            <a:chOff x="6258301" y="1492432"/>
            <a:chExt cx="3691312" cy="4595720"/>
          </a:xfrm>
        </p:grpSpPr>
        <p:grpSp>
          <p:nvGrpSpPr>
            <p:cNvPr id="19" name="Gruppieren 18">
              <a:extLst>
                <a:ext uri="{FF2B5EF4-FFF2-40B4-BE49-F238E27FC236}">
                  <a16:creationId xmlns:a16="http://schemas.microsoft.com/office/drawing/2014/main" id="{286F75CB-1D03-5CA2-772F-E26258A318EE}"/>
                </a:ext>
              </a:extLst>
            </p:cNvPr>
            <p:cNvGrpSpPr/>
            <p:nvPr/>
          </p:nvGrpSpPr>
          <p:grpSpPr>
            <a:xfrm>
              <a:off x="6258301" y="1492432"/>
              <a:ext cx="3691312" cy="4595720"/>
              <a:chOff x="6258301" y="1492432"/>
              <a:chExt cx="3691312" cy="4595720"/>
            </a:xfrm>
          </p:grpSpPr>
          <p:pic>
            <p:nvPicPr>
              <p:cNvPr id="6" name="Grafik 5" descr="Ein Bild, das Wand, Leiter, Im Haus, Putz enthält.&#10;&#10;Automatisch generierte Beschreibung">
                <a:extLst>
                  <a:ext uri="{FF2B5EF4-FFF2-40B4-BE49-F238E27FC236}">
                    <a16:creationId xmlns:a16="http://schemas.microsoft.com/office/drawing/2014/main" id="{0B7C681A-3160-95C2-2FCA-9E37CFB693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8930" y="1852432"/>
                <a:ext cx="3495600" cy="2556000"/>
              </a:xfrm>
              <a:prstGeom prst="rect">
                <a:avLst/>
              </a:prstGeom>
            </p:spPr>
          </p:pic>
          <p:sp>
            <p:nvSpPr>
              <p:cNvPr id="12" name="Textfeld 11">
                <a:extLst>
                  <a:ext uri="{FF2B5EF4-FFF2-40B4-BE49-F238E27FC236}">
                    <a16:creationId xmlns:a16="http://schemas.microsoft.com/office/drawing/2014/main" id="{0B728474-D824-81E4-10BA-5DC305EF3E0E}"/>
                  </a:ext>
                </a:extLst>
              </p:cNvPr>
              <p:cNvSpPr txBox="1"/>
              <p:nvPr/>
            </p:nvSpPr>
            <p:spPr bwMode="gray">
              <a:xfrm>
                <a:off x="6258930" y="4411896"/>
                <a:ext cx="3496229" cy="385010"/>
              </a:xfrm>
              <a:prstGeom prst="rect">
                <a:avLst/>
              </a:prstGeom>
              <a:ln/>
            </p:spPr>
            <p:style>
              <a:lnRef idx="1">
                <a:schemeClr val="accent1"/>
              </a:lnRef>
              <a:fillRef idx="3">
                <a:schemeClr val="accent1"/>
              </a:fillRef>
              <a:effectRef idx="2">
                <a:schemeClr val="accent1"/>
              </a:effectRef>
              <a:fontRef idx="minor">
                <a:schemeClr val="lt1"/>
              </a:fontRef>
            </p:style>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als Arbeitsplatz</a:t>
                </a:r>
                <a:endParaRPr lang="de-DE" sz="2000" b="1" i="0" u="none" baseline="0" dirty="0">
                  <a:solidFill>
                    <a:schemeClr val="bg1"/>
                  </a:solidFill>
                </a:endParaRPr>
              </a:p>
            </p:txBody>
          </p:sp>
          <p:sp>
            <p:nvSpPr>
              <p:cNvPr id="13" name="Ellipse 12">
                <a:extLst>
                  <a:ext uri="{FF2B5EF4-FFF2-40B4-BE49-F238E27FC236}">
                    <a16:creationId xmlns:a16="http://schemas.microsoft.com/office/drawing/2014/main" id="{1CDB43AA-5BDA-F831-E189-6C45BF0AD5A9}"/>
                  </a:ext>
                </a:extLst>
              </p:cNvPr>
              <p:cNvSpPr>
                <a:spLocks/>
              </p:cNvSpPr>
              <p:nvPr/>
            </p:nvSpPr>
            <p:spPr>
              <a:xfrm>
                <a:off x="9229613" y="1492432"/>
                <a:ext cx="720000" cy="720000"/>
              </a:xfrm>
              <a:prstGeom prst="ellipse">
                <a:avLst/>
              </a:prstGeom>
              <a:solidFill>
                <a:schemeClr val="bg1"/>
              </a:solidFill>
              <a:effectLst>
                <a:outerShdw blurRad="12700" dist="12700" dir="2700000" algn="tl" rotWithShape="0">
                  <a:prstClr val="black">
                    <a:alpha val="25000"/>
                  </a:prstClr>
                </a:outerShdw>
              </a:effectLst>
            </p:spPr>
            <p:txBody>
              <a:bodyPr wrap="none" lIns="0" tIns="0" rIns="0" bIns="0" anchor="ctr">
                <a:noAutofit/>
              </a:bodyPr>
              <a:lstStyle/>
              <a:p>
                <a:pPr algn="ctr"/>
                <a:r>
                  <a:rPr lang="de-DE" sz="4400" b="1" cap="none" spc="0" dirty="0">
                    <a:ln w="12700">
                      <a:noFill/>
                      <a:prstDash val="solid"/>
                    </a:ln>
                    <a:solidFill>
                      <a:schemeClr val="accent1"/>
                    </a:solidFill>
                  </a:rPr>
                  <a:t>2</a:t>
                </a:r>
              </a:p>
            </p:txBody>
          </p:sp>
          <p:sp>
            <p:nvSpPr>
              <p:cNvPr id="15" name="Rechteck 14">
                <a:extLst>
                  <a:ext uri="{FF2B5EF4-FFF2-40B4-BE49-F238E27FC236}">
                    <a16:creationId xmlns:a16="http://schemas.microsoft.com/office/drawing/2014/main" id="{0678F2DC-EDB4-3D6F-034C-0946B7B3AA6B}"/>
                  </a:ext>
                </a:extLst>
              </p:cNvPr>
              <p:cNvSpPr/>
              <p:nvPr/>
            </p:nvSpPr>
            <p:spPr bwMode="gray">
              <a:xfrm>
                <a:off x="6258301" y="4820288"/>
                <a:ext cx="3496229" cy="126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z. B. um Wartungsarbeiten an der Deckenbeleuchtung vorzunehmen.</a:t>
                </a:r>
              </a:p>
            </p:txBody>
          </p:sp>
        </p:grpSp>
        <p:sp>
          <p:nvSpPr>
            <p:cNvPr id="21" name="Textfeld 20">
              <a:extLst>
                <a:ext uri="{FF2B5EF4-FFF2-40B4-BE49-F238E27FC236}">
                  <a16:creationId xmlns:a16="http://schemas.microsoft.com/office/drawing/2014/main" id="{8E9AE62F-A8F5-34CC-B692-F975FB4B5885}"/>
                </a:ext>
              </a:extLst>
            </p:cNvPr>
            <p:cNvSpPr txBox="1"/>
            <p:nvPr/>
          </p:nvSpPr>
          <p:spPr bwMode="gray">
            <a:xfrm>
              <a:off x="6259559" y="3691487"/>
              <a:ext cx="3495600"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New </a:t>
              </a:r>
              <a:r>
                <a:rPr lang="de-DE" sz="1200" dirty="0" err="1">
                  <a:solidFill>
                    <a:schemeClr val="bg1"/>
                  </a:solidFill>
                </a:rPr>
                <a:t>Africa</a:t>
              </a:r>
              <a:r>
                <a:rPr lang="de-DE" sz="1200" dirty="0">
                  <a:solidFill>
                    <a:schemeClr val="bg1"/>
                  </a:solidFill>
                </a:rPr>
                <a:t> - stock.adobe.com</a:t>
              </a:r>
              <a:endParaRPr lang="de-DE" sz="1200" i="0" u="none" baseline="0" dirty="0">
                <a:solidFill>
                  <a:schemeClr val="bg1"/>
                </a:solidFill>
              </a:endParaRPr>
            </a:p>
          </p:txBody>
        </p:sp>
      </p:grpSp>
    </p:spTree>
    <p:extLst>
      <p:ext uri="{BB962C8B-B14F-4D97-AF65-F5344CB8AC3E}">
        <p14:creationId xmlns:p14="http://schemas.microsoft.com/office/powerpoint/2010/main" val="97921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1392</Words>
  <PresentationFormat>Breitbild</PresentationFormat>
  <Paragraphs>176</Paragraphs>
  <Slides>25</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Symbol</vt:lpstr>
      <vt:lpstr>Wingdings</vt:lpstr>
      <vt:lpstr>TeachToProtect Unterweisung</vt:lpstr>
      <vt:lpstr>Leitern</vt:lpstr>
      <vt:lpstr>Intro</vt:lpstr>
      <vt:lpstr>Zahlen, Daten, Fakten</vt:lpstr>
      <vt:lpstr>Ein paar Zahlen und Fakten zum Thema Leitern </vt:lpstr>
      <vt:lpstr>sichere Verwendung von Leitern</vt:lpstr>
      <vt:lpstr>Eine Leiter ist immer das letzte Mittel der Wahl</vt:lpstr>
      <vt:lpstr>Eine Leiter ist immer das letzte Mittel der Wahl</vt:lpstr>
      <vt:lpstr>PowerPoint-Präsentation</vt:lpstr>
      <vt:lpstr>Sie können Leitern auf zwei unterschiedliche Arten nutzen</vt:lpstr>
      <vt:lpstr>Nutzung von Leitern</vt:lpstr>
      <vt:lpstr>Stufe statt Sprosse</vt:lpstr>
      <vt:lpstr>Diese Sicherheitsregeln retten Leben</vt:lpstr>
      <vt:lpstr>Besonderheiten verschiedener Leitertypen</vt:lpstr>
      <vt:lpstr>Sichere Verwendung von Anlegeleitern</vt:lpstr>
      <vt:lpstr>Sichere Verwendung von Anlegeleitern</vt:lpstr>
      <vt:lpstr>Beachten Sie diese Schutzmaßnahmen</vt:lpstr>
      <vt:lpstr>Sichere Verwendung von Stehleitern</vt:lpstr>
      <vt:lpstr>6 Regeln zur sicheren Verwendung von Stehleitern </vt:lpstr>
      <vt:lpstr>PowerPoint-Präsentation</vt:lpstr>
      <vt:lpstr>Prüfung und Instandhaltung</vt:lpstr>
      <vt:lpstr>Prüfung und Instandhaltung</vt:lpstr>
      <vt:lpstr>Prüfung und Instandhaltung</vt:lpstr>
      <vt:lpstr>Prüfung und Instandhaltung</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2023-02-14T12:25:38Z</dcterms:created>
  <dcterms:modified xsi:type="dcterms:W3CDTF">2023-06-19T11:32:25Z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