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36" r:id="rId4"/>
  </p:sldMasterIdLst>
  <p:notesMasterIdLst>
    <p:notesMasterId r:id="rId26"/>
  </p:notesMasterIdLst>
  <p:handoutMasterIdLst>
    <p:handoutMasterId r:id="rId27"/>
  </p:handoutMasterIdLst>
  <p:sldIdLst>
    <p:sldId id="261" r:id="rId5"/>
    <p:sldId id="263" r:id="rId6"/>
    <p:sldId id="262" r:id="rId7"/>
    <p:sldId id="286" r:id="rId8"/>
    <p:sldId id="287" r:id="rId9"/>
    <p:sldId id="285" r:id="rId10"/>
    <p:sldId id="297" r:id="rId11"/>
    <p:sldId id="288" r:id="rId12"/>
    <p:sldId id="289" r:id="rId13"/>
    <p:sldId id="290" r:id="rId14"/>
    <p:sldId id="291" r:id="rId15"/>
    <p:sldId id="292" r:id="rId16"/>
    <p:sldId id="284" r:id="rId17"/>
    <p:sldId id="293" r:id="rId18"/>
    <p:sldId id="296" r:id="rId19"/>
    <p:sldId id="299" r:id="rId20"/>
    <p:sldId id="283" r:id="rId21"/>
    <p:sldId id="294" r:id="rId22"/>
    <p:sldId id="295" r:id="rId23"/>
    <p:sldId id="279" r:id="rId24"/>
    <p:sldId id="280" r:id="rId25"/>
  </p:sldIdLst>
  <p:sldSz cx="12192000" cy="6858000"/>
  <p:notesSz cx="6794500" cy="9931400"/>
  <p:custDataLst>
    <p:tags r:id="rId2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 id="{EC73B3E0-C907-35AD-6FC5-41981D6265F1}" name="Franziska  Dux" initials="FD" userId="S::f.dux@ingbuerodammasch.onmicrosoft.com::1f7da979-c341-4c7d-b7d9-5ea4a1e6daf9" providerId="AD"/>
  <p188:author id="{BE75CEED-4661-C256-FE8B-0854E5E33350}" name="Svenja Dammasch" initials="SD" userId="S::info@ingenieurbuero-dammasch.de::977fcb23-1b54-4ee6-b4ca-a571edd7ff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6190" autoAdjust="0"/>
  </p:normalViewPr>
  <p:slideViewPr>
    <p:cSldViewPr snapToGrid="0" snapToObjects="1" showGuides="1">
      <p:cViewPr varScale="1">
        <p:scale>
          <a:sx n="78" d="100"/>
          <a:sy n="78" d="100"/>
        </p:scale>
        <p:origin x="878"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Tschirpke" userId="301241ab745d8141" providerId="LiveId" clId="{75DA1B4F-7593-4126-8352-033581B5FA4A}"/>
    <pc:docChg chg="modSld">
      <pc:chgData name="Johanna Tschirpke" userId="301241ab745d8141" providerId="LiveId" clId="{75DA1B4F-7593-4126-8352-033581B5FA4A}" dt="2025-02-13T02:19:57.214" v="12" actId="20577"/>
      <pc:docMkLst>
        <pc:docMk/>
      </pc:docMkLst>
      <pc:sldChg chg="modSp mod">
        <pc:chgData name="Johanna Tschirpke" userId="301241ab745d8141" providerId="LiveId" clId="{75DA1B4F-7593-4126-8352-033581B5FA4A}" dt="2025-02-13T02:19:18.135" v="10" actId="6549"/>
        <pc:sldMkLst>
          <pc:docMk/>
          <pc:sldMk cId="565919806" sldId="292"/>
        </pc:sldMkLst>
        <pc:spChg chg="mod">
          <ac:chgData name="Johanna Tschirpke" userId="301241ab745d8141" providerId="LiveId" clId="{75DA1B4F-7593-4126-8352-033581B5FA4A}" dt="2025-02-13T02:19:18.135" v="10" actId="6549"/>
          <ac:spMkLst>
            <pc:docMk/>
            <pc:sldMk cId="565919806" sldId="292"/>
            <ac:spMk id="3" creationId="{398CC5EA-099A-0F8E-5433-624228467EB9}"/>
          </ac:spMkLst>
        </pc:spChg>
      </pc:sldChg>
      <pc:sldChg chg="modSp mod">
        <pc:chgData name="Johanna Tschirpke" userId="301241ab745d8141" providerId="LiveId" clId="{75DA1B4F-7593-4126-8352-033581B5FA4A}" dt="2025-02-13T02:19:57.214" v="12" actId="20577"/>
        <pc:sldMkLst>
          <pc:docMk/>
          <pc:sldMk cId="263380216" sldId="299"/>
        </pc:sldMkLst>
        <pc:spChg chg="mod">
          <ac:chgData name="Johanna Tschirpke" userId="301241ab745d8141" providerId="LiveId" clId="{75DA1B4F-7593-4126-8352-033581B5FA4A}" dt="2025-02-13T02:19:57.214" v="12" actId="20577"/>
          <ac:spMkLst>
            <pc:docMk/>
            <pc:sldMk cId="263380216" sldId="299"/>
            <ac:spMk id="11" creationId="{CF4A5805-F30E-9532-9358-0B45E195CC7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13.02.2025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13.02.2025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8BA857F-B322-4AED-9654-8EF2BFAE5986}" type="slidenum">
              <a:rPr lang="de-DE" smtClean="0"/>
              <a:pPr/>
              <a:t>4</a:t>
            </a:fld>
            <a:endParaRPr lang="de-DE" dirty="0"/>
          </a:p>
        </p:txBody>
      </p:sp>
    </p:spTree>
    <p:extLst>
      <p:ext uri="{BB962C8B-B14F-4D97-AF65-F5344CB8AC3E}">
        <p14:creationId xmlns:p14="http://schemas.microsoft.com/office/powerpoint/2010/main" val="668175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8BA857F-B322-4AED-9654-8EF2BFAE5986}" type="slidenum">
              <a:rPr lang="de-DE" smtClean="0"/>
              <a:pPr/>
              <a:t>7</a:t>
            </a:fld>
            <a:endParaRPr lang="de-DE" dirty="0"/>
          </a:p>
        </p:txBody>
      </p:sp>
    </p:spTree>
    <p:extLst>
      <p:ext uri="{BB962C8B-B14F-4D97-AF65-F5344CB8AC3E}">
        <p14:creationId xmlns:p14="http://schemas.microsoft.com/office/powerpoint/2010/main" val="1374110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174311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4060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18877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357090B7-3CC9-A31C-EDF2-8848140BB4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37358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A1928C7B-DD07-C4C1-ADDB-E892788ADA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08322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20846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C09407EA-4CC1-1C7D-381E-CFD2BBE07F5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2378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4AC85BEF-493D-BD1A-2FAE-7AE7F3347E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17754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59544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485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15154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37125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54657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290028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152310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4" name="Grafik 3">
            <a:extLst>
              <a:ext uri="{FF2B5EF4-FFF2-40B4-BE49-F238E27FC236}">
                <a16:creationId xmlns:a16="http://schemas.microsoft.com/office/drawing/2014/main" id="{DEF780B1-CEAC-4C4B-45AC-6E5CE1AC9CFE}"/>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11646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212314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193595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288000" indent="-288000">
              <a:spcBef>
                <a:spcPts val="200"/>
              </a:spcBef>
              <a:spcAft>
                <a:spcPts val="2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288000" indent="-288000">
              <a:spcBef>
                <a:spcPts val="200"/>
              </a:spcBef>
              <a:spcAft>
                <a:spcPts val="2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245506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282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83100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38288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cstate="screen">
            <a:alphaModFix/>
            <a:extLst>
              <a:ext uri="{28A0092B-C50C-407E-A947-70E740481C1C}">
                <a14:useLocalDpi xmlns:a14="http://schemas.microsoft.com/office/drawing/2010/main"/>
              </a:ext>
            </a:extLst>
          </a:blip>
          <a:stretch>
            <a:fillRect/>
          </a:stretch>
        </p:blipFill>
        <p:spPr>
          <a:xfrm>
            <a:off x="5255387" y="0"/>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4EA6ABFF-5CB7-86B2-6BB1-68F840487650}"/>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1396210884"/>
      </p:ext>
    </p:extLst>
  </p:cSld>
  <p:clrMap bg1="lt1" tx1="dk1" bg2="lt2" tx2="dk2" accent1="accent1" accent2="accent2" accent3="accent3" accent4="accent4" accent5="accent5" accent6="accent6" hlink="hlink" folHlink="folHlink"/>
  <p:sldLayoutIdLst>
    <p:sldLayoutId id="2147483862" r:id="rId1"/>
    <p:sldLayoutId id="2147483857" r:id="rId2"/>
    <p:sldLayoutId id="2147483861" r:id="rId3"/>
    <p:sldLayoutId id="2147483864" r:id="rId4"/>
    <p:sldLayoutId id="2147483873" r:id="rId5"/>
    <p:sldLayoutId id="2147483875" r:id="rId6"/>
    <p:sldLayoutId id="2147483838" r:id="rId7"/>
    <p:sldLayoutId id="2147483839" r:id="rId8"/>
    <p:sldLayoutId id="2147483859" r:id="rId9"/>
    <p:sldLayoutId id="2147483841" r:id="rId10"/>
    <p:sldLayoutId id="2147483842" r:id="rId11"/>
    <p:sldLayoutId id="2147483844" r:id="rId12"/>
    <p:sldLayoutId id="2147483845" r:id="rId13"/>
    <p:sldLayoutId id="2147483870" r:id="rId14"/>
    <p:sldLayoutId id="2147483863" r:id="rId15"/>
    <p:sldLayoutId id="2147483869" r:id="rId16"/>
    <p:sldLayoutId id="2147483852" r:id="rId17"/>
    <p:sldLayoutId id="2147483872" r:id="rId18"/>
    <p:sldLayoutId id="2147483871" r:id="rId19"/>
    <p:sldLayoutId id="2147483865" r:id="rId20"/>
    <p:sldLayoutId id="2147483858" r:id="rId21"/>
    <p:sldLayoutId id="214748387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userDrawn="1">
          <p15:clr>
            <a:srgbClr val="F26B43"/>
          </p15:clr>
        </p15:guide>
        <p15:guide id="2" pos="325" userDrawn="1">
          <p15:clr>
            <a:srgbClr val="F26B43"/>
          </p15:clr>
        </p15:guide>
        <p15:guide id="3" pos="7353" userDrawn="1">
          <p15:clr>
            <a:srgbClr val="F26B43"/>
          </p15:clr>
        </p15:guide>
        <p15:guide id="11" orient="horz" pos="1003" userDrawn="1">
          <p15:clr>
            <a:srgbClr val="F26B43"/>
          </p15:clr>
        </p15:guide>
        <p15:guide id="16" orient="horz" pos="3838" userDrawn="1">
          <p15:clr>
            <a:srgbClr val="F26B43"/>
          </p15:clr>
        </p15:guide>
        <p15:guide id="18" pos="384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descr="Ein Bild, das Kabel, Person, Halten, Hand enthält.&#10;&#10;Automatisch generierte Beschreibung">
            <a:extLst>
              <a:ext uri="{FF2B5EF4-FFF2-40B4-BE49-F238E27FC236}">
                <a16:creationId xmlns:a16="http://schemas.microsoft.com/office/drawing/2014/main" id="{0AFF4EA7-A897-8E29-A22B-7D96C198E85A}"/>
              </a:ext>
            </a:extLst>
          </p:cNvPr>
          <p:cNvPicPr>
            <a:picLocks noGrp="1" noChangeAspect="1"/>
          </p:cNvPicPr>
          <p:nvPr>
            <p:ph type="pic" sz="quarter" idx="23"/>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el 2">
            <a:extLst>
              <a:ext uri="{FF2B5EF4-FFF2-40B4-BE49-F238E27FC236}">
                <a16:creationId xmlns:a16="http://schemas.microsoft.com/office/drawing/2014/main" id="{1CF82D61-A0B2-C2A5-DD08-EC9859358912}"/>
              </a:ext>
            </a:extLst>
          </p:cNvPr>
          <p:cNvSpPr>
            <a:spLocks noGrp="1"/>
          </p:cNvSpPr>
          <p:nvPr>
            <p:ph type="title"/>
          </p:nvPr>
        </p:nvSpPr>
        <p:spPr/>
        <p:txBody>
          <a:bodyPr/>
          <a:lstStyle/>
          <a:p>
            <a:r>
              <a:rPr lang="de-DE" dirty="0"/>
              <a:t>Umgang mit elektrischen Geräten und Anlagen</a:t>
            </a:r>
          </a:p>
        </p:txBody>
      </p:sp>
      <p:sp>
        <p:nvSpPr>
          <p:cNvPr id="4" name="Textplatzhalter 3">
            <a:extLst>
              <a:ext uri="{FF2B5EF4-FFF2-40B4-BE49-F238E27FC236}">
                <a16:creationId xmlns:a16="http://schemas.microsoft.com/office/drawing/2014/main" id="{94B0E1FD-D5C1-8A66-B07B-BAE8D0AB7B16}"/>
              </a:ext>
            </a:extLst>
          </p:cNvPr>
          <p:cNvSpPr>
            <a:spLocks noGrp="1"/>
          </p:cNvSpPr>
          <p:nvPr>
            <p:ph type="body" sz="quarter" idx="24"/>
          </p:nvPr>
        </p:nvSpPr>
        <p:spPr/>
        <p:txBody>
          <a:bodyPr/>
          <a:lstStyle/>
          <a:p>
            <a:r>
              <a:rPr lang="de-DE" dirty="0" err="1"/>
              <a:t>Referent:in</a:t>
            </a:r>
            <a:r>
              <a:rPr lang="de-DE" dirty="0"/>
              <a:t>, Ort</a:t>
            </a:r>
          </a:p>
        </p:txBody>
      </p:sp>
      <p:sp>
        <p:nvSpPr>
          <p:cNvPr id="9" name="Textfeld 8">
            <a:extLst>
              <a:ext uri="{FF2B5EF4-FFF2-40B4-BE49-F238E27FC236}">
                <a16:creationId xmlns:a16="http://schemas.microsoft.com/office/drawing/2014/main" id="{BD782A36-F28A-F921-B7DD-BFEC00E8C9CF}"/>
              </a:ext>
            </a:extLst>
          </p:cNvPr>
          <p:cNvSpPr txBox="1"/>
          <p:nvPr/>
        </p:nvSpPr>
        <p:spPr bwMode="gray">
          <a:xfrm>
            <a:off x="6102928" y="5686022"/>
            <a:ext cx="4309353"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200" dirty="0">
                <a:solidFill>
                  <a:schemeClr val="bg1"/>
                </a:solidFill>
              </a:rPr>
              <a:t> © Andreas - stock.adobe.com</a:t>
            </a:r>
            <a:endParaRPr lang="de-DE" sz="1200" i="0" u="none" baseline="0" dirty="0">
              <a:solidFill>
                <a:schemeClr val="bg1"/>
              </a:solidFill>
            </a:endParaRPr>
          </a:p>
        </p:txBody>
      </p:sp>
    </p:spTree>
    <p:extLst>
      <p:ext uri="{BB962C8B-B14F-4D97-AF65-F5344CB8AC3E}">
        <p14:creationId xmlns:p14="http://schemas.microsoft.com/office/powerpoint/2010/main" val="91789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75F71-C09C-F879-2B9B-620F7115137C}"/>
              </a:ext>
            </a:extLst>
          </p:cNvPr>
          <p:cNvSpPr>
            <a:spLocks noGrp="1"/>
          </p:cNvSpPr>
          <p:nvPr>
            <p:ph type="title"/>
          </p:nvPr>
        </p:nvSpPr>
        <p:spPr/>
        <p:txBody>
          <a:bodyPr/>
          <a:lstStyle/>
          <a:p>
            <a:r>
              <a:rPr lang="de-DE" dirty="0"/>
              <a:t>Elektrische Betriebsmittel sicher verwenden</a:t>
            </a:r>
          </a:p>
        </p:txBody>
      </p:sp>
      <p:sp>
        <p:nvSpPr>
          <p:cNvPr id="9" name="Inhaltsplatzhalter 8">
            <a:extLst>
              <a:ext uri="{FF2B5EF4-FFF2-40B4-BE49-F238E27FC236}">
                <a16:creationId xmlns:a16="http://schemas.microsoft.com/office/drawing/2014/main" id="{FA28209F-7C77-8C3E-652B-90750FB08146}"/>
              </a:ext>
            </a:extLst>
          </p:cNvPr>
          <p:cNvSpPr>
            <a:spLocks noGrp="1"/>
          </p:cNvSpPr>
          <p:nvPr>
            <p:ph sz="quarter" idx="19"/>
          </p:nvPr>
        </p:nvSpPr>
        <p:spPr/>
        <p:txBody>
          <a:bodyPr/>
          <a:lstStyle/>
          <a:p>
            <a:pPr marL="457200" lvl="1" indent="-457200">
              <a:buFont typeface="+mj-lt"/>
              <a:buAutoNum type="arabicPeriod" startAt="8"/>
            </a:pPr>
            <a:r>
              <a:rPr lang="de-DE" dirty="0"/>
              <a:t>Kabel nicht über Verkehrswege verlegen</a:t>
            </a:r>
          </a:p>
          <a:p>
            <a:pPr marL="457200" lvl="1" indent="-457200">
              <a:buFont typeface="+mj-lt"/>
              <a:buAutoNum type="arabicPeriod" startAt="8"/>
            </a:pPr>
            <a:r>
              <a:rPr lang="de-DE" dirty="0"/>
              <a:t>keine Lasten auf Kabeln abstellen</a:t>
            </a:r>
          </a:p>
          <a:p>
            <a:pPr marL="457200" lvl="1" indent="-457200">
              <a:buFont typeface="+mj-lt"/>
              <a:buAutoNum type="arabicPeriod" startAt="8"/>
            </a:pPr>
            <a:r>
              <a:rPr lang="de-DE" dirty="0"/>
              <a:t>Kabel immer so verlegen, dass sie nicht unter Zug stehen    </a:t>
            </a:r>
          </a:p>
          <a:p>
            <a:pPr marL="457200" lvl="1" indent="-457200">
              <a:buFont typeface="+mj-lt"/>
              <a:buAutoNum type="arabicPeriod" startAt="8"/>
            </a:pPr>
            <a:r>
              <a:rPr lang="de-DE" dirty="0"/>
              <a:t>Vorsicht bei Kontakt mit Wasser! </a:t>
            </a:r>
          </a:p>
          <a:p>
            <a:pPr marL="457200" lvl="1" indent="-457200">
              <a:buFont typeface="+mj-lt"/>
              <a:buAutoNum type="arabicPeriod" startAt="8"/>
            </a:pPr>
            <a:r>
              <a:rPr lang="de-DE" dirty="0"/>
              <a:t>elektrische Geräte mit ungewöhnlichen Geräuschen, sichtbaren Funken, Wackelkontakten oder Brandgeruch sofort ausschalten und erst wiederverwenden, nachdem sie von einer Elektrofachkraft gecheckt wurden</a:t>
            </a:r>
          </a:p>
          <a:p>
            <a:pPr marL="457200" lvl="1" indent="-457200">
              <a:buFont typeface="+mj-lt"/>
              <a:buAutoNum type="arabicPeriod" startAt="8"/>
            </a:pPr>
            <a:r>
              <a:rPr lang="de-DE" dirty="0"/>
              <a:t>der Störungsbehebung, bei der Wartung und bei Reparaturen darauf achten, dass das Gerät stromlos ist</a:t>
            </a:r>
          </a:p>
        </p:txBody>
      </p:sp>
      <p:sp>
        <p:nvSpPr>
          <p:cNvPr id="5" name="Fußzeilenplatzhalter 4">
            <a:extLst>
              <a:ext uri="{FF2B5EF4-FFF2-40B4-BE49-F238E27FC236}">
                <a16:creationId xmlns:a16="http://schemas.microsoft.com/office/drawing/2014/main" id="{7060F282-C53F-91F8-F81C-4226230C9AEE}"/>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5D386DBB-5926-D130-89A1-52DCDD67A71D}"/>
              </a:ext>
            </a:extLst>
          </p:cNvPr>
          <p:cNvSpPr>
            <a:spLocks noGrp="1"/>
          </p:cNvSpPr>
          <p:nvPr>
            <p:ph type="sldNum" sz="quarter" idx="21"/>
          </p:nvPr>
        </p:nvSpPr>
        <p:spPr/>
        <p:txBody>
          <a:bodyPr/>
          <a:lstStyle/>
          <a:p>
            <a:fld id="{521AE3AC-DDCA-45D4-9B2A-A2DBEA872607}" type="slidenum">
              <a:rPr lang="de-DE" smtClean="0"/>
              <a:pPr/>
              <a:t>10</a:t>
            </a:fld>
            <a:endParaRPr lang="de-DE" dirty="0"/>
          </a:p>
        </p:txBody>
      </p:sp>
      <p:sp>
        <p:nvSpPr>
          <p:cNvPr id="14" name="Textplatzhalter 13">
            <a:extLst>
              <a:ext uri="{FF2B5EF4-FFF2-40B4-BE49-F238E27FC236}">
                <a16:creationId xmlns:a16="http://schemas.microsoft.com/office/drawing/2014/main" id="{26B8B16C-AFD2-C210-EC91-9A194C7D57DC}"/>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92623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659BA9FA-0F25-DAA6-C68D-6E5DA283B0B4}"/>
              </a:ext>
            </a:extLst>
          </p:cNvPr>
          <p:cNvSpPr>
            <a:spLocks noGrp="1"/>
          </p:cNvSpPr>
          <p:nvPr>
            <p:ph sz="quarter" idx="22"/>
          </p:nvPr>
        </p:nvSpPr>
        <p:spPr/>
        <p:txBody>
          <a:bodyPr/>
          <a:lstStyle/>
          <a:p>
            <a:pPr lvl="4"/>
            <a:r>
              <a:rPr lang="de-DE" dirty="0"/>
              <a:t>Mit 5 einfachen Checkpunkten das persönliche Risiko minimieren</a:t>
            </a:r>
          </a:p>
          <a:p>
            <a:pPr marL="457200" lvl="1" indent="-457200">
              <a:buFont typeface="+mj-lt"/>
              <a:buAutoNum type="arabicPeriod"/>
            </a:pPr>
            <a:r>
              <a:rPr lang="de-DE" sz="2100" dirty="0"/>
              <a:t>Hat das Betriebsmittel eine gültige Prüfplakette über die DGUV V3-Prüfung </a:t>
            </a:r>
            <a:br>
              <a:rPr lang="de-DE" sz="2100" dirty="0"/>
            </a:br>
            <a:r>
              <a:rPr lang="de-DE" sz="2100" dirty="0"/>
              <a:t>(E-Check)?</a:t>
            </a:r>
          </a:p>
          <a:p>
            <a:pPr marL="457200" lvl="1" indent="-457200">
              <a:buFont typeface="+mj-lt"/>
              <a:buAutoNum type="arabicPeriod"/>
            </a:pPr>
            <a:r>
              <a:rPr lang="de-DE" sz="2100" dirty="0"/>
              <a:t>Ist das Gehäuse des Geräts unbeschädigt?</a:t>
            </a:r>
          </a:p>
          <a:p>
            <a:pPr marL="457200" lvl="1" indent="-457200">
              <a:buFont typeface="+mj-lt"/>
              <a:buAutoNum type="arabicPeriod"/>
            </a:pPr>
            <a:r>
              <a:rPr lang="de-DE" sz="2100" dirty="0"/>
              <a:t>Ist die Zuleitung (Kabel) unbeschädigt (keine Knicke im Kabel oder Risse in der Umhüllung?</a:t>
            </a:r>
          </a:p>
          <a:p>
            <a:pPr marL="457200" lvl="1" indent="-457200">
              <a:buFont typeface="+mj-lt"/>
              <a:buAutoNum type="arabicPeriod"/>
            </a:pPr>
            <a:r>
              <a:rPr lang="de-DE" sz="2100" dirty="0"/>
              <a:t>Sitzt die Zuleitung fest am Stecker und am Gerät?</a:t>
            </a:r>
          </a:p>
          <a:p>
            <a:pPr marL="457200" lvl="1" indent="-457200">
              <a:buFont typeface="+mj-lt"/>
              <a:buAutoNum type="arabicPeriod"/>
            </a:pPr>
            <a:r>
              <a:rPr lang="de-DE" sz="2100" dirty="0"/>
              <a:t>Sind die Lüftungsöffnungen des Geräts frei (Überhitzungsgefahr)?</a:t>
            </a:r>
          </a:p>
          <a:p>
            <a:endParaRPr lang="de-DE" dirty="0"/>
          </a:p>
        </p:txBody>
      </p:sp>
      <p:pic>
        <p:nvPicPr>
          <p:cNvPr id="12" name="Inhaltsplatzhalter 11" descr="Ein Bild, das Büroausstattung, Handschrift, Schreibwaren, Text enthält.&#10;&#10;Automatisch generierte Beschreibung">
            <a:extLst>
              <a:ext uri="{FF2B5EF4-FFF2-40B4-BE49-F238E27FC236}">
                <a16:creationId xmlns:a16="http://schemas.microsoft.com/office/drawing/2014/main" id="{761CA0CF-848D-6108-2288-CED51458B9FD}"/>
              </a:ext>
            </a:extLst>
          </p:cNvPr>
          <p:cNvPicPr>
            <a:picLocks noGrp="1" noChangeAspect="1"/>
          </p:cNvPicPr>
          <p:nvPr>
            <p:ph sz="quarter" idx="23"/>
          </p:nvPr>
        </p:nvPicPr>
        <p:blipFill rotWithShape="1">
          <a:blip r:embed="rId2" cstate="screen">
            <a:extLst>
              <a:ext uri="{28A0092B-C50C-407E-A947-70E740481C1C}">
                <a14:useLocalDpi xmlns:a14="http://schemas.microsoft.com/office/drawing/2010/main"/>
              </a:ext>
            </a:extLst>
          </a:blip>
          <a:srcRect/>
          <a:stretch/>
        </p:blipFill>
        <p:spPr>
          <a:xfrm>
            <a:off x="6172503" y="1602379"/>
            <a:ext cx="5490556" cy="4493029"/>
          </a:xfrm>
        </p:spPr>
      </p:pic>
      <p:sp>
        <p:nvSpPr>
          <p:cNvPr id="17" name="Footer Placeholder 3">
            <a:extLst>
              <a:ext uri="{FF2B5EF4-FFF2-40B4-BE49-F238E27FC236}">
                <a16:creationId xmlns:a16="http://schemas.microsoft.com/office/drawing/2014/main" id="{15C1013D-DFAC-F93D-9C2E-826833496845}"/>
              </a:ext>
            </a:extLst>
          </p:cNvPr>
          <p:cNvSpPr>
            <a:spLocks noGrp="1"/>
          </p:cNvSpPr>
          <p:nvPr>
            <p:ph type="ftr" sz="quarter" idx="24"/>
          </p:nvPr>
        </p:nvSpPr>
        <p:spPr/>
        <p:txBody>
          <a:bodyPr/>
          <a:lstStyle/>
          <a:p>
            <a:endParaRPr lang="de-DE"/>
          </a:p>
        </p:txBody>
      </p:sp>
      <p:sp>
        <p:nvSpPr>
          <p:cNvPr id="5" name="Foliennummernplatzhalter 4">
            <a:extLst>
              <a:ext uri="{FF2B5EF4-FFF2-40B4-BE49-F238E27FC236}">
                <a16:creationId xmlns:a16="http://schemas.microsoft.com/office/drawing/2014/main" id="{04204E68-EB5B-B788-A301-A05C8915AA88}"/>
              </a:ext>
            </a:extLst>
          </p:cNvPr>
          <p:cNvSpPr>
            <a:spLocks noGrp="1"/>
          </p:cNvSpPr>
          <p:nvPr>
            <p:ph type="sldNum" sz="quarter" idx="25"/>
          </p:nvPr>
        </p:nvSpPr>
        <p:spPr/>
        <p:txBody>
          <a:bodyPr/>
          <a:lstStyle/>
          <a:p>
            <a:fld id="{521AE3AC-DDCA-45D4-9B2A-A2DBEA872607}" type="slidenum">
              <a:rPr lang="de-DE" smtClean="0"/>
              <a:pPr/>
              <a:t>11</a:t>
            </a:fld>
            <a:endParaRPr lang="de-DE"/>
          </a:p>
        </p:txBody>
      </p:sp>
      <p:sp>
        <p:nvSpPr>
          <p:cNvPr id="7" name="Titel 6">
            <a:extLst>
              <a:ext uri="{FF2B5EF4-FFF2-40B4-BE49-F238E27FC236}">
                <a16:creationId xmlns:a16="http://schemas.microsoft.com/office/drawing/2014/main" id="{D395CACB-258B-C71A-EB7F-083E9B463CB6}"/>
              </a:ext>
            </a:extLst>
          </p:cNvPr>
          <p:cNvSpPr>
            <a:spLocks noGrp="1"/>
          </p:cNvSpPr>
          <p:nvPr>
            <p:ph type="title"/>
          </p:nvPr>
        </p:nvSpPr>
        <p:spPr/>
        <p:txBody>
          <a:bodyPr/>
          <a:lstStyle/>
          <a:p>
            <a:r>
              <a:rPr lang="de-DE" dirty="0"/>
              <a:t>Sichtprüfung vor Benutzung</a:t>
            </a:r>
          </a:p>
        </p:txBody>
      </p:sp>
      <p:sp>
        <p:nvSpPr>
          <p:cNvPr id="20" name="Textplatzhalter 19">
            <a:extLst>
              <a:ext uri="{FF2B5EF4-FFF2-40B4-BE49-F238E27FC236}">
                <a16:creationId xmlns:a16="http://schemas.microsoft.com/office/drawing/2014/main" id="{85B41923-C035-717F-255A-9CC3A123029A}"/>
              </a:ext>
            </a:extLst>
          </p:cNvPr>
          <p:cNvSpPr>
            <a:spLocks noGrp="1"/>
          </p:cNvSpPr>
          <p:nvPr>
            <p:ph type="body" sz="quarter" idx="18"/>
          </p:nvPr>
        </p:nvSpPr>
        <p:spPr/>
        <p:txBody>
          <a:bodyPr/>
          <a:lstStyle/>
          <a:p>
            <a:endParaRPr lang="de-DE" dirty="0"/>
          </a:p>
        </p:txBody>
      </p:sp>
      <p:sp>
        <p:nvSpPr>
          <p:cNvPr id="21" name="Textfeld 20">
            <a:extLst>
              <a:ext uri="{FF2B5EF4-FFF2-40B4-BE49-F238E27FC236}">
                <a16:creationId xmlns:a16="http://schemas.microsoft.com/office/drawing/2014/main" id="{552290B5-DF06-0A80-9692-18A90568CB5E}"/>
              </a:ext>
            </a:extLst>
          </p:cNvPr>
          <p:cNvSpPr txBox="1"/>
          <p:nvPr/>
        </p:nvSpPr>
        <p:spPr bwMode="gray">
          <a:xfrm>
            <a:off x="6172503" y="5388859"/>
            <a:ext cx="4309353"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200" dirty="0">
                <a:solidFill>
                  <a:schemeClr val="tx1">
                    <a:lumMod val="65000"/>
                    <a:lumOff val="35000"/>
                  </a:schemeClr>
                </a:solidFill>
              </a:rPr>
              <a:t> © Ralf Geithe - stock.adobe.com</a:t>
            </a:r>
            <a:endParaRPr lang="de-DE" sz="1200" i="0" u="none" baseline="0" dirty="0">
              <a:solidFill>
                <a:schemeClr val="tx1">
                  <a:lumMod val="65000"/>
                  <a:lumOff val="35000"/>
                </a:schemeClr>
              </a:solidFill>
            </a:endParaRPr>
          </a:p>
        </p:txBody>
      </p:sp>
    </p:spTree>
    <p:extLst>
      <p:ext uri="{BB962C8B-B14F-4D97-AF65-F5344CB8AC3E}">
        <p14:creationId xmlns:p14="http://schemas.microsoft.com/office/powerpoint/2010/main" val="320210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DB127E7-DF86-47F1-1FEB-A498F9308D92}"/>
              </a:ext>
            </a:extLst>
          </p:cNvPr>
          <p:cNvSpPr>
            <a:spLocks noGrp="1"/>
          </p:cNvSpPr>
          <p:nvPr>
            <p:ph type="title"/>
          </p:nvPr>
        </p:nvSpPr>
        <p:spPr/>
        <p:txBody>
          <a:bodyPr/>
          <a:lstStyle/>
          <a:p>
            <a:r>
              <a:rPr lang="de-DE" dirty="0"/>
              <a:t>Reparatur und Instandhaltung an elektrischen Geräten</a:t>
            </a:r>
          </a:p>
        </p:txBody>
      </p:sp>
      <p:sp>
        <p:nvSpPr>
          <p:cNvPr id="3" name="Inhaltsplatzhalter 2">
            <a:extLst>
              <a:ext uri="{FF2B5EF4-FFF2-40B4-BE49-F238E27FC236}">
                <a16:creationId xmlns:a16="http://schemas.microsoft.com/office/drawing/2014/main" id="{398CC5EA-099A-0F8E-5433-624228467EB9}"/>
              </a:ext>
            </a:extLst>
          </p:cNvPr>
          <p:cNvSpPr>
            <a:spLocks noGrp="1"/>
          </p:cNvSpPr>
          <p:nvPr>
            <p:ph sz="quarter" idx="19"/>
          </p:nvPr>
        </p:nvSpPr>
        <p:spPr>
          <a:xfrm>
            <a:off x="527051" y="1601093"/>
            <a:ext cx="7712381" cy="4495434"/>
          </a:xfrm>
        </p:spPr>
        <p:txBody>
          <a:bodyPr/>
          <a:lstStyle/>
          <a:p>
            <a:pPr lvl="4"/>
            <a:endParaRPr lang="de-DE" dirty="0"/>
          </a:p>
          <a:p>
            <a:pPr lvl="4"/>
            <a:r>
              <a:rPr lang="de-DE" dirty="0"/>
              <a:t>5 Sicherheitsregeln für elektrosicheres Arbeiten</a:t>
            </a:r>
          </a:p>
          <a:p>
            <a:pPr marL="457200" lvl="1" indent="-457200">
              <a:buFont typeface="+mj-lt"/>
              <a:buAutoNum type="arabicPeriod"/>
            </a:pPr>
            <a:r>
              <a:rPr lang="de-DE" dirty="0"/>
              <a:t>Freischalten</a:t>
            </a:r>
          </a:p>
          <a:p>
            <a:pPr marL="457200" lvl="1" indent="-457200">
              <a:buFont typeface="+mj-lt"/>
              <a:buAutoNum type="arabicPeriod"/>
            </a:pPr>
            <a:r>
              <a:rPr lang="de-DE" dirty="0"/>
              <a:t>Gegen Wiedereinschalten sichern</a:t>
            </a:r>
          </a:p>
          <a:p>
            <a:pPr marL="457200" lvl="1" indent="-457200">
              <a:buFont typeface="+mj-lt"/>
              <a:buAutoNum type="arabicPeriod"/>
            </a:pPr>
            <a:r>
              <a:rPr lang="de-DE" dirty="0"/>
              <a:t>Spannungsfreiheit sicherstellen</a:t>
            </a:r>
          </a:p>
          <a:p>
            <a:pPr marL="457200" lvl="1" indent="-457200">
              <a:buFont typeface="+mj-lt"/>
              <a:buAutoNum type="arabicPeriod"/>
            </a:pPr>
            <a:r>
              <a:rPr lang="de-DE" dirty="0"/>
              <a:t>Erden und kurzschließen (Anwendung nur ab </a:t>
            </a:r>
            <a:br>
              <a:rPr lang="de-DE" dirty="0"/>
            </a:br>
            <a:r>
              <a:rPr lang="de-DE" dirty="0"/>
              <a:t>Mittelspannungsebene möglich ab größer 1000 V)</a:t>
            </a:r>
          </a:p>
          <a:p>
            <a:pPr marL="457200" lvl="1" indent="-457200">
              <a:buFont typeface="+mj-lt"/>
              <a:buAutoNum type="arabicPeriod"/>
            </a:pPr>
            <a:r>
              <a:rPr lang="de-DE" dirty="0"/>
              <a:t>Benachbarte, unter Spannung stehende Teile </a:t>
            </a:r>
            <a:br>
              <a:rPr lang="de-DE" dirty="0"/>
            </a:br>
            <a:r>
              <a:rPr lang="de-DE" dirty="0"/>
              <a:t>abdecken oder abschranken</a:t>
            </a:r>
          </a:p>
        </p:txBody>
      </p:sp>
      <p:sp>
        <p:nvSpPr>
          <p:cNvPr id="4" name="Fußzeilenplatzhalter 3">
            <a:extLst>
              <a:ext uri="{FF2B5EF4-FFF2-40B4-BE49-F238E27FC236}">
                <a16:creationId xmlns:a16="http://schemas.microsoft.com/office/drawing/2014/main" id="{E2BE22BB-DEA1-F360-A88F-A50C32D9E0B3}"/>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3BCC9E71-74EE-DFC1-B2AC-C098BCF9039A}"/>
              </a:ext>
            </a:extLst>
          </p:cNvPr>
          <p:cNvSpPr>
            <a:spLocks noGrp="1"/>
          </p:cNvSpPr>
          <p:nvPr>
            <p:ph type="sldNum" sz="quarter" idx="21"/>
          </p:nvPr>
        </p:nvSpPr>
        <p:spPr/>
        <p:txBody>
          <a:bodyPr/>
          <a:lstStyle/>
          <a:p>
            <a:fld id="{521AE3AC-DDCA-45D4-9B2A-A2DBEA872607}" type="slidenum">
              <a:rPr lang="de-DE" smtClean="0"/>
              <a:pPr/>
              <a:t>12</a:t>
            </a:fld>
            <a:endParaRPr lang="de-DE" dirty="0"/>
          </a:p>
        </p:txBody>
      </p:sp>
      <p:sp>
        <p:nvSpPr>
          <p:cNvPr id="15" name="Textplatzhalter 14">
            <a:extLst>
              <a:ext uri="{FF2B5EF4-FFF2-40B4-BE49-F238E27FC236}">
                <a16:creationId xmlns:a16="http://schemas.microsoft.com/office/drawing/2014/main" id="{0C32A732-BBA3-5F6F-3155-CE1E854C4BC7}"/>
              </a:ext>
            </a:extLst>
          </p:cNvPr>
          <p:cNvSpPr>
            <a:spLocks noGrp="1"/>
          </p:cNvSpPr>
          <p:nvPr>
            <p:ph type="body" sz="quarter" idx="18"/>
          </p:nvPr>
        </p:nvSpPr>
        <p:spPr/>
        <p:txBody>
          <a:bodyPr/>
          <a:lstStyle/>
          <a:p>
            <a:r>
              <a:rPr lang="de-DE" dirty="0"/>
              <a:t>Regeln für elektrosicheres Arbeiten</a:t>
            </a:r>
          </a:p>
        </p:txBody>
      </p:sp>
      <p:pic>
        <p:nvPicPr>
          <p:cNvPr id="6" name="Grafik 5" descr="Ein Bild, das Symbol, Kreis, Schrift, Logo enthält.&#10;&#10;Automatisch generierte Beschreibung">
            <a:extLst>
              <a:ext uri="{FF2B5EF4-FFF2-40B4-BE49-F238E27FC236}">
                <a16:creationId xmlns:a16="http://schemas.microsoft.com/office/drawing/2014/main" id="{BECC046B-334A-10BC-1A84-9C9776A06D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2686" y="2404449"/>
            <a:ext cx="2368467" cy="2369943"/>
          </a:xfrm>
          <a:prstGeom prst="rect">
            <a:avLst/>
          </a:prstGeom>
        </p:spPr>
      </p:pic>
    </p:spTree>
    <p:extLst>
      <p:ext uri="{BB962C8B-B14F-4D97-AF65-F5344CB8AC3E}">
        <p14:creationId xmlns:p14="http://schemas.microsoft.com/office/powerpoint/2010/main" val="56591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A1DA0C-DE92-0885-5265-04247E4DC5B0}"/>
              </a:ext>
            </a:extLst>
          </p:cNvPr>
          <p:cNvSpPr>
            <a:spLocks noGrp="1"/>
          </p:cNvSpPr>
          <p:nvPr>
            <p:ph type="title"/>
          </p:nvPr>
        </p:nvSpPr>
        <p:spPr/>
        <p:txBody>
          <a:bodyPr/>
          <a:lstStyle/>
          <a:p>
            <a:r>
              <a:rPr lang="de-DE" dirty="0"/>
              <a:t>Arbeiten an und mit elektrischen Geräten –</a:t>
            </a:r>
            <a:br>
              <a:rPr lang="de-DE" dirty="0"/>
            </a:br>
            <a:r>
              <a:rPr lang="de-DE" dirty="0"/>
              <a:t>wer darf was?</a:t>
            </a:r>
            <a:br>
              <a:rPr lang="de-DE" dirty="0"/>
            </a:br>
            <a:endParaRPr lang="de-DE" dirty="0"/>
          </a:p>
        </p:txBody>
      </p:sp>
      <p:sp>
        <p:nvSpPr>
          <p:cNvPr id="3" name="Textplatzhalter 2">
            <a:extLst>
              <a:ext uri="{FF2B5EF4-FFF2-40B4-BE49-F238E27FC236}">
                <a16:creationId xmlns:a16="http://schemas.microsoft.com/office/drawing/2014/main" id="{09868695-B43E-EFEA-0BD4-9ACD0C50B680}"/>
              </a:ext>
            </a:extLst>
          </p:cNvPr>
          <p:cNvSpPr>
            <a:spLocks noGrp="1"/>
          </p:cNvSpPr>
          <p:nvPr>
            <p:ph type="body" sz="quarter" idx="18"/>
          </p:nvPr>
        </p:nvSpPr>
        <p:spPr/>
        <p:txBody>
          <a:bodyPr/>
          <a:lstStyle/>
          <a:p>
            <a:r>
              <a:rPr lang="de-DE" dirty="0"/>
              <a:t>03</a:t>
            </a:r>
          </a:p>
        </p:txBody>
      </p:sp>
      <p:sp>
        <p:nvSpPr>
          <p:cNvPr id="4" name="Fußzeilenplatzhalter 3">
            <a:extLst>
              <a:ext uri="{FF2B5EF4-FFF2-40B4-BE49-F238E27FC236}">
                <a16:creationId xmlns:a16="http://schemas.microsoft.com/office/drawing/2014/main" id="{706970FB-F049-43C8-3045-DBA02AB1D398}"/>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99313ADF-3759-1AB2-78BC-94E2A3131A57}"/>
              </a:ext>
            </a:extLst>
          </p:cNvPr>
          <p:cNvSpPr>
            <a:spLocks noGrp="1"/>
          </p:cNvSpPr>
          <p:nvPr>
            <p:ph type="sldNum" sz="quarter" idx="16"/>
          </p:nvPr>
        </p:nvSpPr>
        <p:spPr/>
        <p:txBody>
          <a:bodyPr/>
          <a:lstStyle/>
          <a:p>
            <a:fld id="{521AE3AC-DDCA-45D4-9B2A-A2DBEA872607}" type="slidenum">
              <a:rPr lang="de-DE" smtClean="0"/>
              <a:pPr/>
              <a:t>13</a:t>
            </a:fld>
            <a:endParaRPr lang="de-DE" dirty="0"/>
          </a:p>
        </p:txBody>
      </p:sp>
    </p:spTree>
    <p:extLst>
      <p:ext uri="{BB962C8B-B14F-4D97-AF65-F5344CB8AC3E}">
        <p14:creationId xmlns:p14="http://schemas.microsoft.com/office/powerpoint/2010/main" val="310762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102B6F1A-8534-8FA8-2D43-30D3A6F53819}"/>
              </a:ext>
            </a:extLst>
          </p:cNvPr>
          <p:cNvSpPr>
            <a:spLocks noGrp="1"/>
          </p:cNvSpPr>
          <p:nvPr>
            <p:ph sz="quarter" idx="22"/>
          </p:nvPr>
        </p:nvSpPr>
        <p:spPr>
          <a:xfrm>
            <a:off x="527051" y="1601093"/>
            <a:ext cx="5497513" cy="4495434"/>
          </a:xfrm>
        </p:spPr>
        <p:txBody>
          <a:bodyPr/>
          <a:lstStyle/>
          <a:p>
            <a:pPr lvl="5"/>
            <a:r>
              <a:rPr lang="de-DE" dirty="0"/>
              <a:t>Elektrotechnische </a:t>
            </a:r>
            <a:br>
              <a:rPr lang="de-DE" dirty="0"/>
            </a:br>
            <a:r>
              <a:rPr lang="de-DE" dirty="0"/>
              <a:t>Laien</a:t>
            </a:r>
          </a:p>
          <a:p>
            <a:r>
              <a:rPr lang="de-DE" dirty="0"/>
              <a:t>... sind Anwender und Benutzer elektrischer Geräte und dürfen z. B.:</a:t>
            </a:r>
          </a:p>
          <a:p>
            <a:pPr lvl="1">
              <a:spcBef>
                <a:spcPts val="200"/>
              </a:spcBef>
              <a:spcAft>
                <a:spcPts val="200"/>
              </a:spcAft>
            </a:pPr>
            <a:r>
              <a:rPr lang="de-DE" sz="1800" dirty="0"/>
              <a:t>elektrische Betriebsmittel  und Verlängerungsleitungen benutzen</a:t>
            </a:r>
          </a:p>
          <a:p>
            <a:pPr lvl="1">
              <a:spcBef>
                <a:spcPts val="200"/>
              </a:spcBef>
              <a:spcAft>
                <a:spcPts val="200"/>
              </a:spcAft>
            </a:pPr>
            <a:r>
              <a:rPr lang="de-DE" sz="1800" dirty="0"/>
              <a:t>Werkzeuge an elektrischen Handwerkzeugen im Stillstand auswechseln</a:t>
            </a:r>
          </a:p>
          <a:p>
            <a:pPr lvl="1">
              <a:spcBef>
                <a:spcPts val="200"/>
              </a:spcBef>
              <a:spcAft>
                <a:spcPts val="200"/>
              </a:spcAft>
            </a:pPr>
            <a:r>
              <a:rPr lang="de-DE" sz="1800" dirty="0"/>
              <a:t>Leuchtmittel bis 200 W bei Nennspannungen bis 250 V auswechseln</a:t>
            </a:r>
          </a:p>
          <a:p>
            <a:pPr lvl="1">
              <a:spcBef>
                <a:spcPts val="200"/>
              </a:spcBef>
              <a:spcAft>
                <a:spcPts val="200"/>
              </a:spcAft>
            </a:pPr>
            <a:r>
              <a:rPr lang="de-DE" sz="1800" dirty="0"/>
              <a:t>Schraubsicherungen einsetzen und auswechseln</a:t>
            </a:r>
          </a:p>
          <a:p>
            <a:pPr lvl="1">
              <a:spcBef>
                <a:spcPts val="200"/>
              </a:spcBef>
              <a:spcAft>
                <a:spcPts val="200"/>
              </a:spcAft>
            </a:pPr>
            <a:r>
              <a:rPr lang="de-DE" sz="1800" dirty="0"/>
              <a:t>Leuchtstoffröhren im spannungsfreien Zustand tauschen</a:t>
            </a:r>
          </a:p>
          <a:p>
            <a:pPr lvl="1">
              <a:spcBef>
                <a:spcPts val="200"/>
              </a:spcBef>
              <a:spcAft>
                <a:spcPts val="200"/>
              </a:spcAft>
            </a:pPr>
            <a:r>
              <a:rPr lang="de-DE" sz="1800" dirty="0"/>
              <a:t>elektrische Geräte von außen reinigen </a:t>
            </a:r>
          </a:p>
          <a:p>
            <a:pPr lvl="1"/>
            <a:endParaRPr lang="de-DE" dirty="0"/>
          </a:p>
          <a:p>
            <a:pPr lvl="1"/>
            <a:endParaRPr lang="de-DE" dirty="0"/>
          </a:p>
          <a:p>
            <a:endParaRPr lang="de-DE" dirty="0">
              <a:highlight>
                <a:srgbClr val="FFFF00"/>
              </a:highlight>
            </a:endParaRPr>
          </a:p>
        </p:txBody>
      </p:sp>
      <p:sp>
        <p:nvSpPr>
          <p:cNvPr id="10" name="Inhaltsplatzhalter 9">
            <a:extLst>
              <a:ext uri="{FF2B5EF4-FFF2-40B4-BE49-F238E27FC236}">
                <a16:creationId xmlns:a16="http://schemas.microsoft.com/office/drawing/2014/main" id="{E674CB06-B315-A95E-3123-863CCF62AE23}"/>
              </a:ext>
            </a:extLst>
          </p:cNvPr>
          <p:cNvSpPr>
            <a:spLocks noGrp="1"/>
          </p:cNvSpPr>
          <p:nvPr>
            <p:ph sz="quarter" idx="23"/>
          </p:nvPr>
        </p:nvSpPr>
        <p:spPr>
          <a:xfrm>
            <a:off x="6170613" y="1601093"/>
            <a:ext cx="5494337" cy="4495434"/>
          </a:xfrm>
        </p:spPr>
        <p:txBody>
          <a:bodyPr/>
          <a:lstStyle/>
          <a:p>
            <a:pPr lvl="5"/>
            <a:r>
              <a:rPr lang="de-DE" dirty="0"/>
              <a:t>Elektrotechnisch unterwiesene Personen</a:t>
            </a:r>
          </a:p>
          <a:p>
            <a:r>
              <a:rPr lang="de-DE" dirty="0"/>
              <a:t>… haben eine zusätzliche Unterweisung und dürfen:</a:t>
            </a:r>
          </a:p>
          <a:p>
            <a:pPr lvl="1"/>
            <a:r>
              <a:rPr lang="de-DE" sz="1800" dirty="0"/>
              <a:t>Leitungsschutzschalter und Fehlerstromschutzeinrichtungen (RCDs) betätigen</a:t>
            </a:r>
          </a:p>
          <a:p>
            <a:pPr lvl="1"/>
            <a:r>
              <a:rPr lang="de-DE" sz="1800" dirty="0"/>
              <a:t>Sicherungseinsätze und Leuchtmittel wechseln</a:t>
            </a:r>
          </a:p>
          <a:p>
            <a:pPr lvl="1"/>
            <a:r>
              <a:rPr lang="de-DE" sz="1800" dirty="0"/>
              <a:t>Not-Aus-Einrichtungen oder Schutzgeräte wie Motorschutzschalter zurücksetzen </a:t>
            </a:r>
          </a:p>
          <a:p>
            <a:pPr marL="0" lvl="1" indent="0">
              <a:buNone/>
            </a:pPr>
            <a:r>
              <a:rPr lang="de-DE" sz="1800" dirty="0">
                <a:solidFill>
                  <a:srgbClr val="FF0000"/>
                </a:solidFill>
              </a:rPr>
              <a:t>	Achtung: </a:t>
            </a:r>
            <a:r>
              <a:rPr lang="de-DE" sz="1800" dirty="0"/>
              <a:t>dies ist nicht erlaubt in 	explosionsgefährdeten Bereichen und darf nur 	von einer Elektrofachkraft durchgeführt werden</a:t>
            </a:r>
          </a:p>
          <a:p>
            <a:pPr lvl="5"/>
            <a:endParaRPr lang="de-DE" dirty="0"/>
          </a:p>
        </p:txBody>
      </p:sp>
      <p:sp>
        <p:nvSpPr>
          <p:cNvPr id="4" name="Fußzeilenplatzhalter 3">
            <a:extLst>
              <a:ext uri="{FF2B5EF4-FFF2-40B4-BE49-F238E27FC236}">
                <a16:creationId xmlns:a16="http://schemas.microsoft.com/office/drawing/2014/main" id="{E94E6B6C-0B81-0015-746F-1E95D7166AE1}"/>
              </a:ext>
            </a:extLst>
          </p:cNvPr>
          <p:cNvSpPr>
            <a:spLocks noGrp="1"/>
          </p:cNvSpPr>
          <p:nvPr>
            <p:ph type="ftr" sz="quarter" idx="24"/>
          </p:nvPr>
        </p:nvSpPr>
        <p:spPr/>
        <p:txBody>
          <a:bodyPr/>
          <a:lstStyle/>
          <a:p>
            <a:endParaRPr lang="de-DE" dirty="0"/>
          </a:p>
        </p:txBody>
      </p:sp>
      <p:sp>
        <p:nvSpPr>
          <p:cNvPr id="5" name="Foliennummernplatzhalter 4">
            <a:extLst>
              <a:ext uri="{FF2B5EF4-FFF2-40B4-BE49-F238E27FC236}">
                <a16:creationId xmlns:a16="http://schemas.microsoft.com/office/drawing/2014/main" id="{FB89A5CB-C5A2-81AB-940B-B47CD6251B3D}"/>
              </a:ext>
            </a:extLst>
          </p:cNvPr>
          <p:cNvSpPr>
            <a:spLocks noGrp="1"/>
          </p:cNvSpPr>
          <p:nvPr>
            <p:ph type="sldNum" sz="quarter" idx="25"/>
          </p:nvPr>
        </p:nvSpPr>
        <p:spPr/>
        <p:txBody>
          <a:bodyPr/>
          <a:lstStyle/>
          <a:p>
            <a:fld id="{521AE3AC-DDCA-45D4-9B2A-A2DBEA872607}" type="slidenum">
              <a:rPr lang="de-DE" smtClean="0"/>
              <a:pPr/>
              <a:t>14</a:t>
            </a:fld>
            <a:endParaRPr lang="de-DE" dirty="0"/>
          </a:p>
        </p:txBody>
      </p:sp>
      <p:sp>
        <p:nvSpPr>
          <p:cNvPr id="6" name="Titel 5">
            <a:extLst>
              <a:ext uri="{FF2B5EF4-FFF2-40B4-BE49-F238E27FC236}">
                <a16:creationId xmlns:a16="http://schemas.microsoft.com/office/drawing/2014/main" id="{D5BFAF6E-EF91-6BD9-671F-CBDA42A69C5A}"/>
              </a:ext>
            </a:extLst>
          </p:cNvPr>
          <p:cNvSpPr>
            <a:spLocks noGrp="1"/>
          </p:cNvSpPr>
          <p:nvPr>
            <p:ph type="title"/>
          </p:nvPr>
        </p:nvSpPr>
        <p:spPr/>
        <p:txBody>
          <a:bodyPr/>
          <a:lstStyle/>
          <a:p>
            <a:r>
              <a:rPr lang="de-DE" dirty="0"/>
              <a:t>Wer darf was?</a:t>
            </a:r>
          </a:p>
        </p:txBody>
      </p:sp>
      <p:sp>
        <p:nvSpPr>
          <p:cNvPr id="13" name="Textplatzhalter 12">
            <a:extLst>
              <a:ext uri="{FF2B5EF4-FFF2-40B4-BE49-F238E27FC236}">
                <a16:creationId xmlns:a16="http://schemas.microsoft.com/office/drawing/2014/main" id="{049ECBA1-3647-9438-FAF7-8432E8145FB7}"/>
              </a:ext>
            </a:extLst>
          </p:cNvPr>
          <p:cNvSpPr>
            <a:spLocks noGrp="1"/>
          </p:cNvSpPr>
          <p:nvPr>
            <p:ph type="body" sz="quarter" idx="18"/>
          </p:nvPr>
        </p:nvSpPr>
        <p:spPr/>
        <p:txBody>
          <a:bodyPr/>
          <a:lstStyle/>
          <a:p>
            <a:endParaRPr lang="de-DE" dirty="0">
              <a:solidFill>
                <a:srgbClr val="FF0000"/>
              </a:solidFill>
            </a:endParaRPr>
          </a:p>
        </p:txBody>
      </p:sp>
    </p:spTree>
    <p:extLst>
      <p:ext uri="{BB962C8B-B14F-4D97-AF65-F5344CB8AC3E}">
        <p14:creationId xmlns:p14="http://schemas.microsoft.com/office/powerpoint/2010/main" val="290560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E7230E58-B122-E750-216E-258F4DA17B5E}"/>
              </a:ext>
            </a:extLst>
          </p:cNvPr>
          <p:cNvSpPr>
            <a:spLocks noGrp="1"/>
          </p:cNvSpPr>
          <p:nvPr>
            <p:ph sz="quarter" idx="22"/>
          </p:nvPr>
        </p:nvSpPr>
        <p:spPr/>
        <p:txBody>
          <a:bodyPr/>
          <a:lstStyle/>
          <a:p>
            <a:pPr lvl="5"/>
            <a:r>
              <a:rPr lang="de-DE" dirty="0"/>
              <a:t>Elektrofachkräfte</a:t>
            </a:r>
          </a:p>
          <a:p>
            <a:r>
              <a:rPr lang="de-DE" sz="1600" dirty="0"/>
              <a:t>... können Arbeiten im Zusammenhang mit elektrischer Energie beurteilen, mögliche Gefahren erkennen und einschätzen.</a:t>
            </a:r>
          </a:p>
          <a:p>
            <a:r>
              <a:rPr lang="de-DE" sz="1600" dirty="0"/>
              <a:t>Eine Elektrofachkraft hat immer eine </a:t>
            </a:r>
            <a:r>
              <a:rPr lang="de-DE" sz="1600" b="1" dirty="0"/>
              <a:t>fachliche Ausbildung </a:t>
            </a:r>
            <a:r>
              <a:rPr lang="de-DE" sz="1600" dirty="0"/>
              <a:t>z. B. als:</a:t>
            </a:r>
          </a:p>
          <a:p>
            <a:pPr lvl="1"/>
            <a:r>
              <a:rPr lang="de-DE" sz="1600" dirty="0"/>
              <a:t>Elektroingenieur</a:t>
            </a:r>
          </a:p>
          <a:p>
            <a:pPr lvl="1"/>
            <a:r>
              <a:rPr lang="de-DE" sz="1600" dirty="0"/>
              <a:t>Elektrotechniker staatlich geprüft</a:t>
            </a:r>
          </a:p>
          <a:p>
            <a:pPr lvl="1"/>
            <a:r>
              <a:rPr lang="de-DE" sz="1600" dirty="0"/>
              <a:t>Elektromeister (geprüft von HWK oder IHK und bestellt durch Unternehmer)</a:t>
            </a:r>
          </a:p>
          <a:p>
            <a:pPr lvl="1"/>
            <a:r>
              <a:rPr lang="de-DE" sz="1600" dirty="0"/>
              <a:t>Energieelektroniker Fachrichtung Gebäude und Energie; Fachrichtung Betriebstechnik, Fachrichtung Automatisierungstechnik, Fachrichtung Antriebstechnik</a:t>
            </a:r>
          </a:p>
          <a:p>
            <a:pPr lvl="1"/>
            <a:r>
              <a:rPr lang="de-DE" sz="1600" dirty="0"/>
              <a:t>Mechatroniker sind vollausgebildete Elektrofachkräfte die jedoch im Gegensatz zu Elektronikern eine Metall- und Hydraulik/Pneumatik Ausbildung besitzen.</a:t>
            </a:r>
          </a:p>
          <a:p>
            <a:endParaRPr lang="de-DE" dirty="0"/>
          </a:p>
          <a:p>
            <a:endParaRPr lang="de-DE" dirty="0"/>
          </a:p>
        </p:txBody>
      </p:sp>
      <p:sp>
        <p:nvSpPr>
          <p:cNvPr id="12" name="Inhaltsplatzhalter 11">
            <a:extLst>
              <a:ext uri="{FF2B5EF4-FFF2-40B4-BE49-F238E27FC236}">
                <a16:creationId xmlns:a16="http://schemas.microsoft.com/office/drawing/2014/main" id="{26F0535E-46EC-60E1-5B64-C05BFACA0932}"/>
              </a:ext>
            </a:extLst>
          </p:cNvPr>
          <p:cNvSpPr>
            <a:spLocks noGrp="1"/>
          </p:cNvSpPr>
          <p:nvPr>
            <p:ph sz="quarter" idx="23"/>
          </p:nvPr>
        </p:nvSpPr>
        <p:spPr/>
        <p:txBody>
          <a:bodyPr/>
          <a:lstStyle/>
          <a:p>
            <a:endParaRPr lang="de-DE"/>
          </a:p>
        </p:txBody>
      </p:sp>
      <p:sp>
        <p:nvSpPr>
          <p:cNvPr id="6" name="Fußzeilenplatzhalter 5">
            <a:extLst>
              <a:ext uri="{FF2B5EF4-FFF2-40B4-BE49-F238E27FC236}">
                <a16:creationId xmlns:a16="http://schemas.microsoft.com/office/drawing/2014/main" id="{A70CC70C-5323-6567-4349-4ED35E904F6E}"/>
              </a:ext>
            </a:extLst>
          </p:cNvPr>
          <p:cNvSpPr>
            <a:spLocks noGrp="1"/>
          </p:cNvSpPr>
          <p:nvPr>
            <p:ph type="ftr" sz="quarter" idx="24"/>
          </p:nvPr>
        </p:nvSpPr>
        <p:spPr/>
        <p:txBody>
          <a:bodyPr/>
          <a:lstStyle/>
          <a:p>
            <a:endParaRPr lang="de-DE" dirty="0"/>
          </a:p>
        </p:txBody>
      </p:sp>
      <p:sp>
        <p:nvSpPr>
          <p:cNvPr id="7" name="Foliennummernplatzhalter 6">
            <a:extLst>
              <a:ext uri="{FF2B5EF4-FFF2-40B4-BE49-F238E27FC236}">
                <a16:creationId xmlns:a16="http://schemas.microsoft.com/office/drawing/2014/main" id="{AA08A077-FDFA-1476-6470-D193DE746062}"/>
              </a:ext>
            </a:extLst>
          </p:cNvPr>
          <p:cNvSpPr>
            <a:spLocks noGrp="1"/>
          </p:cNvSpPr>
          <p:nvPr>
            <p:ph type="sldNum" sz="quarter" idx="25"/>
          </p:nvPr>
        </p:nvSpPr>
        <p:spPr/>
        <p:txBody>
          <a:bodyPr/>
          <a:lstStyle/>
          <a:p>
            <a:fld id="{521AE3AC-DDCA-45D4-9B2A-A2DBEA872607}" type="slidenum">
              <a:rPr lang="de-DE" smtClean="0"/>
              <a:pPr/>
              <a:t>15</a:t>
            </a:fld>
            <a:endParaRPr lang="de-DE" dirty="0"/>
          </a:p>
        </p:txBody>
      </p:sp>
      <p:sp>
        <p:nvSpPr>
          <p:cNvPr id="9" name="Titel 8">
            <a:extLst>
              <a:ext uri="{FF2B5EF4-FFF2-40B4-BE49-F238E27FC236}">
                <a16:creationId xmlns:a16="http://schemas.microsoft.com/office/drawing/2014/main" id="{3A4D2D11-8BF2-7E2F-CE2C-2675ADFA615A}"/>
              </a:ext>
            </a:extLst>
          </p:cNvPr>
          <p:cNvSpPr>
            <a:spLocks noGrp="1"/>
          </p:cNvSpPr>
          <p:nvPr>
            <p:ph type="title"/>
          </p:nvPr>
        </p:nvSpPr>
        <p:spPr/>
        <p:txBody>
          <a:bodyPr/>
          <a:lstStyle/>
          <a:p>
            <a:r>
              <a:rPr lang="de-DE" dirty="0"/>
              <a:t>Wer darf was?</a:t>
            </a:r>
          </a:p>
        </p:txBody>
      </p:sp>
      <p:sp>
        <p:nvSpPr>
          <p:cNvPr id="10" name="Textplatzhalter 9">
            <a:extLst>
              <a:ext uri="{FF2B5EF4-FFF2-40B4-BE49-F238E27FC236}">
                <a16:creationId xmlns:a16="http://schemas.microsoft.com/office/drawing/2014/main" id="{6357D69D-A3B1-74D0-8837-320904AD1900}"/>
              </a:ext>
            </a:extLst>
          </p:cNvPr>
          <p:cNvSpPr>
            <a:spLocks noGrp="1"/>
          </p:cNvSpPr>
          <p:nvPr>
            <p:ph type="body" sz="quarter" idx="18"/>
          </p:nvPr>
        </p:nvSpPr>
        <p:spPr/>
        <p:txBody>
          <a:bodyPr/>
          <a:lstStyle/>
          <a:p>
            <a:endParaRPr lang="de-DE"/>
          </a:p>
        </p:txBody>
      </p:sp>
      <p:sp>
        <p:nvSpPr>
          <p:cNvPr id="13" name="Rechteck 12">
            <a:extLst>
              <a:ext uri="{FF2B5EF4-FFF2-40B4-BE49-F238E27FC236}">
                <a16:creationId xmlns:a16="http://schemas.microsoft.com/office/drawing/2014/main" id="{4931622D-23A7-B3F4-145A-3926EEE31AED}"/>
              </a:ext>
            </a:extLst>
          </p:cNvPr>
          <p:cNvSpPr/>
          <p:nvPr/>
        </p:nvSpPr>
        <p:spPr bwMode="gray">
          <a:xfrm>
            <a:off x="6175374" y="1601093"/>
            <a:ext cx="5497514" cy="4495434"/>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7313" algn="ctr" rtl="0" eaLnBrk="1" fontAlgn="auto" hangingPunct="1">
              <a:lnSpc>
                <a:spcPct val="100000"/>
              </a:lnSpc>
              <a:spcBef>
                <a:spcPts val="300"/>
              </a:spcBef>
              <a:spcAft>
                <a:spcPts val="300"/>
              </a:spcAft>
            </a:pPr>
            <a:r>
              <a:rPr lang="de-DE" sz="3600" b="1" i="0" u="none" baseline="0" dirty="0">
                <a:solidFill>
                  <a:schemeClr val="tx2"/>
                </a:solidFill>
                <a:cs typeface="Calibri" panose="020F0502020204030204" pitchFamily="34" charset="0"/>
              </a:rPr>
              <a:t>Reparieren Sie niemals elektrische Geräte, </a:t>
            </a:r>
            <a:br>
              <a:rPr lang="de-DE" sz="3600" b="1" i="0" u="none" baseline="0" dirty="0">
                <a:solidFill>
                  <a:schemeClr val="tx2"/>
                </a:solidFill>
                <a:cs typeface="Calibri" panose="020F0502020204030204" pitchFamily="34" charset="0"/>
              </a:rPr>
            </a:br>
            <a:r>
              <a:rPr lang="de-DE" sz="3600" b="1" i="0" u="none" baseline="0" dirty="0">
                <a:solidFill>
                  <a:schemeClr val="tx2"/>
                </a:solidFill>
                <a:cs typeface="Calibri" panose="020F0502020204030204" pitchFamily="34" charset="0"/>
              </a:rPr>
              <a:t>wenn Sie keine Elektrofachkraft sind</a:t>
            </a:r>
          </a:p>
        </p:txBody>
      </p:sp>
    </p:spTree>
    <p:extLst>
      <p:ext uri="{BB962C8B-B14F-4D97-AF65-F5344CB8AC3E}">
        <p14:creationId xmlns:p14="http://schemas.microsoft.com/office/powerpoint/2010/main" val="400253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DA2E-33D8-C39C-4EA7-3A98FEED949D}"/>
            </a:ext>
          </a:extLst>
        </p:cNvPr>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CF4A5805-F30E-9532-9358-0B45E195CC7F}"/>
              </a:ext>
            </a:extLst>
          </p:cNvPr>
          <p:cNvSpPr>
            <a:spLocks noGrp="1"/>
          </p:cNvSpPr>
          <p:nvPr>
            <p:ph sz="quarter" idx="22"/>
          </p:nvPr>
        </p:nvSpPr>
        <p:spPr/>
        <p:txBody>
          <a:bodyPr/>
          <a:lstStyle/>
          <a:p>
            <a:pPr lvl="5"/>
            <a:r>
              <a:rPr lang="de-DE" dirty="0"/>
              <a:t>Elektrofachkräfte für festgelegte Tätigkeiten</a:t>
            </a:r>
          </a:p>
          <a:p>
            <a:r>
              <a:rPr lang="de-DE" sz="1600" dirty="0"/>
              <a:t>... sind in der Regel Personen einer anderen Berufsgruppe. Sie verfügen über eine Zusatzausbildung mit Prüfung um bestimmte Tätigkeiten in der Elektrotechnik ausführen zu dürfen. </a:t>
            </a:r>
          </a:p>
          <a:p>
            <a:r>
              <a:rPr lang="de-DE" sz="1600" dirty="0"/>
              <a:t>Z.B. der Heizungsbauer darf einen Heizungskessel mit dieser Zusatzausbildung selbstständig an eine E- Anlage anschließen. </a:t>
            </a:r>
          </a:p>
          <a:p>
            <a:r>
              <a:rPr lang="de-DE" sz="1600" dirty="0"/>
              <a:t>Vorab hat sein Arbeitgeber über die Dienstanweisung diese Tätigkeit festgelegt und den Mitarbeiter zu Elektrosicherheit unterwiesen oder durch eine qualifizierte Elektrofachkraft unterweisen lassen. </a:t>
            </a:r>
          </a:p>
          <a:p>
            <a:pPr marL="0" lvl="1" indent="0">
              <a:buNone/>
            </a:pPr>
            <a:endParaRPr lang="de-DE" sz="1600" dirty="0"/>
          </a:p>
          <a:p>
            <a:endParaRPr lang="de-DE" dirty="0"/>
          </a:p>
          <a:p>
            <a:endParaRPr lang="de-DE" dirty="0"/>
          </a:p>
        </p:txBody>
      </p:sp>
      <p:sp>
        <p:nvSpPr>
          <p:cNvPr id="12" name="Inhaltsplatzhalter 11">
            <a:extLst>
              <a:ext uri="{FF2B5EF4-FFF2-40B4-BE49-F238E27FC236}">
                <a16:creationId xmlns:a16="http://schemas.microsoft.com/office/drawing/2014/main" id="{5D1CD5A2-8B7D-AB45-9171-BC9BE2F61A8B}"/>
              </a:ext>
            </a:extLst>
          </p:cNvPr>
          <p:cNvSpPr>
            <a:spLocks noGrp="1"/>
          </p:cNvSpPr>
          <p:nvPr>
            <p:ph sz="quarter" idx="23"/>
          </p:nvPr>
        </p:nvSpPr>
        <p:spPr/>
        <p:txBody>
          <a:bodyPr/>
          <a:lstStyle/>
          <a:p>
            <a:endParaRPr lang="de-DE"/>
          </a:p>
        </p:txBody>
      </p:sp>
      <p:sp>
        <p:nvSpPr>
          <p:cNvPr id="6" name="Fußzeilenplatzhalter 5">
            <a:extLst>
              <a:ext uri="{FF2B5EF4-FFF2-40B4-BE49-F238E27FC236}">
                <a16:creationId xmlns:a16="http://schemas.microsoft.com/office/drawing/2014/main" id="{53779ABC-6C62-B5C9-65A8-3A43CD2DA72B}"/>
              </a:ext>
            </a:extLst>
          </p:cNvPr>
          <p:cNvSpPr>
            <a:spLocks noGrp="1"/>
          </p:cNvSpPr>
          <p:nvPr>
            <p:ph type="ftr" sz="quarter" idx="24"/>
          </p:nvPr>
        </p:nvSpPr>
        <p:spPr/>
        <p:txBody>
          <a:bodyPr/>
          <a:lstStyle/>
          <a:p>
            <a:endParaRPr lang="de-DE" dirty="0"/>
          </a:p>
        </p:txBody>
      </p:sp>
      <p:sp>
        <p:nvSpPr>
          <p:cNvPr id="7" name="Foliennummernplatzhalter 6">
            <a:extLst>
              <a:ext uri="{FF2B5EF4-FFF2-40B4-BE49-F238E27FC236}">
                <a16:creationId xmlns:a16="http://schemas.microsoft.com/office/drawing/2014/main" id="{89DED12B-673C-A2BF-4939-CF8A92120335}"/>
              </a:ext>
            </a:extLst>
          </p:cNvPr>
          <p:cNvSpPr>
            <a:spLocks noGrp="1"/>
          </p:cNvSpPr>
          <p:nvPr>
            <p:ph type="sldNum" sz="quarter" idx="25"/>
          </p:nvPr>
        </p:nvSpPr>
        <p:spPr/>
        <p:txBody>
          <a:bodyPr/>
          <a:lstStyle/>
          <a:p>
            <a:fld id="{521AE3AC-DDCA-45D4-9B2A-A2DBEA872607}" type="slidenum">
              <a:rPr lang="de-DE" smtClean="0"/>
              <a:pPr/>
              <a:t>16</a:t>
            </a:fld>
            <a:endParaRPr lang="de-DE" dirty="0"/>
          </a:p>
        </p:txBody>
      </p:sp>
      <p:sp>
        <p:nvSpPr>
          <p:cNvPr id="9" name="Titel 8">
            <a:extLst>
              <a:ext uri="{FF2B5EF4-FFF2-40B4-BE49-F238E27FC236}">
                <a16:creationId xmlns:a16="http://schemas.microsoft.com/office/drawing/2014/main" id="{5B59E068-C57E-9BD8-5F3E-E6F86D0C6D9B}"/>
              </a:ext>
            </a:extLst>
          </p:cNvPr>
          <p:cNvSpPr>
            <a:spLocks noGrp="1"/>
          </p:cNvSpPr>
          <p:nvPr>
            <p:ph type="title"/>
          </p:nvPr>
        </p:nvSpPr>
        <p:spPr/>
        <p:txBody>
          <a:bodyPr/>
          <a:lstStyle/>
          <a:p>
            <a:r>
              <a:rPr lang="de-DE" dirty="0"/>
              <a:t>Wer darf was?</a:t>
            </a:r>
          </a:p>
        </p:txBody>
      </p:sp>
      <p:sp>
        <p:nvSpPr>
          <p:cNvPr id="10" name="Textplatzhalter 9">
            <a:extLst>
              <a:ext uri="{FF2B5EF4-FFF2-40B4-BE49-F238E27FC236}">
                <a16:creationId xmlns:a16="http://schemas.microsoft.com/office/drawing/2014/main" id="{A65F67AA-C0A1-47D5-10CB-4A2E03B30C0A}"/>
              </a:ext>
            </a:extLst>
          </p:cNvPr>
          <p:cNvSpPr>
            <a:spLocks noGrp="1"/>
          </p:cNvSpPr>
          <p:nvPr>
            <p:ph type="body" sz="quarter" idx="18"/>
          </p:nvPr>
        </p:nvSpPr>
        <p:spPr/>
        <p:txBody>
          <a:bodyPr/>
          <a:lstStyle/>
          <a:p>
            <a:endParaRPr lang="de-DE"/>
          </a:p>
        </p:txBody>
      </p:sp>
      <p:sp>
        <p:nvSpPr>
          <p:cNvPr id="13" name="Rechteck 12">
            <a:extLst>
              <a:ext uri="{FF2B5EF4-FFF2-40B4-BE49-F238E27FC236}">
                <a16:creationId xmlns:a16="http://schemas.microsoft.com/office/drawing/2014/main" id="{F9D80B2D-68E2-93D3-278B-FEE73A3AD470}"/>
              </a:ext>
            </a:extLst>
          </p:cNvPr>
          <p:cNvSpPr/>
          <p:nvPr/>
        </p:nvSpPr>
        <p:spPr bwMode="gray">
          <a:xfrm>
            <a:off x="6175374" y="1601093"/>
            <a:ext cx="5497514" cy="4495434"/>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7313" algn="ctr" rtl="0" eaLnBrk="1" fontAlgn="auto" hangingPunct="1">
              <a:lnSpc>
                <a:spcPct val="100000"/>
              </a:lnSpc>
              <a:spcBef>
                <a:spcPts val="300"/>
              </a:spcBef>
              <a:spcAft>
                <a:spcPts val="300"/>
              </a:spcAft>
            </a:pPr>
            <a:r>
              <a:rPr lang="de-DE" sz="3600" b="1" i="0" u="none" baseline="0" dirty="0">
                <a:solidFill>
                  <a:schemeClr val="tx2"/>
                </a:solidFill>
                <a:cs typeface="Calibri" panose="020F0502020204030204" pitchFamily="34" charset="0"/>
              </a:rPr>
              <a:t>Reparieren Sie niemals elektrische Geräte, </a:t>
            </a:r>
            <a:br>
              <a:rPr lang="de-DE" sz="3600" b="1" i="0" u="none" baseline="0" dirty="0">
                <a:solidFill>
                  <a:schemeClr val="tx2"/>
                </a:solidFill>
                <a:cs typeface="Calibri" panose="020F0502020204030204" pitchFamily="34" charset="0"/>
              </a:rPr>
            </a:br>
            <a:r>
              <a:rPr lang="de-DE" sz="3600" b="1" i="0" u="none" baseline="0" dirty="0">
                <a:solidFill>
                  <a:schemeClr val="tx2"/>
                </a:solidFill>
                <a:cs typeface="Calibri" panose="020F0502020204030204" pitchFamily="34" charset="0"/>
              </a:rPr>
              <a:t>wenn Sie keine Elektrofachkraft sind</a:t>
            </a:r>
          </a:p>
        </p:txBody>
      </p:sp>
    </p:spTree>
    <p:extLst>
      <p:ext uri="{BB962C8B-B14F-4D97-AF65-F5344CB8AC3E}">
        <p14:creationId xmlns:p14="http://schemas.microsoft.com/office/powerpoint/2010/main" val="26338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A8BE24-11AD-50DB-B41C-9DB196E6323D}"/>
              </a:ext>
            </a:extLst>
          </p:cNvPr>
          <p:cNvSpPr>
            <a:spLocks noGrp="1"/>
          </p:cNvSpPr>
          <p:nvPr>
            <p:ph type="title"/>
          </p:nvPr>
        </p:nvSpPr>
        <p:spPr/>
        <p:txBody>
          <a:bodyPr/>
          <a:lstStyle/>
          <a:p>
            <a:r>
              <a:rPr lang="de-DE" dirty="0"/>
              <a:t>Erste Hilfe beim Stromunfall</a:t>
            </a:r>
          </a:p>
        </p:txBody>
      </p:sp>
      <p:sp>
        <p:nvSpPr>
          <p:cNvPr id="3" name="Textplatzhalter 2">
            <a:extLst>
              <a:ext uri="{FF2B5EF4-FFF2-40B4-BE49-F238E27FC236}">
                <a16:creationId xmlns:a16="http://schemas.microsoft.com/office/drawing/2014/main" id="{9119876E-AB82-EB2E-A8B8-D5D13BB5CFD9}"/>
              </a:ext>
            </a:extLst>
          </p:cNvPr>
          <p:cNvSpPr>
            <a:spLocks noGrp="1"/>
          </p:cNvSpPr>
          <p:nvPr>
            <p:ph type="body" sz="quarter" idx="18"/>
          </p:nvPr>
        </p:nvSpPr>
        <p:spPr/>
        <p:txBody>
          <a:bodyPr/>
          <a:lstStyle/>
          <a:p>
            <a:r>
              <a:rPr lang="de-DE" dirty="0"/>
              <a:t>04</a:t>
            </a:r>
          </a:p>
        </p:txBody>
      </p:sp>
      <p:sp>
        <p:nvSpPr>
          <p:cNvPr id="4" name="Fußzeilenplatzhalter 3">
            <a:extLst>
              <a:ext uri="{FF2B5EF4-FFF2-40B4-BE49-F238E27FC236}">
                <a16:creationId xmlns:a16="http://schemas.microsoft.com/office/drawing/2014/main" id="{83F7B55D-4511-4E33-4D38-9C72FF655A1E}"/>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916EE6B1-7541-AEC9-9CDE-531CA50EFB49}"/>
              </a:ext>
            </a:extLst>
          </p:cNvPr>
          <p:cNvSpPr>
            <a:spLocks noGrp="1"/>
          </p:cNvSpPr>
          <p:nvPr>
            <p:ph type="sldNum" sz="quarter" idx="16"/>
          </p:nvPr>
        </p:nvSpPr>
        <p:spPr/>
        <p:txBody>
          <a:bodyPr/>
          <a:lstStyle/>
          <a:p>
            <a:fld id="{521AE3AC-DDCA-45D4-9B2A-A2DBEA872607}" type="slidenum">
              <a:rPr lang="de-DE" smtClean="0"/>
              <a:pPr/>
              <a:t>17</a:t>
            </a:fld>
            <a:endParaRPr lang="de-DE" dirty="0"/>
          </a:p>
        </p:txBody>
      </p:sp>
    </p:spTree>
    <p:extLst>
      <p:ext uri="{BB962C8B-B14F-4D97-AF65-F5344CB8AC3E}">
        <p14:creationId xmlns:p14="http://schemas.microsoft.com/office/powerpoint/2010/main" val="137438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12">
            <a:extLst>
              <a:ext uri="{FF2B5EF4-FFF2-40B4-BE49-F238E27FC236}">
                <a16:creationId xmlns:a16="http://schemas.microsoft.com/office/drawing/2014/main" id="{88A7CD32-8BB9-EF96-61FB-DC99552814D5}"/>
              </a:ext>
            </a:extLst>
          </p:cNvPr>
          <p:cNvSpPr>
            <a:spLocks noGrp="1"/>
          </p:cNvSpPr>
          <p:nvPr>
            <p:ph sz="quarter" idx="24"/>
          </p:nvPr>
        </p:nvSpPr>
        <p:spPr>
          <a:xfrm>
            <a:off x="525600" y="1601093"/>
            <a:ext cx="3616317" cy="4495434"/>
          </a:xfrm>
        </p:spPr>
        <p:txBody>
          <a:bodyPr/>
          <a:lstStyle/>
          <a:p>
            <a:pPr lvl="4"/>
            <a:r>
              <a:rPr lang="de-DE" sz="1600" dirty="0"/>
              <a:t>Versuchen Sie, den Stromkreis zu unterbrechen</a:t>
            </a:r>
          </a:p>
          <a:p>
            <a:pPr lvl="4"/>
            <a:r>
              <a:rPr lang="de-DE" sz="1600" b="0" dirty="0"/>
              <a:t>Zuerst gilt immer die eigene Sicherheit nicht zu gefährden. Besteht weiterhin die Stromzufuhr, dann erleidet der Helfer beim Wegziehen eines Verunfallten selbst einen Stromschlag. </a:t>
            </a:r>
          </a:p>
          <a:p>
            <a:pPr lvl="4"/>
            <a:r>
              <a:rPr lang="de-DE" sz="1600" b="0" dirty="0"/>
              <a:t>Daher gilt: </a:t>
            </a:r>
          </a:p>
          <a:p>
            <a:pPr lvl="1"/>
            <a:r>
              <a:rPr lang="de-DE" sz="1600" dirty="0"/>
              <a:t>Netzstecker ziehen</a:t>
            </a:r>
          </a:p>
          <a:p>
            <a:pPr lvl="1"/>
            <a:r>
              <a:rPr lang="de-DE" sz="1600" dirty="0"/>
              <a:t>Hauptschalter auf "Aus" stellen</a:t>
            </a:r>
          </a:p>
          <a:p>
            <a:pPr lvl="1"/>
            <a:r>
              <a:rPr lang="de-DE" sz="1600" dirty="0"/>
              <a:t>Notaus betätigen</a:t>
            </a:r>
          </a:p>
          <a:p>
            <a:pPr lvl="1"/>
            <a:r>
              <a:rPr lang="de-DE" sz="1600" dirty="0"/>
              <a:t>Stromzufuhr über die Sicherung oder den </a:t>
            </a:r>
            <a:br>
              <a:rPr lang="de-DE" sz="1600" dirty="0"/>
            </a:br>
            <a:r>
              <a:rPr lang="de-DE" sz="1600" dirty="0"/>
              <a:t>FI-Schalter unterbrechen</a:t>
            </a:r>
          </a:p>
        </p:txBody>
      </p:sp>
      <p:sp>
        <p:nvSpPr>
          <p:cNvPr id="9" name="Titel 8">
            <a:extLst>
              <a:ext uri="{FF2B5EF4-FFF2-40B4-BE49-F238E27FC236}">
                <a16:creationId xmlns:a16="http://schemas.microsoft.com/office/drawing/2014/main" id="{BE9731AD-2EC8-5CCD-0134-E1F0F24AC94A}"/>
              </a:ext>
            </a:extLst>
          </p:cNvPr>
          <p:cNvSpPr>
            <a:spLocks noGrp="1"/>
          </p:cNvSpPr>
          <p:nvPr>
            <p:ph type="title"/>
          </p:nvPr>
        </p:nvSpPr>
        <p:spPr/>
        <p:txBody>
          <a:bodyPr/>
          <a:lstStyle/>
          <a:p>
            <a:r>
              <a:rPr lang="de-DE" dirty="0"/>
              <a:t>Stromzufuhr trennen</a:t>
            </a:r>
          </a:p>
        </p:txBody>
      </p:sp>
      <p:sp>
        <p:nvSpPr>
          <p:cNvPr id="4" name="Fußzeilenplatzhalter 3">
            <a:extLst>
              <a:ext uri="{FF2B5EF4-FFF2-40B4-BE49-F238E27FC236}">
                <a16:creationId xmlns:a16="http://schemas.microsoft.com/office/drawing/2014/main" id="{3994CFA0-DB4F-ED59-86D7-3E77CC5A24A7}"/>
              </a:ext>
            </a:extLst>
          </p:cNvPr>
          <p:cNvSpPr>
            <a:spLocks noGrp="1"/>
          </p:cNvSpPr>
          <p:nvPr>
            <p:ph type="ftr" sz="quarter" idx="25"/>
          </p:nvPr>
        </p:nvSpPr>
        <p:spPr/>
        <p:txBody>
          <a:bodyPr/>
          <a:lstStyle/>
          <a:p>
            <a:endParaRPr lang="de-DE" dirty="0"/>
          </a:p>
        </p:txBody>
      </p:sp>
      <p:sp>
        <p:nvSpPr>
          <p:cNvPr id="5" name="Foliennummernplatzhalter 4">
            <a:extLst>
              <a:ext uri="{FF2B5EF4-FFF2-40B4-BE49-F238E27FC236}">
                <a16:creationId xmlns:a16="http://schemas.microsoft.com/office/drawing/2014/main" id="{9E56028F-BBDA-6213-625C-C2313575076E}"/>
              </a:ext>
            </a:extLst>
          </p:cNvPr>
          <p:cNvSpPr>
            <a:spLocks noGrp="1"/>
          </p:cNvSpPr>
          <p:nvPr>
            <p:ph type="sldNum" sz="quarter" idx="26"/>
          </p:nvPr>
        </p:nvSpPr>
        <p:spPr/>
        <p:txBody>
          <a:bodyPr/>
          <a:lstStyle/>
          <a:p>
            <a:fld id="{521AE3AC-DDCA-45D4-9B2A-A2DBEA872607}" type="slidenum">
              <a:rPr lang="de-DE" smtClean="0"/>
              <a:pPr/>
              <a:t>18</a:t>
            </a:fld>
            <a:endParaRPr lang="de-DE" dirty="0"/>
          </a:p>
        </p:txBody>
      </p:sp>
      <p:sp>
        <p:nvSpPr>
          <p:cNvPr id="10" name="Textplatzhalter 9">
            <a:extLst>
              <a:ext uri="{FF2B5EF4-FFF2-40B4-BE49-F238E27FC236}">
                <a16:creationId xmlns:a16="http://schemas.microsoft.com/office/drawing/2014/main" id="{A4D53040-9F7B-A508-F847-124EFB044CF6}"/>
              </a:ext>
            </a:extLst>
          </p:cNvPr>
          <p:cNvSpPr>
            <a:spLocks noGrp="1"/>
          </p:cNvSpPr>
          <p:nvPr>
            <p:ph type="body" sz="quarter" idx="18"/>
          </p:nvPr>
        </p:nvSpPr>
        <p:spPr/>
        <p:txBody>
          <a:bodyPr/>
          <a:lstStyle/>
          <a:p>
            <a:endParaRPr lang="de-DE"/>
          </a:p>
        </p:txBody>
      </p:sp>
      <p:sp>
        <p:nvSpPr>
          <p:cNvPr id="14" name="Rechteck 13">
            <a:extLst>
              <a:ext uri="{FF2B5EF4-FFF2-40B4-BE49-F238E27FC236}">
                <a16:creationId xmlns:a16="http://schemas.microsoft.com/office/drawing/2014/main" id="{9BC3FB7D-FB17-CAAF-538C-C4DBA209709D}"/>
              </a:ext>
            </a:extLst>
          </p:cNvPr>
          <p:cNvSpPr/>
          <p:nvPr/>
        </p:nvSpPr>
        <p:spPr bwMode="gray">
          <a:xfrm>
            <a:off x="8217599" y="1601093"/>
            <a:ext cx="3616315" cy="4495434"/>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r>
              <a:rPr lang="de-DE" sz="2400" b="1" i="0" u="none" baseline="0" dirty="0">
                <a:solidFill>
                  <a:schemeClr val="tx2"/>
                </a:solidFill>
                <a:cs typeface="Calibri" panose="020F0502020204030204" pitchFamily="34" charset="0"/>
              </a:rPr>
              <a:t>ACHTUNG Lebensgefahr!</a:t>
            </a:r>
          </a:p>
          <a:p>
            <a:pPr algn="ctr" rtl="0" eaLnBrk="1" fontAlgn="auto" hangingPunct="1">
              <a:lnSpc>
                <a:spcPct val="100000"/>
              </a:lnSpc>
              <a:spcBef>
                <a:spcPts val="300"/>
              </a:spcBef>
              <a:spcAft>
                <a:spcPts val="300"/>
              </a:spcAft>
            </a:pPr>
            <a:endParaRPr lang="de-DE" sz="2400" b="0" i="0" u="none" baseline="0" dirty="0">
              <a:solidFill>
                <a:schemeClr val="tx2"/>
              </a:solidFill>
              <a:cs typeface="Calibri" panose="020F0502020204030204" pitchFamily="34" charset="0"/>
            </a:endParaRPr>
          </a:p>
          <a:p>
            <a:pPr algn="ctr" rtl="0" eaLnBrk="1" fontAlgn="auto" hangingPunct="1">
              <a:lnSpc>
                <a:spcPct val="100000"/>
              </a:lnSpc>
              <a:spcBef>
                <a:spcPts val="300"/>
              </a:spcBef>
              <a:spcAft>
                <a:spcPts val="300"/>
              </a:spcAft>
            </a:pPr>
            <a:r>
              <a:rPr lang="de-DE" sz="2400" b="0" i="0" u="none" baseline="0" dirty="0">
                <a:solidFill>
                  <a:schemeClr val="tx2"/>
                </a:solidFill>
                <a:cs typeface="Calibri" panose="020F0502020204030204" pitchFamily="34" charset="0"/>
              </a:rPr>
              <a:t>Achten Sie auf Ihre eigene Sicherheit! Berühren Sie niemals eine unter Strom stehende Person. </a:t>
            </a:r>
          </a:p>
        </p:txBody>
      </p:sp>
      <p:pic>
        <p:nvPicPr>
          <p:cNvPr id="7" name="Inhaltsplatzhalter 6" descr="Ein Bild, das rot enthält.&#10;&#10;Automatisch generierte Beschreibung mit mittlerer Zuverlässigkeit">
            <a:extLst>
              <a:ext uri="{FF2B5EF4-FFF2-40B4-BE49-F238E27FC236}">
                <a16:creationId xmlns:a16="http://schemas.microsoft.com/office/drawing/2014/main" id="{259BA46B-FA61-0BC8-F627-DC8BDF5944B7}"/>
              </a:ext>
            </a:extLst>
          </p:cNvPr>
          <p:cNvPicPr>
            <a:picLocks noGrp="1" noChangeAspect="1"/>
          </p:cNvPicPr>
          <p:nvPr>
            <p:ph sz="quarter" idx="23"/>
          </p:nvPr>
        </p:nvPicPr>
        <p:blipFill>
          <a:blip r:embed="rId2" cstate="screen">
            <a:extLst>
              <a:ext uri="{28A0092B-C50C-407E-A947-70E740481C1C}">
                <a14:useLocalDpi xmlns:a14="http://schemas.microsoft.com/office/drawing/2010/main"/>
              </a:ext>
            </a:extLst>
          </a:blip>
          <a:stretch>
            <a:fillRect/>
          </a:stretch>
        </p:blipFill>
        <p:spPr>
          <a:xfrm>
            <a:off x="4619106" y="1647393"/>
            <a:ext cx="3265097" cy="4496400"/>
          </a:xfrm>
        </p:spPr>
      </p:pic>
    </p:spTree>
    <p:extLst>
      <p:ext uri="{BB962C8B-B14F-4D97-AF65-F5344CB8AC3E}">
        <p14:creationId xmlns:p14="http://schemas.microsoft.com/office/powerpoint/2010/main" val="113189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a:extLst>
              <a:ext uri="{FF2B5EF4-FFF2-40B4-BE49-F238E27FC236}">
                <a16:creationId xmlns:a16="http://schemas.microsoft.com/office/drawing/2014/main" id="{9046E48C-C7A7-1B4E-3D75-22B9834BF3B3}"/>
              </a:ext>
            </a:extLst>
          </p:cNvPr>
          <p:cNvSpPr>
            <a:spLocks noGrp="1"/>
          </p:cNvSpPr>
          <p:nvPr>
            <p:ph sz="quarter" idx="22"/>
          </p:nvPr>
        </p:nvSpPr>
        <p:spPr/>
        <p:txBody>
          <a:bodyPr/>
          <a:lstStyle/>
          <a:p>
            <a:pPr lvl="1"/>
            <a:r>
              <a:rPr lang="de-DE" sz="1800" dirty="0"/>
              <a:t>Ist die Person nicht bei Bewusstsein und atmet nicht normal, sofort den Notruf absetzen!</a:t>
            </a:r>
          </a:p>
          <a:p>
            <a:pPr lvl="1"/>
            <a:r>
              <a:rPr lang="de-DE" sz="1800" dirty="0"/>
              <a:t>Herz-Lungen-Wiederbelebung (HLW) durchführen</a:t>
            </a:r>
          </a:p>
          <a:p>
            <a:pPr lvl="1"/>
            <a:r>
              <a:rPr lang="de-DE" sz="1800" dirty="0"/>
              <a:t>einen automatisierten externen Defibrillator (AED) holen lassen, um ihn schnellstmöglich einsetzen zu können</a:t>
            </a:r>
          </a:p>
          <a:p>
            <a:pPr lvl="1"/>
            <a:r>
              <a:rPr lang="de-DE" sz="1800" dirty="0"/>
              <a:t>Personen, die einen Stromschlag erlitten haben, müssen sich in jedem Fall zur Beobachtung in ein Krankenhaus begeben. Durch einen Stromschlag kann der Herzrhythmus gestört sein. Zudem kann Gewebe zerstört worden sein, was nur über eine Blutuntersuchung feststellbar ist. Werden gefährliche Folgeerscheinungen nicht erkannt, kann der Verunfallte daran versterben</a:t>
            </a:r>
            <a:r>
              <a:rPr lang="de-DE" sz="1800" dirty="0">
                <a:solidFill>
                  <a:srgbClr val="FF0000"/>
                </a:solidFill>
              </a:rPr>
              <a:t>.</a:t>
            </a:r>
            <a:endParaRPr lang="de-DE" sz="1800" dirty="0"/>
          </a:p>
        </p:txBody>
      </p:sp>
      <p:pic>
        <p:nvPicPr>
          <p:cNvPr id="16" name="Inhaltsplatzhalter 15" descr="Ein Bild, das Person, Kleidung, Menschliches Gesicht, Liegen enthält.&#10;&#10;Automatisch generierte Beschreibung">
            <a:extLst>
              <a:ext uri="{FF2B5EF4-FFF2-40B4-BE49-F238E27FC236}">
                <a16:creationId xmlns:a16="http://schemas.microsoft.com/office/drawing/2014/main" id="{22680060-ADD8-ACE7-F80D-71A7C53894A6}"/>
              </a:ext>
            </a:extLst>
          </p:cNvPr>
          <p:cNvPicPr>
            <a:picLocks noGrp="1" noChangeAspect="1"/>
          </p:cNvPicPr>
          <p:nvPr>
            <p:ph sz="quarter" idx="23"/>
          </p:nvPr>
        </p:nvPicPr>
        <p:blipFill rotWithShape="1">
          <a:blip r:embed="rId2" cstate="screen">
            <a:extLst>
              <a:ext uri="{28A0092B-C50C-407E-A947-70E740481C1C}">
                <a14:useLocalDpi xmlns:a14="http://schemas.microsoft.com/office/drawing/2010/main"/>
              </a:ext>
            </a:extLst>
          </a:blip>
          <a:srcRect t="-1" b="-1"/>
          <a:stretch/>
        </p:blipFill>
        <p:spPr>
          <a:xfrm>
            <a:off x="6172296" y="1601788"/>
            <a:ext cx="5490970" cy="4494212"/>
          </a:xfrm>
        </p:spPr>
      </p:pic>
      <p:sp>
        <p:nvSpPr>
          <p:cNvPr id="21" name="Footer Placeholder 3">
            <a:extLst>
              <a:ext uri="{FF2B5EF4-FFF2-40B4-BE49-F238E27FC236}">
                <a16:creationId xmlns:a16="http://schemas.microsoft.com/office/drawing/2014/main" id="{5CDCB6AF-4A4E-26E9-A887-F80E2AA53A7B}"/>
              </a:ext>
            </a:extLst>
          </p:cNvPr>
          <p:cNvSpPr>
            <a:spLocks noGrp="1"/>
          </p:cNvSpPr>
          <p:nvPr>
            <p:ph type="ftr" sz="quarter" idx="24"/>
          </p:nvPr>
        </p:nvSpPr>
        <p:spPr/>
        <p:txBody>
          <a:bodyPr/>
          <a:lstStyle/>
          <a:p>
            <a:endParaRPr lang="de-DE"/>
          </a:p>
        </p:txBody>
      </p:sp>
      <p:sp>
        <p:nvSpPr>
          <p:cNvPr id="7" name="Foliennummernplatzhalter 6">
            <a:extLst>
              <a:ext uri="{FF2B5EF4-FFF2-40B4-BE49-F238E27FC236}">
                <a16:creationId xmlns:a16="http://schemas.microsoft.com/office/drawing/2014/main" id="{7EB5B4DA-5A40-B363-55D6-852C8E20E88B}"/>
              </a:ext>
            </a:extLst>
          </p:cNvPr>
          <p:cNvSpPr>
            <a:spLocks noGrp="1"/>
          </p:cNvSpPr>
          <p:nvPr>
            <p:ph type="sldNum" sz="quarter" idx="25"/>
          </p:nvPr>
        </p:nvSpPr>
        <p:spPr/>
        <p:txBody>
          <a:bodyPr/>
          <a:lstStyle/>
          <a:p>
            <a:fld id="{521AE3AC-DDCA-45D4-9B2A-A2DBEA872607}" type="slidenum">
              <a:rPr lang="de-DE" smtClean="0"/>
              <a:pPr/>
              <a:t>19</a:t>
            </a:fld>
            <a:endParaRPr lang="de-DE"/>
          </a:p>
        </p:txBody>
      </p:sp>
      <p:sp>
        <p:nvSpPr>
          <p:cNvPr id="2" name="Titel 1">
            <a:extLst>
              <a:ext uri="{FF2B5EF4-FFF2-40B4-BE49-F238E27FC236}">
                <a16:creationId xmlns:a16="http://schemas.microsoft.com/office/drawing/2014/main" id="{3FD31F0E-6146-83FC-85A2-8B85E27C9D1A}"/>
              </a:ext>
            </a:extLst>
          </p:cNvPr>
          <p:cNvSpPr>
            <a:spLocks noGrp="1"/>
          </p:cNvSpPr>
          <p:nvPr>
            <p:ph type="title"/>
          </p:nvPr>
        </p:nvSpPr>
        <p:spPr/>
        <p:txBody>
          <a:bodyPr/>
          <a:lstStyle/>
          <a:p>
            <a:r>
              <a:rPr lang="de-DE" dirty="0"/>
              <a:t>Sofortmaßnahmen nach Elektrounfällen</a:t>
            </a:r>
          </a:p>
        </p:txBody>
      </p:sp>
      <p:sp>
        <p:nvSpPr>
          <p:cNvPr id="24" name="Textplatzhalter 23">
            <a:extLst>
              <a:ext uri="{FF2B5EF4-FFF2-40B4-BE49-F238E27FC236}">
                <a16:creationId xmlns:a16="http://schemas.microsoft.com/office/drawing/2014/main" id="{CD1A746B-75A7-AB13-35AF-216F899CCBCD}"/>
              </a:ext>
            </a:extLst>
          </p:cNvPr>
          <p:cNvSpPr>
            <a:spLocks noGrp="1"/>
          </p:cNvSpPr>
          <p:nvPr>
            <p:ph type="body" sz="quarter" idx="18"/>
          </p:nvPr>
        </p:nvSpPr>
        <p:spPr/>
        <p:txBody>
          <a:bodyPr/>
          <a:lstStyle/>
          <a:p>
            <a:endParaRPr lang="de-DE"/>
          </a:p>
        </p:txBody>
      </p:sp>
      <p:sp>
        <p:nvSpPr>
          <p:cNvPr id="25" name="Textfeld 24">
            <a:extLst>
              <a:ext uri="{FF2B5EF4-FFF2-40B4-BE49-F238E27FC236}">
                <a16:creationId xmlns:a16="http://schemas.microsoft.com/office/drawing/2014/main" id="{A46B041E-E53A-7373-DA13-B32B6ECFF4A6}"/>
              </a:ext>
            </a:extLst>
          </p:cNvPr>
          <p:cNvSpPr txBox="1"/>
          <p:nvPr/>
        </p:nvSpPr>
        <p:spPr bwMode="gray">
          <a:xfrm>
            <a:off x="6167438" y="5338533"/>
            <a:ext cx="4309353"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200" dirty="0">
                <a:solidFill>
                  <a:schemeClr val="bg1"/>
                </a:solidFill>
              </a:rPr>
              <a:t> © </a:t>
            </a:r>
            <a:r>
              <a:rPr lang="de-DE" sz="1200" dirty="0" err="1">
                <a:solidFill>
                  <a:schemeClr val="bg1"/>
                </a:solidFill>
              </a:rPr>
              <a:t>pixelaway</a:t>
            </a:r>
            <a:r>
              <a:rPr lang="de-DE" sz="1200" dirty="0">
                <a:solidFill>
                  <a:schemeClr val="bg1"/>
                </a:solidFill>
              </a:rPr>
              <a:t> - stock.adobe.com</a:t>
            </a:r>
            <a:endParaRPr lang="de-DE" sz="1200" i="0" u="none" baseline="0" dirty="0">
              <a:solidFill>
                <a:schemeClr val="bg1"/>
              </a:solidFill>
            </a:endParaRPr>
          </a:p>
        </p:txBody>
      </p:sp>
    </p:spTree>
    <p:extLst>
      <p:ext uri="{BB962C8B-B14F-4D97-AF65-F5344CB8AC3E}">
        <p14:creationId xmlns:p14="http://schemas.microsoft.com/office/powerpoint/2010/main" val="320467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0E60C-EAFC-C335-58C7-AAEFDDA24363}"/>
              </a:ext>
            </a:extLst>
          </p:cNvPr>
          <p:cNvSpPr>
            <a:spLocks noGrp="1"/>
          </p:cNvSpPr>
          <p:nvPr>
            <p:ph type="title"/>
          </p:nvPr>
        </p:nvSpPr>
        <p:spPr/>
        <p:txBody>
          <a:bodyPr/>
          <a:lstStyle/>
          <a:p>
            <a:r>
              <a:rPr lang="de-DE" dirty="0"/>
              <a:t>Intro</a:t>
            </a:r>
          </a:p>
        </p:txBody>
      </p:sp>
      <p:sp>
        <p:nvSpPr>
          <p:cNvPr id="3" name="Textplatzhalter 2">
            <a:extLst>
              <a:ext uri="{FF2B5EF4-FFF2-40B4-BE49-F238E27FC236}">
                <a16:creationId xmlns:a16="http://schemas.microsoft.com/office/drawing/2014/main" id="{0A3E4441-C356-8230-EEB2-A6F726305BC1}"/>
              </a:ext>
            </a:extLst>
          </p:cNvPr>
          <p:cNvSpPr>
            <a:spLocks noGrp="1"/>
          </p:cNvSpPr>
          <p:nvPr>
            <p:ph type="body" sz="quarter" idx="18"/>
          </p:nvPr>
        </p:nvSpPr>
        <p:spPr/>
        <p:txBody>
          <a:bodyPr/>
          <a:lstStyle/>
          <a:p>
            <a:r>
              <a:rPr lang="de-DE" dirty="0"/>
              <a:t>Agenda</a:t>
            </a:r>
          </a:p>
        </p:txBody>
      </p:sp>
      <p:sp>
        <p:nvSpPr>
          <p:cNvPr id="4" name="Inhaltsplatzhalter 3">
            <a:extLst>
              <a:ext uri="{FF2B5EF4-FFF2-40B4-BE49-F238E27FC236}">
                <a16:creationId xmlns:a16="http://schemas.microsoft.com/office/drawing/2014/main" id="{6887A37E-FEA8-BB52-0D32-F730694393A1}"/>
              </a:ext>
            </a:extLst>
          </p:cNvPr>
          <p:cNvSpPr>
            <a:spLocks noGrp="1"/>
          </p:cNvSpPr>
          <p:nvPr>
            <p:ph sz="quarter" idx="19"/>
          </p:nvPr>
        </p:nvSpPr>
        <p:spPr/>
        <p:txBody>
          <a:bodyPr/>
          <a:lstStyle/>
          <a:p>
            <a:r>
              <a:rPr lang="de-DE" dirty="0"/>
              <a:t>Gefahren des elektrischen Stroms</a:t>
            </a:r>
          </a:p>
          <a:p>
            <a:r>
              <a:rPr lang="de-DE" dirty="0"/>
              <a:t>Sichere Verwendung von elektrischen Betriebsmitteln</a:t>
            </a:r>
          </a:p>
          <a:p>
            <a:r>
              <a:rPr lang="de-DE" dirty="0"/>
              <a:t>Arbeiten an und mit elektrischen Geräten – wer darf was?</a:t>
            </a:r>
          </a:p>
          <a:p>
            <a:r>
              <a:rPr lang="de-DE" dirty="0"/>
              <a:t>Erste Hilfe beim Stromunfall</a:t>
            </a:r>
          </a:p>
        </p:txBody>
      </p:sp>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2</a:t>
            </a:fld>
            <a:endParaRPr lang="de-DE" dirty="0"/>
          </a:p>
        </p:txBody>
      </p:sp>
    </p:spTree>
    <p:extLst>
      <p:ext uri="{BB962C8B-B14F-4D97-AF65-F5344CB8AC3E}">
        <p14:creationId xmlns:p14="http://schemas.microsoft.com/office/powerpoint/2010/main" val="51518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FFEB452-E37D-6D08-AAF2-EACDB9B2238C}"/>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BD26CA3E-7B53-9191-AEFE-11E2DD72B1E3}"/>
              </a:ext>
            </a:extLst>
          </p:cNvPr>
          <p:cNvSpPr>
            <a:spLocks noGrp="1"/>
          </p:cNvSpPr>
          <p:nvPr>
            <p:ph type="sldNum" sz="quarter" idx="11"/>
          </p:nvPr>
        </p:nvSpPr>
        <p:spPr/>
        <p:txBody>
          <a:bodyPr/>
          <a:lstStyle/>
          <a:p>
            <a:fld id="{521AE3AC-DDCA-45D4-9B2A-A2DBEA872607}" type="slidenum">
              <a:rPr lang="de-DE" smtClean="0"/>
              <a:pPr/>
              <a:t>20</a:t>
            </a:fld>
            <a:endParaRPr lang="de-DE" dirty="0"/>
          </a:p>
        </p:txBody>
      </p:sp>
      <p:sp>
        <p:nvSpPr>
          <p:cNvPr id="4" name="Titel 3">
            <a:extLst>
              <a:ext uri="{FF2B5EF4-FFF2-40B4-BE49-F238E27FC236}">
                <a16:creationId xmlns:a16="http://schemas.microsoft.com/office/drawing/2014/main" id="{7C1A438C-2AC3-AAB7-3B6D-187116AB939E}"/>
              </a:ext>
            </a:extLst>
          </p:cNvPr>
          <p:cNvSpPr>
            <a:spLocks noGrp="1"/>
          </p:cNvSpPr>
          <p:nvPr>
            <p:ph type="title"/>
          </p:nvPr>
        </p:nvSpPr>
        <p:spPr/>
        <p:txBody>
          <a:bodyPr/>
          <a:lstStyle/>
          <a:p>
            <a:r>
              <a:rPr lang="de-DE" dirty="0"/>
              <a:t>Abschlussbotschaft</a:t>
            </a:r>
          </a:p>
        </p:txBody>
      </p:sp>
      <p:sp>
        <p:nvSpPr>
          <p:cNvPr id="6" name="Textplatzhalter 5">
            <a:extLst>
              <a:ext uri="{FF2B5EF4-FFF2-40B4-BE49-F238E27FC236}">
                <a16:creationId xmlns:a16="http://schemas.microsoft.com/office/drawing/2014/main" id="{BB7C5770-D604-7486-ABC2-33A79CFAA3DD}"/>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67F424A0-817E-6157-C0E1-B0F03148ECA6}"/>
              </a:ext>
            </a:extLst>
          </p:cNvPr>
          <p:cNvSpPr>
            <a:spLocks noGrp="1"/>
          </p:cNvSpPr>
          <p:nvPr>
            <p:ph type="body" sz="quarter" idx="15"/>
          </p:nvPr>
        </p:nvSpPr>
        <p:spPr/>
        <p:txBody>
          <a:bodyPr/>
          <a:lstStyle/>
          <a:p>
            <a:endParaRPr lang="de-DE"/>
          </a:p>
        </p:txBody>
      </p:sp>
      <p:sp>
        <p:nvSpPr>
          <p:cNvPr id="8" name="Textplatzhalter 7">
            <a:extLst>
              <a:ext uri="{FF2B5EF4-FFF2-40B4-BE49-F238E27FC236}">
                <a16:creationId xmlns:a16="http://schemas.microsoft.com/office/drawing/2014/main" id="{5FB32870-E466-AC18-6BF9-E775FA5465C0}"/>
              </a:ext>
            </a:extLst>
          </p:cNvPr>
          <p:cNvSpPr>
            <a:spLocks noGrp="1"/>
          </p:cNvSpPr>
          <p:nvPr>
            <p:ph type="body" sz="quarter" idx="16"/>
          </p:nvPr>
        </p:nvSpPr>
        <p:spPr/>
        <p:txBody>
          <a:bodyPr/>
          <a:lstStyle/>
          <a:p>
            <a:endParaRPr lang="de-DE"/>
          </a:p>
        </p:txBody>
      </p:sp>
      <p:sp>
        <p:nvSpPr>
          <p:cNvPr id="9" name="Textplatzhalter 8">
            <a:extLst>
              <a:ext uri="{FF2B5EF4-FFF2-40B4-BE49-F238E27FC236}">
                <a16:creationId xmlns:a16="http://schemas.microsoft.com/office/drawing/2014/main" id="{D374152C-357F-6AFB-17E9-D45DF3E212FC}"/>
              </a:ext>
            </a:extLst>
          </p:cNvPr>
          <p:cNvSpPr>
            <a:spLocks noGrp="1"/>
          </p:cNvSpPr>
          <p:nvPr>
            <p:ph type="body" sz="quarter" idx="17"/>
          </p:nvPr>
        </p:nvSpPr>
        <p:spPr/>
        <p:txBody>
          <a:bodyPr/>
          <a:lstStyle/>
          <a:p>
            <a:endParaRPr lang="de-DE"/>
          </a:p>
        </p:txBody>
      </p:sp>
      <p:sp>
        <p:nvSpPr>
          <p:cNvPr id="10" name="Textplatzhalter 9">
            <a:extLst>
              <a:ext uri="{FF2B5EF4-FFF2-40B4-BE49-F238E27FC236}">
                <a16:creationId xmlns:a16="http://schemas.microsoft.com/office/drawing/2014/main" id="{758BFB3A-4F47-5EA7-EEAF-6366EDAB81A3}"/>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0583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6DF5B54-3D21-9E2F-9A0A-9B493DAC5F6A}"/>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D9985A31-B788-63D5-106A-D1EC268108C7}"/>
              </a:ext>
            </a:extLst>
          </p:cNvPr>
          <p:cNvSpPr>
            <a:spLocks noGrp="1"/>
          </p:cNvSpPr>
          <p:nvPr>
            <p:ph type="sldNum" sz="quarter" idx="11"/>
          </p:nvPr>
        </p:nvSpPr>
        <p:spPr/>
        <p:txBody>
          <a:bodyPr/>
          <a:lstStyle/>
          <a:p>
            <a:fld id="{521AE3AC-DDCA-45D4-9B2A-A2DBEA872607}" type="slidenum">
              <a:rPr lang="de-DE" smtClean="0"/>
              <a:pPr/>
              <a:t>21</a:t>
            </a:fld>
            <a:endParaRPr lang="de-DE" dirty="0"/>
          </a:p>
        </p:txBody>
      </p:sp>
    </p:spTree>
    <p:extLst>
      <p:ext uri="{BB962C8B-B14F-4D97-AF65-F5344CB8AC3E}">
        <p14:creationId xmlns:p14="http://schemas.microsoft.com/office/powerpoint/2010/main" val="254720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60895E-EBF4-31D1-9102-967A5260C854}"/>
              </a:ext>
            </a:extLst>
          </p:cNvPr>
          <p:cNvSpPr>
            <a:spLocks noGrp="1"/>
          </p:cNvSpPr>
          <p:nvPr>
            <p:ph type="title"/>
          </p:nvPr>
        </p:nvSpPr>
        <p:spPr/>
        <p:txBody>
          <a:bodyPr/>
          <a:lstStyle/>
          <a:p>
            <a:r>
              <a:rPr lang="de-DE" dirty="0"/>
              <a:t>Gefahren des elektrischen Stroms</a:t>
            </a:r>
          </a:p>
        </p:txBody>
      </p:sp>
      <p:sp>
        <p:nvSpPr>
          <p:cNvPr id="3" name="Textplatzhalter 2">
            <a:extLst>
              <a:ext uri="{FF2B5EF4-FFF2-40B4-BE49-F238E27FC236}">
                <a16:creationId xmlns:a16="http://schemas.microsoft.com/office/drawing/2014/main" id="{D4967346-8A46-85BA-E134-E8BC0D59FD0C}"/>
              </a:ext>
            </a:extLst>
          </p:cNvPr>
          <p:cNvSpPr>
            <a:spLocks noGrp="1"/>
          </p:cNvSpPr>
          <p:nvPr>
            <p:ph type="body" sz="quarter" idx="18"/>
          </p:nvPr>
        </p:nvSpPr>
        <p:spPr/>
        <p:txBody>
          <a:bodyPr/>
          <a:lstStyle/>
          <a:p>
            <a:r>
              <a:rPr lang="de-DE" dirty="0"/>
              <a:t>01</a:t>
            </a:r>
          </a:p>
        </p:txBody>
      </p:sp>
      <p:sp>
        <p:nvSpPr>
          <p:cNvPr id="4" name="Fußzeilenplatzhalter 3">
            <a:extLst>
              <a:ext uri="{FF2B5EF4-FFF2-40B4-BE49-F238E27FC236}">
                <a16:creationId xmlns:a16="http://schemas.microsoft.com/office/drawing/2014/main" id="{8E481874-85AC-5F6F-2883-741426745B99}"/>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34702B48-59C3-FEB3-BADF-BE9630E5393A}"/>
              </a:ext>
            </a:extLst>
          </p:cNvPr>
          <p:cNvSpPr>
            <a:spLocks noGrp="1"/>
          </p:cNvSpPr>
          <p:nvPr>
            <p:ph type="sldNum" sz="quarter" idx="16"/>
          </p:nvPr>
        </p:nvSpPr>
        <p:spPr/>
        <p:txBody>
          <a:bodyPr/>
          <a:lstStyle/>
          <a:p>
            <a:fld id="{521AE3AC-DDCA-45D4-9B2A-A2DBEA872607}" type="slidenum">
              <a:rPr lang="de-DE" smtClean="0"/>
              <a:pPr/>
              <a:t>3</a:t>
            </a:fld>
            <a:endParaRPr lang="de-DE" dirty="0"/>
          </a:p>
        </p:txBody>
      </p:sp>
    </p:spTree>
    <p:extLst>
      <p:ext uri="{BB962C8B-B14F-4D97-AF65-F5344CB8AC3E}">
        <p14:creationId xmlns:p14="http://schemas.microsoft.com/office/powerpoint/2010/main" val="306285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2DF3D3B6-7323-BA13-A399-669DD0CF338C}"/>
              </a:ext>
            </a:extLst>
          </p:cNvPr>
          <p:cNvSpPr>
            <a:spLocks noGrp="1"/>
          </p:cNvSpPr>
          <p:nvPr>
            <p:ph type="title"/>
          </p:nvPr>
        </p:nvSpPr>
        <p:spPr/>
        <p:txBody>
          <a:bodyPr/>
          <a:lstStyle/>
          <a:p>
            <a:r>
              <a:rPr lang="de-DE" dirty="0"/>
              <a:t>Gefahren des elektrischen Stroms</a:t>
            </a:r>
          </a:p>
        </p:txBody>
      </p:sp>
      <p:pic>
        <p:nvPicPr>
          <p:cNvPr id="21" name="Inhaltsplatzhalter 20" descr="Ein Bild, das Herz, Screenshot, Licht enthält.&#10;&#10;Automatisch generierte Beschreibung">
            <a:extLst>
              <a:ext uri="{FF2B5EF4-FFF2-40B4-BE49-F238E27FC236}">
                <a16:creationId xmlns:a16="http://schemas.microsoft.com/office/drawing/2014/main" id="{C27F8EA1-B7E0-3762-1193-96FB1BE91445}"/>
              </a:ext>
            </a:extLst>
          </p:cNvPr>
          <p:cNvPicPr>
            <a:picLocks noGrp="1" noChangeAspect="1"/>
          </p:cNvPicPr>
          <p:nvPr>
            <p:ph sz="quarter" idx="22"/>
          </p:nvPr>
        </p:nvPicPr>
        <p:blipFill>
          <a:blip r:embed="rId3"/>
          <a:stretch>
            <a:fillRect/>
          </a:stretch>
        </p:blipFill>
        <p:spPr>
          <a:xfrm>
            <a:off x="540372" y="1561755"/>
            <a:ext cx="3616325" cy="2410419"/>
          </a:xfrm>
        </p:spPr>
      </p:pic>
      <p:sp>
        <p:nvSpPr>
          <p:cNvPr id="18" name="Inhaltsplatzhalter 17">
            <a:extLst>
              <a:ext uri="{FF2B5EF4-FFF2-40B4-BE49-F238E27FC236}">
                <a16:creationId xmlns:a16="http://schemas.microsoft.com/office/drawing/2014/main" id="{DB3D86AA-CF46-C59C-AFC5-8E82045849DF}"/>
              </a:ext>
            </a:extLst>
          </p:cNvPr>
          <p:cNvSpPr>
            <a:spLocks noGrp="1"/>
          </p:cNvSpPr>
          <p:nvPr>
            <p:ph sz="quarter" idx="23"/>
          </p:nvPr>
        </p:nvSpPr>
        <p:spPr/>
        <p:txBody>
          <a:bodyPr/>
          <a:lstStyle/>
          <a:p>
            <a:r>
              <a:rPr lang="de-DE" dirty="0"/>
              <a:t>Fließt elektrischer Strom durch den menschlichen Körper, kann dies schwere Folgen haben. Die Wirkung ist abhängig von</a:t>
            </a:r>
          </a:p>
          <a:p>
            <a:pPr lvl="1"/>
            <a:r>
              <a:rPr lang="de-DE" dirty="0"/>
              <a:t>der Stromstärke,</a:t>
            </a:r>
          </a:p>
          <a:p>
            <a:pPr lvl="1"/>
            <a:r>
              <a:rPr lang="de-DE" dirty="0"/>
              <a:t>dem Weg des Stroms im Körper,</a:t>
            </a:r>
          </a:p>
          <a:p>
            <a:pPr lvl="1"/>
            <a:r>
              <a:rPr lang="de-DE" dirty="0"/>
              <a:t>der Einwirkdauer und</a:t>
            </a:r>
          </a:p>
          <a:p>
            <a:pPr lvl="1"/>
            <a:r>
              <a:rPr lang="de-DE" dirty="0"/>
              <a:t>der Frequenz.</a:t>
            </a:r>
          </a:p>
          <a:p>
            <a:pPr lvl="1"/>
            <a:endParaRPr lang="de-DE" dirty="0"/>
          </a:p>
          <a:p>
            <a:pPr lvl="1"/>
            <a:endParaRPr lang="de-DE" dirty="0"/>
          </a:p>
          <a:p>
            <a:endParaRPr lang="de-DE" dirty="0"/>
          </a:p>
        </p:txBody>
      </p:sp>
      <p:sp>
        <p:nvSpPr>
          <p:cNvPr id="19" name="Inhaltsplatzhalter 18">
            <a:extLst>
              <a:ext uri="{FF2B5EF4-FFF2-40B4-BE49-F238E27FC236}">
                <a16:creationId xmlns:a16="http://schemas.microsoft.com/office/drawing/2014/main" id="{C4F0744E-4E03-FD44-90F6-D2DB341C8FD6}"/>
              </a:ext>
            </a:extLst>
          </p:cNvPr>
          <p:cNvSpPr>
            <a:spLocks noGrp="1"/>
          </p:cNvSpPr>
          <p:nvPr>
            <p:ph sz="quarter" idx="24"/>
          </p:nvPr>
        </p:nvSpPr>
        <p:spPr/>
        <p:txBody>
          <a:bodyPr/>
          <a:lstStyle/>
          <a:p>
            <a:endParaRPr lang="de-DE"/>
          </a:p>
        </p:txBody>
      </p:sp>
      <p:sp>
        <p:nvSpPr>
          <p:cNvPr id="4" name="Fußzeilenplatzhalter 3">
            <a:extLst>
              <a:ext uri="{FF2B5EF4-FFF2-40B4-BE49-F238E27FC236}">
                <a16:creationId xmlns:a16="http://schemas.microsoft.com/office/drawing/2014/main" id="{BD1078FD-5997-365A-FE94-93F5B780A89F}"/>
              </a:ext>
            </a:extLst>
          </p:cNvPr>
          <p:cNvSpPr>
            <a:spLocks noGrp="1"/>
          </p:cNvSpPr>
          <p:nvPr>
            <p:ph type="ftr" sz="quarter" idx="25"/>
          </p:nvPr>
        </p:nvSpPr>
        <p:spPr/>
        <p:txBody>
          <a:bodyPr/>
          <a:lstStyle/>
          <a:p>
            <a:endParaRPr lang="de-DE" dirty="0"/>
          </a:p>
        </p:txBody>
      </p:sp>
      <p:sp>
        <p:nvSpPr>
          <p:cNvPr id="5" name="Foliennummernplatzhalter 4">
            <a:extLst>
              <a:ext uri="{FF2B5EF4-FFF2-40B4-BE49-F238E27FC236}">
                <a16:creationId xmlns:a16="http://schemas.microsoft.com/office/drawing/2014/main" id="{BFBABA73-3EC1-6073-BDD1-C0D74461E0BF}"/>
              </a:ext>
            </a:extLst>
          </p:cNvPr>
          <p:cNvSpPr>
            <a:spLocks noGrp="1"/>
          </p:cNvSpPr>
          <p:nvPr>
            <p:ph type="sldNum" sz="quarter" idx="26"/>
          </p:nvPr>
        </p:nvSpPr>
        <p:spPr/>
        <p:txBody>
          <a:bodyPr/>
          <a:lstStyle/>
          <a:p>
            <a:fld id="{521AE3AC-DDCA-45D4-9B2A-A2DBEA872607}" type="slidenum">
              <a:rPr lang="de-DE" smtClean="0"/>
              <a:pPr/>
              <a:t>4</a:t>
            </a:fld>
            <a:endParaRPr lang="de-DE" dirty="0"/>
          </a:p>
        </p:txBody>
      </p:sp>
      <p:sp>
        <p:nvSpPr>
          <p:cNvPr id="17" name="Textplatzhalter 16">
            <a:extLst>
              <a:ext uri="{FF2B5EF4-FFF2-40B4-BE49-F238E27FC236}">
                <a16:creationId xmlns:a16="http://schemas.microsoft.com/office/drawing/2014/main" id="{0C1DA42B-BC78-735B-3CCC-4B89CBCFC690}"/>
              </a:ext>
            </a:extLst>
          </p:cNvPr>
          <p:cNvSpPr>
            <a:spLocks noGrp="1"/>
          </p:cNvSpPr>
          <p:nvPr>
            <p:ph type="body" sz="quarter" idx="18"/>
          </p:nvPr>
        </p:nvSpPr>
        <p:spPr/>
        <p:txBody>
          <a:bodyPr/>
          <a:lstStyle/>
          <a:p>
            <a:endParaRPr lang="de-DE"/>
          </a:p>
        </p:txBody>
      </p:sp>
      <p:sp>
        <p:nvSpPr>
          <p:cNvPr id="16" name="Rechteck 15">
            <a:extLst>
              <a:ext uri="{FF2B5EF4-FFF2-40B4-BE49-F238E27FC236}">
                <a16:creationId xmlns:a16="http://schemas.microsoft.com/office/drawing/2014/main" id="{F96AC513-19B7-0E45-BD98-7150C2280E89}"/>
              </a:ext>
            </a:extLst>
          </p:cNvPr>
          <p:cNvSpPr/>
          <p:nvPr/>
        </p:nvSpPr>
        <p:spPr bwMode="gray">
          <a:xfrm>
            <a:off x="8025470" y="1480337"/>
            <a:ext cx="3638532" cy="4542700"/>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73038" algn="ctr" rtl="0" eaLnBrk="1" fontAlgn="auto" hangingPunct="1">
              <a:lnSpc>
                <a:spcPct val="100000"/>
              </a:lnSpc>
              <a:spcBef>
                <a:spcPts val="300"/>
              </a:spcBef>
              <a:spcAft>
                <a:spcPts val="300"/>
              </a:spcAft>
            </a:pPr>
            <a:r>
              <a:rPr lang="de-DE" sz="2000" b="1" i="0" u="none" baseline="0" dirty="0">
                <a:solidFill>
                  <a:schemeClr val="tx2"/>
                </a:solidFill>
                <a:cs typeface="Calibri" panose="020F0502020204030204" pitchFamily="34" charset="0"/>
              </a:rPr>
              <a:t>Schon </a:t>
            </a:r>
            <a:br>
              <a:rPr lang="de-DE" sz="2000" b="1" i="0" u="none" baseline="0" dirty="0">
                <a:solidFill>
                  <a:schemeClr val="tx2"/>
                </a:solidFill>
                <a:cs typeface="Calibri" panose="020F0502020204030204" pitchFamily="34" charset="0"/>
              </a:rPr>
            </a:br>
            <a:r>
              <a:rPr lang="de-DE" sz="2000" b="1" i="0" u="none" baseline="0" dirty="0">
                <a:solidFill>
                  <a:schemeClr val="tx2"/>
                </a:solidFill>
                <a:cs typeface="Calibri" panose="020F0502020204030204" pitchFamily="34" charset="0"/>
              </a:rPr>
              <a:t>Wechselspannungen </a:t>
            </a:r>
            <a:br>
              <a:rPr lang="de-DE" sz="2000" b="1" i="0" u="none" baseline="0" dirty="0">
                <a:solidFill>
                  <a:schemeClr val="tx2"/>
                </a:solidFill>
                <a:cs typeface="Calibri" panose="020F0502020204030204" pitchFamily="34" charset="0"/>
              </a:rPr>
            </a:br>
            <a:r>
              <a:rPr lang="de-DE" sz="2000" b="1" i="0" u="none" baseline="0" dirty="0">
                <a:solidFill>
                  <a:schemeClr val="tx2"/>
                </a:solidFill>
                <a:cs typeface="Calibri" panose="020F0502020204030204" pitchFamily="34" charset="0"/>
              </a:rPr>
              <a:t>&gt; 50 V und Gleichspannungen </a:t>
            </a:r>
            <a:br>
              <a:rPr lang="de-DE" sz="2000" b="1" i="0" u="none" baseline="0" dirty="0">
                <a:solidFill>
                  <a:schemeClr val="tx2"/>
                </a:solidFill>
                <a:cs typeface="Calibri" panose="020F0502020204030204" pitchFamily="34" charset="0"/>
              </a:rPr>
            </a:br>
            <a:r>
              <a:rPr lang="de-DE" sz="2000" b="1" i="0" u="none" baseline="0" dirty="0">
                <a:solidFill>
                  <a:schemeClr val="tx2"/>
                </a:solidFill>
                <a:cs typeface="Calibri" panose="020F0502020204030204" pitchFamily="34" charset="0"/>
              </a:rPr>
              <a:t>&gt; 120 V können lebensgefährlich sein!</a:t>
            </a:r>
          </a:p>
          <a:p>
            <a:pPr marL="173038" algn="ctr" rtl="0" eaLnBrk="1" fontAlgn="auto" hangingPunct="1">
              <a:lnSpc>
                <a:spcPct val="100000"/>
              </a:lnSpc>
              <a:spcBef>
                <a:spcPts val="300"/>
              </a:spcBef>
              <a:spcAft>
                <a:spcPts val="300"/>
              </a:spcAft>
            </a:pPr>
            <a:endParaRPr lang="de-DE" sz="2000" b="1" i="0" u="none" baseline="0" dirty="0">
              <a:solidFill>
                <a:schemeClr val="tx2"/>
              </a:solidFill>
              <a:cs typeface="Calibri" panose="020F0502020204030204" pitchFamily="34" charset="0"/>
            </a:endParaRPr>
          </a:p>
          <a:p>
            <a:pPr marL="173038" algn="ctr" rtl="0" eaLnBrk="1" fontAlgn="auto" hangingPunct="1">
              <a:lnSpc>
                <a:spcPct val="100000"/>
              </a:lnSpc>
              <a:spcBef>
                <a:spcPts val="300"/>
              </a:spcBef>
              <a:spcAft>
                <a:spcPts val="300"/>
              </a:spcAft>
            </a:pPr>
            <a:r>
              <a:rPr lang="de-DE" sz="2000" b="1" i="0" u="none" baseline="0" dirty="0">
                <a:solidFill>
                  <a:schemeClr val="tx2"/>
                </a:solidFill>
                <a:cs typeface="Calibri" panose="020F0502020204030204" pitchFamily="34" charset="0"/>
              </a:rPr>
              <a:t>Wechselstrom ist gefährlicher als Gleichstrom, weil die 50 Hz die eigene Herzfrequenz überlagern und zum Herzflimmern führt.</a:t>
            </a:r>
          </a:p>
        </p:txBody>
      </p:sp>
      <p:sp>
        <p:nvSpPr>
          <p:cNvPr id="11" name="Rechteck 10">
            <a:extLst>
              <a:ext uri="{FF2B5EF4-FFF2-40B4-BE49-F238E27FC236}">
                <a16:creationId xmlns:a16="http://schemas.microsoft.com/office/drawing/2014/main" id="{ED401627-4765-FA8C-CB9A-974919866B46}"/>
              </a:ext>
            </a:extLst>
          </p:cNvPr>
          <p:cNvSpPr/>
          <p:nvPr/>
        </p:nvSpPr>
        <p:spPr bwMode="gray">
          <a:xfrm>
            <a:off x="527051" y="3972174"/>
            <a:ext cx="3625203" cy="2171619"/>
          </a:xfrm>
          <a:prstGeom prst="rect">
            <a:avLst/>
          </a:prstGeom>
          <a:solidFill>
            <a:schemeClr val="accent1"/>
          </a:soli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r>
              <a:rPr lang="de-DE" sz="2400" b="1" i="0" u="none" baseline="0" dirty="0">
                <a:solidFill>
                  <a:srgbClr val="FFFFFF"/>
                </a:solidFill>
                <a:cs typeface="Calibri" panose="020F0502020204030204" pitchFamily="34" charset="0"/>
              </a:rPr>
              <a:t>Risiko Herzkammerflimmern – Strom bringt Ihr Herz aus dem Takt</a:t>
            </a:r>
          </a:p>
        </p:txBody>
      </p:sp>
      <p:sp>
        <p:nvSpPr>
          <p:cNvPr id="22" name="Textfeld 21">
            <a:extLst>
              <a:ext uri="{FF2B5EF4-FFF2-40B4-BE49-F238E27FC236}">
                <a16:creationId xmlns:a16="http://schemas.microsoft.com/office/drawing/2014/main" id="{37E6581E-9FEA-DB84-A6D7-F8F8B479780C}"/>
              </a:ext>
            </a:extLst>
          </p:cNvPr>
          <p:cNvSpPr txBox="1"/>
          <p:nvPr/>
        </p:nvSpPr>
        <p:spPr bwMode="gray">
          <a:xfrm>
            <a:off x="527051" y="3231657"/>
            <a:ext cx="3616318"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200" dirty="0">
                <a:solidFill>
                  <a:schemeClr val="bg1"/>
                </a:solidFill>
              </a:rPr>
              <a:t> © J - stock.adobe.com</a:t>
            </a:r>
            <a:endParaRPr lang="de-DE" sz="1200" i="0" u="none" baseline="0" dirty="0">
              <a:solidFill>
                <a:schemeClr val="bg1"/>
              </a:solidFill>
            </a:endParaRPr>
          </a:p>
        </p:txBody>
      </p:sp>
    </p:spTree>
    <p:extLst>
      <p:ext uri="{BB962C8B-B14F-4D97-AF65-F5344CB8AC3E}">
        <p14:creationId xmlns:p14="http://schemas.microsoft.com/office/powerpoint/2010/main" val="383219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E6AA86C-B70F-7735-F861-7A10E9EA7B17}"/>
              </a:ext>
            </a:extLst>
          </p:cNvPr>
          <p:cNvSpPr>
            <a:spLocks noGrp="1"/>
          </p:cNvSpPr>
          <p:nvPr>
            <p:ph sz="quarter" idx="22"/>
          </p:nvPr>
        </p:nvSpPr>
        <p:spPr/>
        <p:txBody>
          <a:bodyPr/>
          <a:lstStyle/>
          <a:p>
            <a:pPr lvl="4"/>
            <a:r>
              <a:rPr lang="de-DE" dirty="0"/>
              <a:t>Nicht nur der Stromschlag selbst ist gefährlich</a:t>
            </a:r>
          </a:p>
          <a:p>
            <a:pPr lvl="1"/>
            <a:r>
              <a:rPr lang="de-DE" sz="2000" dirty="0"/>
              <a:t>Sie können stolpern oder stürzen, etwa von einem Gerüst oder einer Leiter.</a:t>
            </a:r>
          </a:p>
          <a:p>
            <a:pPr lvl="1"/>
            <a:r>
              <a:rPr lang="de-DE" sz="2000" dirty="0"/>
              <a:t>Gegenstände oder Werkzeuge können fallen gelassen oder vor Schreck weggeworfen werden und andere Personen verletzen.</a:t>
            </a:r>
          </a:p>
          <a:p>
            <a:pPr lvl="1"/>
            <a:r>
              <a:rPr lang="de-DE" sz="2000" dirty="0"/>
              <a:t>Bei einem Stromschlag verkrampft jeder Muskel im Körper, ggfs. ist es nicht mehr möglich sich von der Übergangsstelle vom Strom loszureißen.  Bei Freischaltung fällt der Körper ab und es kommt oftmals zu weiteren Verletzungen, wie z. B. zu einer Schädel Basis Fraktur.</a:t>
            </a:r>
          </a:p>
          <a:p>
            <a:pPr marL="0" lvl="1" indent="0">
              <a:buNone/>
            </a:pPr>
            <a:endParaRPr lang="de-DE" dirty="0"/>
          </a:p>
          <a:p>
            <a:endParaRPr lang="de-DE" dirty="0"/>
          </a:p>
        </p:txBody>
      </p:sp>
      <p:pic>
        <p:nvPicPr>
          <p:cNvPr id="9" name="Inhaltsplatzhalter 8" descr="Ein Bild, das Kleidung, Person, Schuhwerk, Gebäude enthält.&#10;&#10;Automatisch generierte Beschreibung">
            <a:extLst>
              <a:ext uri="{FF2B5EF4-FFF2-40B4-BE49-F238E27FC236}">
                <a16:creationId xmlns:a16="http://schemas.microsoft.com/office/drawing/2014/main" id="{752E4CCF-F424-CD19-85B9-44ED760A9D7B}"/>
              </a:ext>
            </a:extLst>
          </p:cNvPr>
          <p:cNvPicPr>
            <a:picLocks noGrp="1" noChangeAspect="1"/>
          </p:cNvPicPr>
          <p:nvPr>
            <p:ph sz="quarter" idx="23"/>
          </p:nvPr>
        </p:nvPicPr>
        <p:blipFill rotWithShape="1">
          <a:blip r:embed="rId2" cstate="screen">
            <a:extLst>
              <a:ext uri="{28A0092B-C50C-407E-A947-70E740481C1C}">
                <a14:useLocalDpi xmlns:a14="http://schemas.microsoft.com/office/drawing/2010/main"/>
              </a:ext>
            </a:extLst>
          </a:blip>
          <a:srcRect/>
          <a:stretch/>
        </p:blipFill>
        <p:spPr>
          <a:xfrm>
            <a:off x="6172241" y="1601788"/>
            <a:ext cx="5491080" cy="4494212"/>
          </a:xfrm>
        </p:spPr>
      </p:pic>
      <p:sp>
        <p:nvSpPr>
          <p:cNvPr id="14" name="Footer Placeholder 3">
            <a:extLst>
              <a:ext uri="{FF2B5EF4-FFF2-40B4-BE49-F238E27FC236}">
                <a16:creationId xmlns:a16="http://schemas.microsoft.com/office/drawing/2014/main" id="{6B67AD46-6517-C567-0640-0610CE105CF2}"/>
              </a:ext>
            </a:extLst>
          </p:cNvPr>
          <p:cNvSpPr>
            <a:spLocks noGrp="1"/>
          </p:cNvSpPr>
          <p:nvPr>
            <p:ph type="ftr" sz="quarter" idx="24"/>
          </p:nvPr>
        </p:nvSpPr>
        <p:spPr/>
        <p:txBody>
          <a:bodyPr/>
          <a:lstStyle/>
          <a:p>
            <a:endParaRPr lang="de-DE" dirty="0"/>
          </a:p>
        </p:txBody>
      </p:sp>
      <p:sp>
        <p:nvSpPr>
          <p:cNvPr id="5" name="Foliennummernplatzhalter 4">
            <a:extLst>
              <a:ext uri="{FF2B5EF4-FFF2-40B4-BE49-F238E27FC236}">
                <a16:creationId xmlns:a16="http://schemas.microsoft.com/office/drawing/2014/main" id="{9B4A7D29-A46B-EAD0-299E-1CE2CC175924}"/>
              </a:ext>
            </a:extLst>
          </p:cNvPr>
          <p:cNvSpPr>
            <a:spLocks noGrp="1"/>
          </p:cNvSpPr>
          <p:nvPr>
            <p:ph type="sldNum" sz="quarter" idx="25"/>
          </p:nvPr>
        </p:nvSpPr>
        <p:spPr/>
        <p:txBody>
          <a:bodyPr/>
          <a:lstStyle/>
          <a:p>
            <a:fld id="{521AE3AC-DDCA-45D4-9B2A-A2DBEA872607}" type="slidenum">
              <a:rPr lang="de-DE" smtClean="0"/>
              <a:pPr/>
              <a:t>5</a:t>
            </a:fld>
            <a:endParaRPr lang="de-DE"/>
          </a:p>
        </p:txBody>
      </p:sp>
      <p:sp>
        <p:nvSpPr>
          <p:cNvPr id="6" name="Titel 5">
            <a:extLst>
              <a:ext uri="{FF2B5EF4-FFF2-40B4-BE49-F238E27FC236}">
                <a16:creationId xmlns:a16="http://schemas.microsoft.com/office/drawing/2014/main" id="{1392264D-5421-9153-1A23-63965E62C614}"/>
              </a:ext>
            </a:extLst>
          </p:cNvPr>
          <p:cNvSpPr>
            <a:spLocks noGrp="1"/>
          </p:cNvSpPr>
          <p:nvPr>
            <p:ph type="title"/>
          </p:nvPr>
        </p:nvSpPr>
        <p:spPr/>
        <p:txBody>
          <a:bodyPr/>
          <a:lstStyle/>
          <a:p>
            <a:r>
              <a:rPr lang="de-DE" dirty="0"/>
              <a:t>Gefährliche Kettenreaktion - Sekundarunfälle</a:t>
            </a:r>
          </a:p>
        </p:txBody>
      </p:sp>
      <p:sp>
        <p:nvSpPr>
          <p:cNvPr id="18" name="Textplatzhalter 17">
            <a:extLst>
              <a:ext uri="{FF2B5EF4-FFF2-40B4-BE49-F238E27FC236}">
                <a16:creationId xmlns:a16="http://schemas.microsoft.com/office/drawing/2014/main" id="{08E17104-C26D-E559-1E63-93CF1972F014}"/>
              </a:ext>
            </a:extLst>
          </p:cNvPr>
          <p:cNvSpPr>
            <a:spLocks noGrp="1"/>
          </p:cNvSpPr>
          <p:nvPr>
            <p:ph type="body" sz="quarter" idx="18"/>
          </p:nvPr>
        </p:nvSpPr>
        <p:spPr/>
        <p:txBody>
          <a:bodyPr/>
          <a:lstStyle/>
          <a:p>
            <a:endParaRPr lang="de-DE"/>
          </a:p>
        </p:txBody>
      </p:sp>
      <p:sp>
        <p:nvSpPr>
          <p:cNvPr id="10" name="Textfeld 9">
            <a:extLst>
              <a:ext uri="{FF2B5EF4-FFF2-40B4-BE49-F238E27FC236}">
                <a16:creationId xmlns:a16="http://schemas.microsoft.com/office/drawing/2014/main" id="{5D8BF388-1051-8851-0099-B8F08B62CA13}"/>
              </a:ext>
            </a:extLst>
          </p:cNvPr>
          <p:cNvSpPr txBox="1"/>
          <p:nvPr/>
        </p:nvSpPr>
        <p:spPr bwMode="gray">
          <a:xfrm>
            <a:off x="6167438" y="5381937"/>
            <a:ext cx="4309353"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200" dirty="0">
                <a:solidFill>
                  <a:schemeClr val="tx2">
                    <a:lumMod val="75000"/>
                  </a:schemeClr>
                </a:solidFill>
              </a:rPr>
              <a:t> © </a:t>
            </a:r>
            <a:r>
              <a:rPr lang="de-DE" sz="1200" dirty="0" err="1">
                <a:solidFill>
                  <a:schemeClr val="tx2">
                    <a:lumMod val="75000"/>
                  </a:schemeClr>
                </a:solidFill>
              </a:rPr>
              <a:t>SkyLine</a:t>
            </a:r>
            <a:r>
              <a:rPr lang="de-DE" sz="1200" dirty="0">
                <a:solidFill>
                  <a:schemeClr val="tx2">
                    <a:lumMod val="75000"/>
                  </a:schemeClr>
                </a:solidFill>
              </a:rPr>
              <a:t> - stock.adobe.com</a:t>
            </a:r>
            <a:endParaRPr lang="de-DE" sz="1200" i="0" u="none" baseline="0" dirty="0">
              <a:solidFill>
                <a:schemeClr val="tx2">
                  <a:lumMod val="75000"/>
                </a:schemeClr>
              </a:solidFill>
            </a:endParaRPr>
          </a:p>
        </p:txBody>
      </p:sp>
    </p:spTree>
    <p:extLst>
      <p:ext uri="{BB962C8B-B14F-4D97-AF65-F5344CB8AC3E}">
        <p14:creationId xmlns:p14="http://schemas.microsoft.com/office/powerpoint/2010/main" val="274897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9578C2-685E-C64E-3278-83CE5D1DD470}"/>
              </a:ext>
            </a:extLst>
          </p:cNvPr>
          <p:cNvSpPr>
            <a:spLocks noGrp="1"/>
          </p:cNvSpPr>
          <p:nvPr>
            <p:ph type="title"/>
          </p:nvPr>
        </p:nvSpPr>
        <p:spPr/>
        <p:txBody>
          <a:bodyPr/>
          <a:lstStyle/>
          <a:p>
            <a:r>
              <a:rPr lang="de-DE" dirty="0"/>
              <a:t>Sichere Verwendung von elektrischen Betriebsmitteln</a:t>
            </a:r>
          </a:p>
        </p:txBody>
      </p:sp>
      <p:sp>
        <p:nvSpPr>
          <p:cNvPr id="3" name="Textplatzhalter 2">
            <a:extLst>
              <a:ext uri="{FF2B5EF4-FFF2-40B4-BE49-F238E27FC236}">
                <a16:creationId xmlns:a16="http://schemas.microsoft.com/office/drawing/2014/main" id="{8885661E-DEFB-9995-6EA2-3A9701599114}"/>
              </a:ext>
            </a:extLst>
          </p:cNvPr>
          <p:cNvSpPr>
            <a:spLocks noGrp="1"/>
          </p:cNvSpPr>
          <p:nvPr>
            <p:ph type="body" sz="quarter" idx="18"/>
          </p:nvPr>
        </p:nvSpPr>
        <p:spPr/>
        <p:txBody>
          <a:bodyPr/>
          <a:lstStyle/>
          <a:p>
            <a:r>
              <a:rPr lang="de-DE" dirty="0"/>
              <a:t>02</a:t>
            </a:r>
          </a:p>
        </p:txBody>
      </p:sp>
      <p:sp>
        <p:nvSpPr>
          <p:cNvPr id="4" name="Fußzeilenplatzhalter 3">
            <a:extLst>
              <a:ext uri="{FF2B5EF4-FFF2-40B4-BE49-F238E27FC236}">
                <a16:creationId xmlns:a16="http://schemas.microsoft.com/office/drawing/2014/main" id="{438FC5F9-9ED9-2F61-B945-C8245C77B19B}"/>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C5ADBD1D-5753-67D5-0F70-534B5934C977}"/>
              </a:ext>
            </a:extLst>
          </p:cNvPr>
          <p:cNvSpPr>
            <a:spLocks noGrp="1"/>
          </p:cNvSpPr>
          <p:nvPr>
            <p:ph type="sldNum" sz="quarter" idx="16"/>
          </p:nvPr>
        </p:nvSpPr>
        <p:spPr/>
        <p:txBody>
          <a:bodyPr/>
          <a:lstStyle/>
          <a:p>
            <a:fld id="{521AE3AC-DDCA-45D4-9B2A-A2DBEA872607}" type="slidenum">
              <a:rPr lang="de-DE" smtClean="0"/>
              <a:pPr/>
              <a:t>6</a:t>
            </a:fld>
            <a:endParaRPr lang="de-DE" dirty="0"/>
          </a:p>
        </p:txBody>
      </p:sp>
    </p:spTree>
    <p:extLst>
      <p:ext uri="{BB962C8B-B14F-4D97-AF65-F5344CB8AC3E}">
        <p14:creationId xmlns:p14="http://schemas.microsoft.com/office/powerpoint/2010/main" val="282822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20C918B-3924-8BBC-AACC-E3D274C8D183}"/>
              </a:ext>
            </a:extLst>
          </p:cNvPr>
          <p:cNvSpPr>
            <a:spLocks noGrp="1"/>
          </p:cNvSpPr>
          <p:nvPr>
            <p:ph type="title"/>
          </p:nvPr>
        </p:nvSpPr>
        <p:spPr/>
        <p:txBody>
          <a:bodyPr/>
          <a:lstStyle/>
          <a:p>
            <a:r>
              <a:rPr lang="de-DE" dirty="0"/>
              <a:t>Gefährdungen durch elektrische Betriebsmittel</a:t>
            </a:r>
          </a:p>
        </p:txBody>
      </p:sp>
      <p:sp>
        <p:nvSpPr>
          <p:cNvPr id="10" name="Inhaltsplatzhalter 9">
            <a:extLst>
              <a:ext uri="{FF2B5EF4-FFF2-40B4-BE49-F238E27FC236}">
                <a16:creationId xmlns:a16="http://schemas.microsoft.com/office/drawing/2014/main" id="{6A41438A-42C4-47B0-A093-54EB412ECF1D}"/>
              </a:ext>
            </a:extLst>
          </p:cNvPr>
          <p:cNvSpPr>
            <a:spLocks noGrp="1"/>
          </p:cNvSpPr>
          <p:nvPr>
            <p:ph sz="quarter" idx="19"/>
          </p:nvPr>
        </p:nvSpPr>
        <p:spPr/>
        <p:txBody>
          <a:bodyPr/>
          <a:lstStyle/>
          <a:p>
            <a:pPr lvl="4"/>
            <a:r>
              <a:rPr lang="de-DE" dirty="0"/>
              <a:t>Elektrische Betriebsmittel finden sich an jedem Arbeitsplatz. Zu unterscheiden sind:</a:t>
            </a:r>
          </a:p>
        </p:txBody>
      </p:sp>
      <p:sp>
        <p:nvSpPr>
          <p:cNvPr id="5" name="Fußzeilenplatzhalter 4">
            <a:extLst>
              <a:ext uri="{FF2B5EF4-FFF2-40B4-BE49-F238E27FC236}">
                <a16:creationId xmlns:a16="http://schemas.microsoft.com/office/drawing/2014/main" id="{E3093122-E8ED-8ED3-7C13-2AC7EC2AC8F8}"/>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9AD2444D-61E3-1698-0496-D86DDE981EED}"/>
              </a:ext>
            </a:extLst>
          </p:cNvPr>
          <p:cNvSpPr>
            <a:spLocks noGrp="1"/>
          </p:cNvSpPr>
          <p:nvPr>
            <p:ph type="sldNum" sz="quarter" idx="21"/>
          </p:nvPr>
        </p:nvSpPr>
        <p:spPr/>
        <p:txBody>
          <a:bodyPr/>
          <a:lstStyle/>
          <a:p>
            <a:fld id="{521AE3AC-DDCA-45D4-9B2A-A2DBEA872607}" type="slidenum">
              <a:rPr lang="de-DE" smtClean="0"/>
              <a:pPr/>
              <a:t>7</a:t>
            </a:fld>
            <a:endParaRPr lang="de-DE" dirty="0"/>
          </a:p>
        </p:txBody>
      </p:sp>
      <p:sp>
        <p:nvSpPr>
          <p:cNvPr id="9" name="Textplatzhalter 8">
            <a:extLst>
              <a:ext uri="{FF2B5EF4-FFF2-40B4-BE49-F238E27FC236}">
                <a16:creationId xmlns:a16="http://schemas.microsoft.com/office/drawing/2014/main" id="{C88B3A31-D0BC-FF94-200B-9B23BD7EF97E}"/>
              </a:ext>
            </a:extLst>
          </p:cNvPr>
          <p:cNvSpPr>
            <a:spLocks noGrp="1"/>
          </p:cNvSpPr>
          <p:nvPr>
            <p:ph type="body" sz="quarter" idx="18"/>
          </p:nvPr>
        </p:nvSpPr>
        <p:spPr/>
        <p:txBody>
          <a:bodyPr/>
          <a:lstStyle/>
          <a:p>
            <a:r>
              <a:rPr lang="de-DE" dirty="0"/>
              <a:t>Arten von elektrischen Betriebsmitteln</a:t>
            </a:r>
          </a:p>
        </p:txBody>
      </p:sp>
      <p:sp>
        <p:nvSpPr>
          <p:cNvPr id="11" name="Rechteck 10">
            <a:extLst>
              <a:ext uri="{FF2B5EF4-FFF2-40B4-BE49-F238E27FC236}">
                <a16:creationId xmlns:a16="http://schemas.microsoft.com/office/drawing/2014/main" id="{59DC0A95-B6FF-95F3-4127-C5EB9B6F99EC}"/>
              </a:ext>
            </a:extLst>
          </p:cNvPr>
          <p:cNvSpPr/>
          <p:nvPr/>
        </p:nvSpPr>
        <p:spPr bwMode="gray">
          <a:xfrm>
            <a:off x="1563411" y="3206825"/>
            <a:ext cx="3496229" cy="2977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lvl="1" defTabSz="914377" fontAlgn="auto">
              <a:spcBef>
                <a:spcPts val="400"/>
              </a:spcBef>
              <a:spcAft>
                <a:spcPts val="400"/>
              </a:spcAft>
              <a:buClr>
                <a:schemeClr val="accent1"/>
              </a:buClr>
              <a:buSzPct val="115000"/>
            </a:pPr>
            <a:r>
              <a:rPr lang="de-DE" sz="1600" dirty="0">
                <a:solidFill>
                  <a:schemeClr val="tx2"/>
                </a:solidFill>
                <a:latin typeface="Calibri" panose="020F0502020204030204" pitchFamily="34" charset="0"/>
              </a:rPr>
              <a:t>… können während des Betriebes bewegt werden oder die leicht von einem Platz zum anderen gebracht werden.</a:t>
            </a:r>
          </a:p>
          <a:p>
            <a:pPr marL="0" lvl="1" defTabSz="914377" fontAlgn="auto">
              <a:spcBef>
                <a:spcPts val="400"/>
              </a:spcBef>
              <a:spcAft>
                <a:spcPts val="400"/>
              </a:spcAft>
              <a:buClr>
                <a:schemeClr val="accent1"/>
              </a:buClr>
              <a:buSzPct val="115000"/>
            </a:pPr>
            <a:r>
              <a:rPr lang="de-DE" sz="1600" b="1" dirty="0">
                <a:solidFill>
                  <a:schemeClr val="tx2"/>
                </a:solidFill>
                <a:latin typeface="Calibri" panose="020F0502020204030204" pitchFamily="34" charset="0"/>
              </a:rPr>
              <a:t>Beispiele</a:t>
            </a:r>
            <a:r>
              <a:rPr lang="de-DE" sz="1600" dirty="0">
                <a:solidFill>
                  <a:schemeClr val="tx2"/>
                </a:solidFill>
                <a:latin typeface="Calibri" panose="020F0502020204030204" pitchFamily="34" charset="0"/>
              </a:rPr>
              <a:t> </a:t>
            </a:r>
          </a:p>
          <a:p>
            <a:pPr marL="285750" lvl="1" indent="-285750" defTabSz="914377" fontAlgn="auto">
              <a:spcBef>
                <a:spcPts val="400"/>
              </a:spcBef>
              <a:spcAft>
                <a:spcPts val="400"/>
              </a:spcAft>
              <a:buClr>
                <a:schemeClr val="accent1"/>
              </a:buClr>
              <a:buSzPct val="115000"/>
              <a:buFont typeface="Symbol" panose="05050102010706020507" pitchFamily="18" charset="2"/>
              <a:buChar char="-"/>
            </a:pPr>
            <a:r>
              <a:rPr lang="de-DE" sz="1600" dirty="0">
                <a:solidFill>
                  <a:schemeClr val="tx2"/>
                </a:solidFill>
                <a:latin typeface="Calibri" panose="020F0502020204030204" pitchFamily="34" charset="0"/>
              </a:rPr>
              <a:t>Elektrische Handwerkzeuge, auch Akku betrieben</a:t>
            </a:r>
          </a:p>
          <a:p>
            <a:pPr marL="285750" indent="-285750" defTabSz="914377">
              <a:spcBef>
                <a:spcPts val="400"/>
              </a:spcBef>
              <a:spcAft>
                <a:spcPts val="400"/>
              </a:spcAft>
              <a:buClr>
                <a:schemeClr val="accent1"/>
              </a:buClr>
              <a:buSzPct val="115000"/>
              <a:buFont typeface="Symbol" panose="05050102010706020507" pitchFamily="18" charset="2"/>
              <a:buChar char="-"/>
            </a:pPr>
            <a:r>
              <a:rPr lang="de-DE" sz="1600" dirty="0">
                <a:solidFill>
                  <a:schemeClr val="tx2"/>
                </a:solidFill>
                <a:latin typeface="Calibri" panose="020F0502020204030204" pitchFamily="34" charset="0"/>
              </a:rPr>
              <a:t>PC und Drucker</a:t>
            </a:r>
          </a:p>
          <a:p>
            <a:pPr marL="285750" indent="-285750" defTabSz="914377">
              <a:spcBef>
                <a:spcPts val="400"/>
              </a:spcBef>
              <a:spcAft>
                <a:spcPts val="400"/>
              </a:spcAft>
              <a:buClr>
                <a:schemeClr val="accent1"/>
              </a:buClr>
              <a:buSzPct val="115000"/>
              <a:buFont typeface="Symbol" panose="05050102010706020507" pitchFamily="18" charset="2"/>
              <a:buChar char="-"/>
            </a:pPr>
            <a:r>
              <a:rPr lang="de-DE" sz="1600" dirty="0">
                <a:solidFill>
                  <a:schemeClr val="tx2"/>
                </a:solidFill>
                <a:latin typeface="Calibri" panose="020F0502020204030204" pitchFamily="34" charset="0"/>
              </a:rPr>
              <a:t>Mehrfachsteckdosen und Kabeltrommeln</a:t>
            </a:r>
          </a:p>
        </p:txBody>
      </p:sp>
      <p:sp>
        <p:nvSpPr>
          <p:cNvPr id="12" name="Rechteck 11">
            <a:extLst>
              <a:ext uri="{FF2B5EF4-FFF2-40B4-BE49-F238E27FC236}">
                <a16:creationId xmlns:a16="http://schemas.microsoft.com/office/drawing/2014/main" id="{BA48FEC9-4866-2EAA-8626-404C2FB0CBA2}"/>
              </a:ext>
            </a:extLst>
          </p:cNvPr>
          <p:cNvSpPr/>
          <p:nvPr/>
        </p:nvSpPr>
        <p:spPr bwMode="gray">
          <a:xfrm>
            <a:off x="6096000" y="3208055"/>
            <a:ext cx="3496229" cy="2977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lvl="1" defTabSz="914377" fontAlgn="auto">
              <a:spcBef>
                <a:spcPts val="400"/>
              </a:spcBef>
              <a:spcAft>
                <a:spcPts val="400"/>
              </a:spcAft>
              <a:buClr>
                <a:schemeClr val="accent1"/>
              </a:buClr>
              <a:buSzPct val="115000"/>
            </a:pPr>
            <a:r>
              <a:rPr lang="de-DE" sz="1600" dirty="0">
                <a:solidFill>
                  <a:schemeClr val="tx2"/>
                </a:solidFill>
                <a:latin typeface="Calibri" panose="020F0502020204030204" pitchFamily="34" charset="0"/>
              </a:rPr>
              <a:t>… sind fest angebrachte Betriebsmittel oder Betriebsmittel, deren Masse so groß ist, dass sie nicht leicht bewegt werden können.</a:t>
            </a:r>
          </a:p>
          <a:p>
            <a:pPr marL="0" lvl="1" defTabSz="914377" fontAlgn="auto">
              <a:spcBef>
                <a:spcPts val="400"/>
              </a:spcBef>
              <a:spcAft>
                <a:spcPts val="400"/>
              </a:spcAft>
              <a:buClr>
                <a:schemeClr val="accent1"/>
              </a:buClr>
              <a:buSzPct val="115000"/>
            </a:pPr>
            <a:r>
              <a:rPr lang="de-DE" sz="1600" b="1" dirty="0">
                <a:solidFill>
                  <a:schemeClr val="tx2"/>
                </a:solidFill>
                <a:latin typeface="Calibri" panose="020F0502020204030204" pitchFamily="34" charset="0"/>
              </a:rPr>
              <a:t>Beispiele</a:t>
            </a:r>
          </a:p>
          <a:p>
            <a:pPr marL="285750" lvl="1" indent="-285750" defTabSz="914377">
              <a:spcBef>
                <a:spcPts val="400"/>
              </a:spcBef>
              <a:spcAft>
                <a:spcPts val="400"/>
              </a:spcAft>
              <a:buClr>
                <a:schemeClr val="accent1"/>
              </a:buClr>
              <a:buSzPct val="115000"/>
              <a:buFont typeface="Symbol" panose="05050102010706020507" pitchFamily="18" charset="2"/>
              <a:buChar char="-"/>
            </a:pPr>
            <a:r>
              <a:rPr lang="de-DE" sz="1600" dirty="0">
                <a:solidFill>
                  <a:schemeClr val="tx2"/>
                </a:solidFill>
                <a:latin typeface="Calibri" panose="020F0502020204030204" pitchFamily="34" charset="0"/>
              </a:rPr>
              <a:t>Werkzeugmaschinen wie Drehbank oder Standbohrmaschine</a:t>
            </a:r>
          </a:p>
          <a:p>
            <a:pPr marL="285750" lvl="1" indent="-285750" defTabSz="914377" fontAlgn="auto">
              <a:spcBef>
                <a:spcPts val="400"/>
              </a:spcBef>
              <a:spcAft>
                <a:spcPts val="400"/>
              </a:spcAft>
              <a:buClr>
                <a:schemeClr val="accent1"/>
              </a:buClr>
              <a:buSzPct val="115000"/>
              <a:buFont typeface="Symbol" panose="05050102010706020507" pitchFamily="18" charset="2"/>
              <a:buChar char="-"/>
            </a:pPr>
            <a:r>
              <a:rPr lang="de-DE" sz="1600" dirty="0">
                <a:solidFill>
                  <a:schemeClr val="tx2"/>
                </a:solidFill>
                <a:latin typeface="Calibri" panose="020F0502020204030204" pitchFamily="34" charset="0"/>
              </a:rPr>
              <a:t>Verpackungsmaschinen</a:t>
            </a:r>
          </a:p>
          <a:p>
            <a:pPr marL="285750" lvl="1" indent="-285750" defTabSz="914377" fontAlgn="auto">
              <a:spcBef>
                <a:spcPts val="400"/>
              </a:spcBef>
              <a:spcAft>
                <a:spcPts val="400"/>
              </a:spcAft>
              <a:buClr>
                <a:schemeClr val="accent1"/>
              </a:buClr>
              <a:buSzPct val="115000"/>
              <a:buFont typeface="Symbol" panose="05050102010706020507" pitchFamily="18" charset="2"/>
              <a:buChar char="-"/>
            </a:pPr>
            <a:r>
              <a:rPr lang="de-DE" sz="1600" dirty="0">
                <a:solidFill>
                  <a:schemeClr val="tx2"/>
                </a:solidFill>
                <a:latin typeface="Calibri" panose="020F0502020204030204" pitchFamily="34" charset="0"/>
              </a:rPr>
              <a:t>Weißgeräte wie Waschmaschinen und Gefrierschränke</a:t>
            </a:r>
          </a:p>
          <a:p>
            <a:pPr marL="0" lvl="1" defTabSz="914377" fontAlgn="auto">
              <a:spcBef>
                <a:spcPts val="400"/>
              </a:spcBef>
              <a:spcAft>
                <a:spcPts val="400"/>
              </a:spcAft>
              <a:buClr>
                <a:schemeClr val="accent1"/>
              </a:buClr>
              <a:buSzPct val="115000"/>
            </a:pPr>
            <a:endParaRPr lang="de-DE" sz="1600" dirty="0">
              <a:solidFill>
                <a:schemeClr val="tx2"/>
              </a:solidFill>
              <a:latin typeface="Calibri" panose="020F0502020204030204" pitchFamily="34" charset="0"/>
            </a:endParaRPr>
          </a:p>
          <a:p>
            <a:pPr marL="0" lvl="1" defTabSz="914377" fontAlgn="auto">
              <a:spcBef>
                <a:spcPts val="400"/>
              </a:spcBef>
              <a:spcAft>
                <a:spcPts val="400"/>
              </a:spcAft>
              <a:buClr>
                <a:schemeClr val="accent1"/>
              </a:buClr>
              <a:buSzPct val="115000"/>
            </a:pPr>
            <a:endParaRPr lang="de-DE" sz="1600" dirty="0">
              <a:solidFill>
                <a:schemeClr val="tx2"/>
              </a:solidFill>
              <a:latin typeface="Calibri" panose="020F0502020204030204" pitchFamily="34" charset="0"/>
            </a:endParaRPr>
          </a:p>
          <a:p>
            <a:pPr marL="252000" lvl="1" indent="-252000" defTabSz="914377" fontAlgn="auto">
              <a:spcBef>
                <a:spcPts val="400"/>
              </a:spcBef>
              <a:spcAft>
                <a:spcPts val="400"/>
              </a:spcAft>
              <a:buClr>
                <a:schemeClr val="accent1"/>
              </a:buClr>
              <a:buSzPct val="115000"/>
              <a:buFont typeface="Symbol" panose="05050102010706020507" pitchFamily="18" charset="2"/>
              <a:buChar char="-"/>
            </a:pPr>
            <a:endParaRPr lang="de-DE" sz="1600" dirty="0">
              <a:solidFill>
                <a:schemeClr val="tx2"/>
              </a:solidFill>
              <a:latin typeface="Calibri" panose="020F0502020204030204" pitchFamily="34" charset="0"/>
            </a:endParaRPr>
          </a:p>
        </p:txBody>
      </p:sp>
      <p:sp>
        <p:nvSpPr>
          <p:cNvPr id="13" name="Textfeld 12">
            <a:extLst>
              <a:ext uri="{FF2B5EF4-FFF2-40B4-BE49-F238E27FC236}">
                <a16:creationId xmlns:a16="http://schemas.microsoft.com/office/drawing/2014/main" id="{048ED796-0B5A-69ED-95F4-4F5144AACFC6}"/>
              </a:ext>
            </a:extLst>
          </p:cNvPr>
          <p:cNvSpPr txBox="1"/>
          <p:nvPr/>
        </p:nvSpPr>
        <p:spPr bwMode="gray">
          <a:xfrm>
            <a:off x="1590031" y="2486831"/>
            <a:ext cx="3496229" cy="719994"/>
          </a:xfrm>
          <a:prstGeom prst="rect">
            <a:avLst/>
          </a:prstGeom>
          <a:solidFill>
            <a:schemeClr val="accent1">
              <a:alpha val="70000"/>
            </a:schemeClr>
          </a:solidFill>
          <a:ln w="12700">
            <a:noFill/>
          </a:ln>
        </p:spPr>
        <p:txBody>
          <a:bodyPr vert="horz" wrap="none" lIns="0" tIns="0" rIns="0" bIns="0" rtlCol="0" anchor="ctr">
            <a:noAutofit/>
          </a:bodyPr>
          <a:lstStyle/>
          <a:p>
            <a:pPr algn="ctr" defTabSz="914377" rtl="0" eaLnBrk="1" fontAlgn="auto" hangingPunct="1">
              <a:lnSpc>
                <a:spcPct val="100000"/>
              </a:lnSpc>
              <a:spcBef>
                <a:spcPts val="400"/>
              </a:spcBef>
              <a:spcAft>
                <a:spcPts val="400"/>
              </a:spcAft>
              <a:buNone/>
            </a:pPr>
            <a:r>
              <a:rPr lang="de-DE" sz="2000" b="1" dirty="0">
                <a:solidFill>
                  <a:schemeClr val="bg1"/>
                </a:solidFill>
              </a:rPr>
              <a:t>Ortsveränderliche elektrische </a:t>
            </a:r>
            <a:br>
              <a:rPr lang="de-DE" sz="2000" b="1" dirty="0">
                <a:solidFill>
                  <a:schemeClr val="bg1"/>
                </a:solidFill>
              </a:rPr>
            </a:br>
            <a:r>
              <a:rPr lang="de-DE" sz="2000" b="1" dirty="0">
                <a:solidFill>
                  <a:schemeClr val="bg1"/>
                </a:solidFill>
              </a:rPr>
              <a:t>Betriebsmittel</a:t>
            </a:r>
            <a:endParaRPr lang="de-DE" sz="2000" b="1" i="0" u="none" baseline="0" dirty="0">
              <a:solidFill>
                <a:schemeClr val="bg1"/>
              </a:solidFill>
            </a:endParaRPr>
          </a:p>
        </p:txBody>
      </p:sp>
      <p:sp>
        <p:nvSpPr>
          <p:cNvPr id="14" name="Textfeld 13">
            <a:extLst>
              <a:ext uri="{FF2B5EF4-FFF2-40B4-BE49-F238E27FC236}">
                <a16:creationId xmlns:a16="http://schemas.microsoft.com/office/drawing/2014/main" id="{7F95B18A-E96D-ABC0-5306-3FE9E6A6C36D}"/>
              </a:ext>
            </a:extLst>
          </p:cNvPr>
          <p:cNvSpPr txBox="1"/>
          <p:nvPr/>
        </p:nvSpPr>
        <p:spPr bwMode="gray">
          <a:xfrm>
            <a:off x="6095999" y="2474305"/>
            <a:ext cx="3496229" cy="702689"/>
          </a:xfrm>
          <a:prstGeom prst="rect">
            <a:avLst/>
          </a:prstGeom>
          <a:solidFill>
            <a:schemeClr val="accent1">
              <a:alpha val="70000"/>
            </a:schemeClr>
          </a:solidFill>
          <a:ln w="12700">
            <a:noFill/>
          </a:ln>
        </p:spPr>
        <p:txBody>
          <a:bodyPr vert="horz" wrap="none" lIns="0" tIns="0" rIns="0" bIns="0" rtlCol="0" anchor="ctr">
            <a:noAutofit/>
          </a:bodyPr>
          <a:lstStyle/>
          <a:p>
            <a:pPr algn="ctr" defTabSz="914377" rtl="0" eaLnBrk="1" fontAlgn="auto" hangingPunct="1">
              <a:lnSpc>
                <a:spcPct val="100000"/>
              </a:lnSpc>
              <a:spcBef>
                <a:spcPts val="400"/>
              </a:spcBef>
              <a:spcAft>
                <a:spcPts val="400"/>
              </a:spcAft>
              <a:buNone/>
            </a:pPr>
            <a:r>
              <a:rPr lang="de-DE" sz="2000" b="1" dirty="0">
                <a:solidFill>
                  <a:schemeClr val="bg1"/>
                </a:solidFill>
              </a:rPr>
              <a:t>Ortsfeste elektrische </a:t>
            </a:r>
            <a:br>
              <a:rPr lang="de-DE" sz="2000" b="1" dirty="0">
                <a:solidFill>
                  <a:schemeClr val="bg1"/>
                </a:solidFill>
              </a:rPr>
            </a:br>
            <a:r>
              <a:rPr lang="de-DE" sz="2000" b="1" dirty="0">
                <a:solidFill>
                  <a:schemeClr val="bg1"/>
                </a:solidFill>
              </a:rPr>
              <a:t>Betriebsmittel</a:t>
            </a:r>
            <a:endParaRPr lang="de-DE" sz="2000" b="1" i="0" u="none" baseline="0" dirty="0">
              <a:solidFill>
                <a:schemeClr val="bg1"/>
              </a:solidFill>
            </a:endParaRPr>
          </a:p>
        </p:txBody>
      </p:sp>
    </p:spTree>
    <p:extLst>
      <p:ext uri="{BB962C8B-B14F-4D97-AF65-F5344CB8AC3E}">
        <p14:creationId xmlns:p14="http://schemas.microsoft.com/office/powerpoint/2010/main" val="117198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FAD172B-FF70-EDB9-45DB-C1501A8EC109}"/>
              </a:ext>
            </a:extLst>
          </p:cNvPr>
          <p:cNvPicPr>
            <a:picLocks noGrp="1" noChangeAspect="1"/>
          </p:cNvPicPr>
          <p:nvPr>
            <p:ph sz="quarter" idx="23"/>
          </p:nvPr>
        </p:nvPicPr>
        <p:blipFill>
          <a:blip r:embed="rId2"/>
          <a:stretch>
            <a:fillRect/>
          </a:stretch>
        </p:blipFill>
        <p:spPr>
          <a:xfrm>
            <a:off x="518463" y="1601093"/>
            <a:ext cx="7332404" cy="4589218"/>
          </a:xfrm>
        </p:spPr>
      </p:pic>
      <p:sp>
        <p:nvSpPr>
          <p:cNvPr id="25" name="Rechteck 24">
            <a:extLst>
              <a:ext uri="{FF2B5EF4-FFF2-40B4-BE49-F238E27FC236}">
                <a16:creationId xmlns:a16="http://schemas.microsoft.com/office/drawing/2014/main" id="{775BE5F5-E30A-DD69-C960-49AC79DEA862}"/>
              </a:ext>
            </a:extLst>
          </p:cNvPr>
          <p:cNvSpPr/>
          <p:nvPr/>
        </p:nvSpPr>
        <p:spPr bwMode="gray">
          <a:xfrm>
            <a:off x="2512436" y="4697724"/>
            <a:ext cx="5168524" cy="1337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Titel 5">
            <a:extLst>
              <a:ext uri="{FF2B5EF4-FFF2-40B4-BE49-F238E27FC236}">
                <a16:creationId xmlns:a16="http://schemas.microsoft.com/office/drawing/2014/main" id="{E3FF773C-D2FE-D463-A275-076FFF603527}"/>
              </a:ext>
            </a:extLst>
          </p:cNvPr>
          <p:cNvSpPr>
            <a:spLocks noGrp="1"/>
          </p:cNvSpPr>
          <p:nvPr>
            <p:ph type="title"/>
          </p:nvPr>
        </p:nvSpPr>
        <p:spPr/>
        <p:txBody>
          <a:bodyPr/>
          <a:lstStyle/>
          <a:p>
            <a:r>
              <a:rPr lang="de-DE"/>
              <a:t>Gefährdungen durch elektrische Betriebsmittel</a:t>
            </a:r>
            <a:endParaRPr lang="de-DE" dirty="0"/>
          </a:p>
        </p:txBody>
      </p:sp>
      <p:sp>
        <p:nvSpPr>
          <p:cNvPr id="4" name="Fußzeilenplatzhalter 3">
            <a:extLst>
              <a:ext uri="{FF2B5EF4-FFF2-40B4-BE49-F238E27FC236}">
                <a16:creationId xmlns:a16="http://schemas.microsoft.com/office/drawing/2014/main" id="{DA5C1F64-640A-E851-5870-3F52F8D57B7F}"/>
              </a:ext>
            </a:extLst>
          </p:cNvPr>
          <p:cNvSpPr>
            <a:spLocks noGrp="1"/>
          </p:cNvSpPr>
          <p:nvPr>
            <p:ph type="ftr" sz="quarter" idx="25"/>
          </p:nvPr>
        </p:nvSpPr>
        <p:spPr/>
        <p:txBody>
          <a:bodyPr/>
          <a:lstStyle/>
          <a:p>
            <a:endParaRPr lang="de-DE" dirty="0"/>
          </a:p>
        </p:txBody>
      </p:sp>
      <p:sp>
        <p:nvSpPr>
          <p:cNvPr id="5" name="Foliennummernplatzhalter 4">
            <a:extLst>
              <a:ext uri="{FF2B5EF4-FFF2-40B4-BE49-F238E27FC236}">
                <a16:creationId xmlns:a16="http://schemas.microsoft.com/office/drawing/2014/main" id="{90D8AF2C-55BF-C7E0-5CF2-B977FCA10DA9}"/>
              </a:ext>
            </a:extLst>
          </p:cNvPr>
          <p:cNvSpPr>
            <a:spLocks noGrp="1"/>
          </p:cNvSpPr>
          <p:nvPr>
            <p:ph type="sldNum" sz="quarter" idx="26"/>
          </p:nvPr>
        </p:nvSpPr>
        <p:spPr/>
        <p:txBody>
          <a:bodyPr/>
          <a:lstStyle/>
          <a:p>
            <a:fld id="{521AE3AC-DDCA-45D4-9B2A-A2DBEA872607}" type="slidenum">
              <a:rPr lang="de-DE" smtClean="0"/>
              <a:pPr/>
              <a:t>8</a:t>
            </a:fld>
            <a:endParaRPr lang="de-DE" dirty="0"/>
          </a:p>
        </p:txBody>
      </p:sp>
      <p:sp>
        <p:nvSpPr>
          <p:cNvPr id="14" name="Textplatzhalter 13">
            <a:extLst>
              <a:ext uri="{FF2B5EF4-FFF2-40B4-BE49-F238E27FC236}">
                <a16:creationId xmlns:a16="http://schemas.microsoft.com/office/drawing/2014/main" id="{F434FB96-5CD1-C03C-B581-9387A1867E80}"/>
              </a:ext>
            </a:extLst>
          </p:cNvPr>
          <p:cNvSpPr>
            <a:spLocks noGrp="1"/>
          </p:cNvSpPr>
          <p:nvPr>
            <p:ph type="body" sz="quarter" idx="18"/>
          </p:nvPr>
        </p:nvSpPr>
        <p:spPr/>
        <p:txBody>
          <a:bodyPr/>
          <a:lstStyle/>
          <a:p>
            <a:endParaRPr lang="de-DE"/>
          </a:p>
        </p:txBody>
      </p:sp>
      <p:sp>
        <p:nvSpPr>
          <p:cNvPr id="12" name="Textfeld 11">
            <a:extLst>
              <a:ext uri="{FF2B5EF4-FFF2-40B4-BE49-F238E27FC236}">
                <a16:creationId xmlns:a16="http://schemas.microsoft.com/office/drawing/2014/main" id="{D2B7E9AA-524F-DCCD-41F4-DAB705C600F8}"/>
              </a:ext>
            </a:extLst>
          </p:cNvPr>
          <p:cNvSpPr txBox="1"/>
          <p:nvPr/>
        </p:nvSpPr>
        <p:spPr bwMode="gray">
          <a:xfrm>
            <a:off x="407555" y="8237618"/>
            <a:ext cx="4309353"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200" dirty="0">
                <a:solidFill>
                  <a:schemeClr val="tx2">
                    <a:lumMod val="75000"/>
                  </a:schemeClr>
                </a:solidFill>
              </a:rPr>
              <a:t> © </a:t>
            </a:r>
            <a:r>
              <a:rPr lang="de-DE" sz="1200" dirty="0" err="1">
                <a:solidFill>
                  <a:schemeClr val="tx2">
                    <a:lumMod val="75000"/>
                  </a:schemeClr>
                </a:solidFill>
              </a:rPr>
              <a:t>MigrenArt</a:t>
            </a:r>
            <a:r>
              <a:rPr lang="de-DE" sz="1200" dirty="0">
                <a:solidFill>
                  <a:schemeClr val="tx2">
                    <a:lumMod val="75000"/>
                  </a:schemeClr>
                </a:solidFill>
              </a:rPr>
              <a:t> - stock.adobe.com</a:t>
            </a:r>
            <a:endParaRPr lang="de-DE" sz="1200" i="0" u="none" baseline="0" dirty="0">
              <a:solidFill>
                <a:schemeClr val="tx2">
                  <a:lumMod val="75000"/>
                </a:schemeClr>
              </a:solidFill>
            </a:endParaRPr>
          </a:p>
        </p:txBody>
      </p:sp>
      <p:pic>
        <p:nvPicPr>
          <p:cNvPr id="11" name="Inhaltsplatzhalter 10" descr="Ein Bild, das Symbol, Grafiken, Schrift, Logo enthält.&#10;&#10;Automatisch generierte Beschreibung">
            <a:extLst>
              <a:ext uri="{FF2B5EF4-FFF2-40B4-BE49-F238E27FC236}">
                <a16:creationId xmlns:a16="http://schemas.microsoft.com/office/drawing/2014/main" id="{FADC9866-D3FF-BBC1-2DB7-D80A526ABF7E}"/>
              </a:ext>
            </a:extLst>
          </p:cNvPr>
          <p:cNvPicPr>
            <a:picLocks noGrp="1" noChangeAspect="1"/>
          </p:cNvPicPr>
          <p:nvPr>
            <p:ph sz="quarter" idx="22"/>
          </p:nvPr>
        </p:nvPicPr>
        <p:blipFill>
          <a:blip r:embed="rId3" cstate="screen">
            <a:extLst>
              <a:ext uri="{28A0092B-C50C-407E-A947-70E740481C1C}">
                <a14:useLocalDpi xmlns:a14="http://schemas.microsoft.com/office/drawing/2010/main"/>
              </a:ext>
            </a:extLst>
          </a:blip>
          <a:stretch>
            <a:fillRect/>
          </a:stretch>
        </p:blipFill>
        <p:spPr>
          <a:xfrm>
            <a:off x="2688078" y="4956175"/>
            <a:ext cx="844424" cy="844424"/>
          </a:xfrm>
        </p:spPr>
      </p:pic>
      <p:sp>
        <p:nvSpPr>
          <p:cNvPr id="13" name="Rechteck 12">
            <a:extLst>
              <a:ext uri="{FF2B5EF4-FFF2-40B4-BE49-F238E27FC236}">
                <a16:creationId xmlns:a16="http://schemas.microsoft.com/office/drawing/2014/main" id="{971E6BE2-BBCE-1C0E-5F53-DA26B100AAC1}"/>
              </a:ext>
            </a:extLst>
          </p:cNvPr>
          <p:cNvSpPr/>
          <p:nvPr/>
        </p:nvSpPr>
        <p:spPr bwMode="gray">
          <a:xfrm>
            <a:off x="8047685" y="1601093"/>
            <a:ext cx="3625204" cy="4542700"/>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r>
              <a:rPr lang="de-DE" sz="2800" b="1" i="0" u="none" baseline="0" dirty="0">
                <a:solidFill>
                  <a:srgbClr val="FFFFFF"/>
                </a:solidFill>
                <a:cs typeface="Calibri" panose="020F0502020204030204" pitchFamily="34" charset="0"/>
              </a:rPr>
              <a:t>Elektrische Gefährdungen gehen in erster Linie von beschädigten Betriebsmitteln aus</a:t>
            </a:r>
          </a:p>
        </p:txBody>
      </p:sp>
      <p:sp>
        <p:nvSpPr>
          <p:cNvPr id="24" name="Textfeld 23">
            <a:extLst>
              <a:ext uri="{FF2B5EF4-FFF2-40B4-BE49-F238E27FC236}">
                <a16:creationId xmlns:a16="http://schemas.microsoft.com/office/drawing/2014/main" id="{7E99F7D8-9C38-FF8F-9AB9-E8334C4DF8F3}"/>
              </a:ext>
            </a:extLst>
          </p:cNvPr>
          <p:cNvSpPr txBox="1"/>
          <p:nvPr/>
        </p:nvSpPr>
        <p:spPr bwMode="gray">
          <a:xfrm>
            <a:off x="3781089" y="4758619"/>
            <a:ext cx="3899871" cy="996575"/>
          </a:xfrm>
          <a:prstGeom prst="rect">
            <a:avLst/>
          </a:prstGeom>
          <a:noFill/>
          <a:ln w="12700">
            <a:noFill/>
          </a:ln>
        </p:spPr>
        <p:txBody>
          <a:bodyPr vert="horz" wrap="square" lIns="0" tIns="0" rIns="0" bIns="0" rtlCol="0">
            <a:noAutofit/>
          </a:bodyPr>
          <a:lstStyle/>
          <a:p>
            <a:pPr algn="l" defTabSz="914377" rtl="0" eaLnBrk="1" fontAlgn="auto" hangingPunct="1">
              <a:lnSpc>
                <a:spcPct val="100000"/>
              </a:lnSpc>
              <a:spcBef>
                <a:spcPts val="400"/>
              </a:spcBef>
              <a:spcAft>
                <a:spcPts val="400"/>
              </a:spcAft>
              <a:buNone/>
            </a:pPr>
            <a:r>
              <a:rPr lang="de-DE" sz="2800" dirty="0"/>
              <a:t>Nutzen Sie ausschließlich elektrische Betriebsmittel  dem CE-Zeichen.</a:t>
            </a:r>
            <a:endParaRPr lang="de-DE" sz="2800" b="0" i="0" u="none" baseline="0" dirty="0">
              <a:solidFill>
                <a:schemeClr val="tx2"/>
              </a:solidFill>
            </a:endParaRPr>
          </a:p>
        </p:txBody>
      </p:sp>
    </p:spTree>
    <p:extLst>
      <p:ext uri="{BB962C8B-B14F-4D97-AF65-F5344CB8AC3E}">
        <p14:creationId xmlns:p14="http://schemas.microsoft.com/office/powerpoint/2010/main" val="316595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75F71-C09C-F879-2B9B-620F7115137C}"/>
              </a:ext>
            </a:extLst>
          </p:cNvPr>
          <p:cNvSpPr>
            <a:spLocks noGrp="1"/>
          </p:cNvSpPr>
          <p:nvPr>
            <p:ph type="title"/>
          </p:nvPr>
        </p:nvSpPr>
        <p:spPr/>
        <p:txBody>
          <a:bodyPr/>
          <a:lstStyle/>
          <a:p>
            <a:r>
              <a:rPr lang="de-DE" dirty="0"/>
              <a:t>Elektrische Betriebsmittel sicher verwenden</a:t>
            </a:r>
          </a:p>
        </p:txBody>
      </p:sp>
      <p:sp>
        <p:nvSpPr>
          <p:cNvPr id="9" name="Inhaltsplatzhalter 8">
            <a:extLst>
              <a:ext uri="{FF2B5EF4-FFF2-40B4-BE49-F238E27FC236}">
                <a16:creationId xmlns:a16="http://schemas.microsoft.com/office/drawing/2014/main" id="{FA28209F-7C77-8C3E-652B-90750FB08146}"/>
              </a:ext>
            </a:extLst>
          </p:cNvPr>
          <p:cNvSpPr>
            <a:spLocks noGrp="1"/>
          </p:cNvSpPr>
          <p:nvPr>
            <p:ph sz="quarter" idx="19"/>
          </p:nvPr>
        </p:nvSpPr>
        <p:spPr/>
        <p:txBody>
          <a:bodyPr/>
          <a:lstStyle/>
          <a:p>
            <a:pPr marL="457200" lvl="1" indent="-457200">
              <a:buFont typeface="+mj-lt"/>
              <a:buAutoNum type="arabicPeriod"/>
            </a:pPr>
            <a:r>
              <a:rPr lang="de-DE" dirty="0"/>
              <a:t>nur unbeschädigte elektrische Geräte verwenden</a:t>
            </a:r>
          </a:p>
          <a:p>
            <a:pPr marL="457200" lvl="1" indent="-457200">
              <a:buFont typeface="+mj-lt"/>
              <a:buAutoNum type="arabicPeriod"/>
            </a:pPr>
            <a:r>
              <a:rPr lang="de-DE" dirty="0"/>
              <a:t>die Betriebsanleitung des Herstellers und die Betriebsanweisungen des Betriebsbeachten</a:t>
            </a:r>
          </a:p>
          <a:p>
            <a:pPr marL="457200" lvl="1" indent="-457200">
              <a:buFont typeface="+mj-lt"/>
              <a:buAutoNum type="arabicPeriod"/>
            </a:pPr>
            <a:r>
              <a:rPr lang="de-DE" dirty="0"/>
              <a:t>elektrische Geräte grundsätzlich über den dafür vorgesehenen Schalter ausschalten, niemals durch Ziehen des Netzsteckers</a:t>
            </a:r>
          </a:p>
          <a:p>
            <a:pPr marL="457200" lvl="1" indent="-457200">
              <a:buFont typeface="+mj-lt"/>
              <a:buAutoNum type="arabicPeriod"/>
            </a:pPr>
            <a:r>
              <a:rPr lang="de-DE" dirty="0"/>
              <a:t>immer am Stecker, nie am Kabel ziehen, wenn der Stecker aus der Steckdose entfernt wird</a:t>
            </a:r>
          </a:p>
          <a:p>
            <a:pPr marL="457200" lvl="1" indent="-457200">
              <a:buFont typeface="+mj-lt"/>
              <a:buAutoNum type="arabicPeriod"/>
            </a:pPr>
            <a:r>
              <a:rPr lang="de-DE" dirty="0"/>
              <a:t>Kabel immer ordentlich aufwickeln, vor Benutzung die Anschlussleitungen auf Beschädigung der Isolierung kontrollieren</a:t>
            </a:r>
          </a:p>
          <a:p>
            <a:pPr marL="457200" lvl="1" indent="-457200">
              <a:buFont typeface="+mj-lt"/>
              <a:buAutoNum type="arabicPeriod"/>
            </a:pPr>
            <a:r>
              <a:rPr lang="de-DE" dirty="0"/>
              <a:t>Kabel vor Knicken schützen und nicht über scharfe Kanten ziehen</a:t>
            </a:r>
          </a:p>
          <a:p>
            <a:pPr marL="457200" lvl="1" indent="-457200">
              <a:buFont typeface="+mj-lt"/>
              <a:buAutoNum type="arabicPeriod"/>
            </a:pPr>
            <a:r>
              <a:rPr lang="de-DE" dirty="0"/>
              <a:t>Elektrogeräte nie am Kabel aufhängen und nicht am Kabel anheben</a:t>
            </a:r>
          </a:p>
        </p:txBody>
      </p:sp>
      <p:sp>
        <p:nvSpPr>
          <p:cNvPr id="5" name="Fußzeilenplatzhalter 4">
            <a:extLst>
              <a:ext uri="{FF2B5EF4-FFF2-40B4-BE49-F238E27FC236}">
                <a16:creationId xmlns:a16="http://schemas.microsoft.com/office/drawing/2014/main" id="{7060F282-C53F-91F8-F81C-4226230C9AEE}"/>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5D386DBB-5926-D130-89A1-52DCDD67A71D}"/>
              </a:ext>
            </a:extLst>
          </p:cNvPr>
          <p:cNvSpPr>
            <a:spLocks noGrp="1"/>
          </p:cNvSpPr>
          <p:nvPr>
            <p:ph type="sldNum" sz="quarter" idx="21"/>
          </p:nvPr>
        </p:nvSpPr>
        <p:spPr/>
        <p:txBody>
          <a:bodyPr/>
          <a:lstStyle/>
          <a:p>
            <a:fld id="{521AE3AC-DDCA-45D4-9B2A-A2DBEA872607}" type="slidenum">
              <a:rPr lang="de-DE" smtClean="0"/>
              <a:pPr/>
              <a:t>9</a:t>
            </a:fld>
            <a:endParaRPr lang="de-DE" dirty="0"/>
          </a:p>
        </p:txBody>
      </p:sp>
      <p:sp>
        <p:nvSpPr>
          <p:cNvPr id="14" name="Textplatzhalter 13">
            <a:extLst>
              <a:ext uri="{FF2B5EF4-FFF2-40B4-BE49-F238E27FC236}">
                <a16:creationId xmlns:a16="http://schemas.microsoft.com/office/drawing/2014/main" id="{26B8B16C-AFD2-C210-EC91-9A194C7D57DC}"/>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21760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2b6c86-ed18-491d-8681-c1bc541a391d" xsi:nil="true"/>
    <lcf76f155ced4ddcb4097134ff3c332f xmlns="30d36fd9-ffc6-4e6a-ac92-5e98ba851f5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954BF4BC716F44DB99EC8770FBB6DD4" ma:contentTypeVersion="16" ma:contentTypeDescription="Ein neues Dokument erstellen." ma:contentTypeScope="" ma:versionID="9381b10cb5c2c599e60f82ce2c15bd8a">
  <xsd:schema xmlns:xsd="http://www.w3.org/2001/XMLSchema" xmlns:xs="http://www.w3.org/2001/XMLSchema" xmlns:p="http://schemas.microsoft.com/office/2006/metadata/properties" xmlns:ns2="30d36fd9-ffc6-4e6a-ac92-5e98ba851f51" xmlns:ns3="ac2b6c86-ed18-491d-8681-c1bc541a391d" targetNamespace="http://schemas.microsoft.com/office/2006/metadata/properties" ma:root="true" ma:fieldsID="287c66ce26a568211db7c6ba6744b90f" ns2:_="" ns3:_="">
    <xsd:import namespace="30d36fd9-ffc6-4e6a-ac92-5e98ba851f51"/>
    <xsd:import namespace="ac2b6c86-ed18-491d-8681-c1bc541a39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d36fd9-ffc6-4e6a-ac92-5e98ba851f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2b6c86-ed18-491d-8681-c1bc541a391d"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220e951-a642-4d67-b889-8462a2cb5fda}" ma:internalName="TaxCatchAll" ma:showField="CatchAllData" ma:web="ac2b6c86-ed18-491d-8681-c1bc541a39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CB2B41-5664-4C59-9600-B8E994170EF9}">
  <ds:schemaRefs>
    <ds:schemaRef ds:uri="http://schemas.microsoft.com/office/2006/metadata/properties"/>
    <ds:schemaRef ds:uri="http://schemas.microsoft.com/office/infopath/2007/PartnerControls"/>
    <ds:schemaRef ds:uri="f5f3c0c8-cb47-4a26-91a1-a44bb4539247"/>
    <ds:schemaRef ds:uri="bbb3f655-f267-4a84-b742-532fbc77d0ab"/>
    <ds:schemaRef ds:uri="ac2b6c86-ed18-491d-8681-c1bc541a391d"/>
    <ds:schemaRef ds:uri="30d36fd9-ffc6-4e6a-ac92-5e98ba851f51"/>
  </ds:schemaRefs>
</ds:datastoreItem>
</file>

<file path=customXml/itemProps2.xml><?xml version="1.0" encoding="utf-8"?>
<ds:datastoreItem xmlns:ds="http://schemas.openxmlformats.org/officeDocument/2006/customXml" ds:itemID="{E2DAD4C4-3FF4-4B5D-B3BA-F6ACAC835C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d36fd9-ffc6-4e6a-ac92-5e98ba851f51"/>
    <ds:schemaRef ds:uri="ac2b6c86-ed18-491d-8681-c1bc541a39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A98C29-184F-4581-BF23-E8C72B452F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230213_Unterweisungsmaster</Template>
  <TotalTime>0</TotalTime>
  <Words>1169</Words>
  <Application>Microsoft Office PowerPoint</Application>
  <PresentationFormat>Breitbild</PresentationFormat>
  <Paragraphs>160</Paragraphs>
  <Slides>21</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Calibri</vt:lpstr>
      <vt:lpstr>Symbol</vt:lpstr>
      <vt:lpstr>Wingdings</vt:lpstr>
      <vt:lpstr>TeachToProtect Unterweisung</vt:lpstr>
      <vt:lpstr>Umgang mit elektrischen Geräten und Anlagen</vt:lpstr>
      <vt:lpstr>Intro</vt:lpstr>
      <vt:lpstr>Gefahren des elektrischen Stroms</vt:lpstr>
      <vt:lpstr>Gefahren des elektrischen Stroms</vt:lpstr>
      <vt:lpstr>Gefährliche Kettenreaktion - Sekundarunfälle</vt:lpstr>
      <vt:lpstr>Sichere Verwendung von elektrischen Betriebsmitteln</vt:lpstr>
      <vt:lpstr>Gefährdungen durch elektrische Betriebsmittel</vt:lpstr>
      <vt:lpstr>Gefährdungen durch elektrische Betriebsmittel</vt:lpstr>
      <vt:lpstr>Elektrische Betriebsmittel sicher verwenden</vt:lpstr>
      <vt:lpstr>Elektrische Betriebsmittel sicher verwenden</vt:lpstr>
      <vt:lpstr>Sichtprüfung vor Benutzung</vt:lpstr>
      <vt:lpstr>Reparatur und Instandhaltung an elektrischen Geräten</vt:lpstr>
      <vt:lpstr>Arbeiten an und mit elektrischen Geräten – wer darf was? </vt:lpstr>
      <vt:lpstr>Wer darf was?</vt:lpstr>
      <vt:lpstr>Wer darf was?</vt:lpstr>
      <vt:lpstr>Wer darf was?</vt:lpstr>
      <vt:lpstr>Erste Hilfe beim Stromunfall</vt:lpstr>
      <vt:lpstr>Stromzufuhr trennen</vt:lpstr>
      <vt:lpstr>Sofortmaßnahmen nach Elektrounfällen</vt:lpstr>
      <vt:lpstr>Abschlussbotschaft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Titelseite hell</dc:title>
  <dc:creator>Tatjana Hänsch</dc:creator>
  <cp:lastModifiedBy>Johanna Tschirpke</cp:lastModifiedBy>
  <cp:revision>42</cp:revision>
  <dcterms:created xsi:type="dcterms:W3CDTF">2023-02-14T12:25:38Z</dcterms:created>
  <dcterms:modified xsi:type="dcterms:W3CDTF">2025-02-13T02:20:05Z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0x0101003954BF4BC716F44DB99EC8770FBB6DD4</vt:lpwstr>
  </property>
</Properties>
</file>