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  <p:sldId id="259" r:id="rId7"/>
    <p:sldId id="265" r:id="rId8"/>
    <p:sldId id="258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0AFC18-2C7B-4CA2-96E9-A15774F8782A}" v="3" dt="2021-01-26T13:05:47.9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P - Sonja Heynen-Pianka" userId="be06f938-f672-4a6f-92da-83ac3f6030d5" providerId="ADAL" clId="{9F0AFC18-2C7B-4CA2-96E9-A15774F8782A}"/>
    <pc:docChg chg="undo redo custSel modSld modMainMaster">
      <pc:chgData name="SP - Sonja Heynen-Pianka" userId="be06f938-f672-4a6f-92da-83ac3f6030d5" providerId="ADAL" clId="{9F0AFC18-2C7B-4CA2-96E9-A15774F8782A}" dt="2021-01-26T13:08:05.480" v="674" actId="20577"/>
      <pc:docMkLst>
        <pc:docMk/>
      </pc:docMkLst>
      <pc:sldChg chg="modSp mod">
        <pc:chgData name="SP - Sonja Heynen-Pianka" userId="be06f938-f672-4a6f-92da-83ac3f6030d5" providerId="ADAL" clId="{9F0AFC18-2C7B-4CA2-96E9-A15774F8782A}" dt="2021-01-26T13:08:02.297" v="672" actId="20577"/>
        <pc:sldMkLst>
          <pc:docMk/>
          <pc:sldMk cId="4271070968" sldId="259"/>
        </pc:sldMkLst>
        <pc:spChg chg="mod">
          <ac:chgData name="SP - Sonja Heynen-Pianka" userId="be06f938-f672-4a6f-92da-83ac3f6030d5" providerId="ADAL" clId="{9F0AFC18-2C7B-4CA2-96E9-A15774F8782A}" dt="2021-01-26T13:08:02.297" v="672" actId="20577"/>
          <ac:spMkLst>
            <pc:docMk/>
            <pc:sldMk cId="4271070968" sldId="259"/>
            <ac:spMk id="4" creationId="{BD21F55F-A534-4B0E-B9D7-0F19620EBAC5}"/>
          </ac:spMkLst>
        </pc:spChg>
      </pc:sldChg>
      <pc:sldChg chg="modSp mod">
        <pc:chgData name="SP - Sonja Heynen-Pianka" userId="be06f938-f672-4a6f-92da-83ac3f6030d5" providerId="ADAL" clId="{9F0AFC18-2C7B-4CA2-96E9-A15774F8782A}" dt="2021-01-26T13:06:39.731" v="648" actId="20577"/>
        <pc:sldMkLst>
          <pc:docMk/>
          <pc:sldMk cId="798246490" sldId="260"/>
        </pc:sldMkLst>
        <pc:spChg chg="mod">
          <ac:chgData name="SP - Sonja Heynen-Pianka" userId="be06f938-f672-4a6f-92da-83ac3f6030d5" providerId="ADAL" clId="{9F0AFC18-2C7B-4CA2-96E9-A15774F8782A}" dt="2021-01-26T13:06:39.731" v="648" actId="20577"/>
          <ac:spMkLst>
            <pc:docMk/>
            <pc:sldMk cId="798246490" sldId="260"/>
            <ac:spMk id="2" creationId="{CC926C2D-FF38-4376-996A-8017538D76B6}"/>
          </ac:spMkLst>
        </pc:spChg>
      </pc:sldChg>
      <pc:sldChg chg="modSp mod">
        <pc:chgData name="SP - Sonja Heynen-Pianka" userId="be06f938-f672-4a6f-92da-83ac3f6030d5" providerId="ADAL" clId="{9F0AFC18-2C7B-4CA2-96E9-A15774F8782A}" dt="2021-01-26T13:05:47.960" v="594" actId="207"/>
        <pc:sldMkLst>
          <pc:docMk/>
          <pc:sldMk cId="625770725" sldId="261"/>
        </pc:sldMkLst>
        <pc:spChg chg="mod">
          <ac:chgData name="SP - Sonja Heynen-Pianka" userId="be06f938-f672-4a6f-92da-83ac3f6030d5" providerId="ADAL" clId="{9F0AFC18-2C7B-4CA2-96E9-A15774F8782A}" dt="2021-01-26T13:05:47.960" v="594" actId="207"/>
          <ac:spMkLst>
            <pc:docMk/>
            <pc:sldMk cId="625770725" sldId="261"/>
            <ac:spMk id="2" creationId="{479436C8-4F08-4E19-B7C3-0E61DB5A7C59}"/>
          </ac:spMkLst>
        </pc:spChg>
      </pc:sldChg>
      <pc:sldChg chg="modSp mod">
        <pc:chgData name="SP - Sonja Heynen-Pianka" userId="be06f938-f672-4a6f-92da-83ac3f6030d5" providerId="ADAL" clId="{9F0AFC18-2C7B-4CA2-96E9-A15774F8782A}" dt="2021-01-26T13:07:55.633" v="668" actId="20577"/>
        <pc:sldMkLst>
          <pc:docMk/>
          <pc:sldMk cId="2121483478" sldId="263"/>
        </pc:sldMkLst>
        <pc:spChg chg="mod">
          <ac:chgData name="SP - Sonja Heynen-Pianka" userId="be06f938-f672-4a6f-92da-83ac3f6030d5" providerId="ADAL" clId="{9F0AFC18-2C7B-4CA2-96E9-A15774F8782A}" dt="2021-01-26T13:07:55.633" v="668" actId="20577"/>
          <ac:spMkLst>
            <pc:docMk/>
            <pc:sldMk cId="2121483478" sldId="263"/>
            <ac:spMk id="4" creationId="{D52F6DEF-0906-4C76-AEF5-9A422F35D61C}"/>
          </ac:spMkLst>
        </pc:spChg>
      </pc:sldChg>
      <pc:sldChg chg="modSp mod">
        <pc:chgData name="SP - Sonja Heynen-Pianka" userId="be06f938-f672-4a6f-92da-83ac3f6030d5" providerId="ADAL" clId="{9F0AFC18-2C7B-4CA2-96E9-A15774F8782A}" dt="2021-01-26T13:07:58.959" v="670" actId="20577"/>
        <pc:sldMkLst>
          <pc:docMk/>
          <pc:sldMk cId="3894142394" sldId="264"/>
        </pc:sldMkLst>
        <pc:spChg chg="mod">
          <ac:chgData name="SP - Sonja Heynen-Pianka" userId="be06f938-f672-4a6f-92da-83ac3f6030d5" providerId="ADAL" clId="{9F0AFC18-2C7B-4CA2-96E9-A15774F8782A}" dt="2021-01-26T13:07:58.959" v="670" actId="20577"/>
          <ac:spMkLst>
            <pc:docMk/>
            <pc:sldMk cId="3894142394" sldId="264"/>
            <ac:spMk id="4" creationId="{D52F6DEF-0906-4C76-AEF5-9A422F35D61C}"/>
          </ac:spMkLst>
        </pc:spChg>
      </pc:sldChg>
      <pc:sldChg chg="modSp mod">
        <pc:chgData name="SP - Sonja Heynen-Pianka" userId="be06f938-f672-4a6f-92da-83ac3f6030d5" providerId="ADAL" clId="{9F0AFC18-2C7B-4CA2-96E9-A15774F8782A}" dt="2021-01-26T13:08:05.480" v="674" actId="20577"/>
        <pc:sldMkLst>
          <pc:docMk/>
          <pc:sldMk cId="2080200297" sldId="265"/>
        </pc:sldMkLst>
        <pc:spChg chg="mod">
          <ac:chgData name="SP - Sonja Heynen-Pianka" userId="be06f938-f672-4a6f-92da-83ac3f6030d5" providerId="ADAL" clId="{9F0AFC18-2C7B-4CA2-96E9-A15774F8782A}" dt="2021-01-26T13:08:05.480" v="674" actId="20577"/>
          <ac:spMkLst>
            <pc:docMk/>
            <pc:sldMk cId="2080200297" sldId="265"/>
            <ac:spMk id="4" creationId="{BD21F55F-A534-4B0E-B9D7-0F19620EBAC5}"/>
          </ac:spMkLst>
        </pc:spChg>
      </pc:sldChg>
      <pc:sldMasterChg chg="modSldLayout">
        <pc:chgData name="SP - Sonja Heynen-Pianka" userId="be06f938-f672-4a6f-92da-83ac3f6030d5" providerId="ADAL" clId="{9F0AFC18-2C7B-4CA2-96E9-A15774F8782A}" dt="2021-01-26T13:07:40.580" v="664" actId="20577"/>
        <pc:sldMasterMkLst>
          <pc:docMk/>
          <pc:sldMasterMk cId="4294798236" sldId="2147483660"/>
        </pc:sldMasterMkLst>
        <pc:sldLayoutChg chg="modSp mod">
          <pc:chgData name="SP - Sonja Heynen-Pianka" userId="be06f938-f672-4a6f-92da-83ac3f6030d5" providerId="ADAL" clId="{9F0AFC18-2C7B-4CA2-96E9-A15774F8782A}" dt="2021-01-26T13:07:14.109" v="650" actId="20577"/>
          <pc:sldLayoutMkLst>
            <pc:docMk/>
            <pc:sldMasterMk cId="4294798236" sldId="2147483660"/>
            <pc:sldLayoutMk cId="2935947135" sldId="2147483664"/>
          </pc:sldLayoutMkLst>
          <pc:spChg chg="mod">
            <ac:chgData name="SP - Sonja Heynen-Pianka" userId="be06f938-f672-4a6f-92da-83ac3f6030d5" providerId="ADAL" clId="{9F0AFC18-2C7B-4CA2-96E9-A15774F8782A}" dt="2021-01-26T13:07:14.109" v="650" actId="20577"/>
            <ac:spMkLst>
              <pc:docMk/>
              <pc:sldMasterMk cId="4294798236" sldId="2147483660"/>
              <pc:sldLayoutMk cId="2935947135" sldId="2147483664"/>
              <ac:spMk id="2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18.926" v="652" actId="20577"/>
          <pc:sldLayoutMkLst>
            <pc:docMk/>
            <pc:sldMasterMk cId="4294798236" sldId="2147483660"/>
            <pc:sldLayoutMk cId="2417748435" sldId="2147483665"/>
          </pc:sldLayoutMkLst>
          <pc:spChg chg="mod">
            <ac:chgData name="SP - Sonja Heynen-Pianka" userId="be06f938-f672-4a6f-92da-83ac3f6030d5" providerId="ADAL" clId="{9F0AFC18-2C7B-4CA2-96E9-A15774F8782A}" dt="2021-01-26T13:07:18.926" v="652" actId="20577"/>
            <ac:spMkLst>
              <pc:docMk/>
              <pc:sldMasterMk cId="4294798236" sldId="2147483660"/>
              <pc:sldLayoutMk cId="2417748435" sldId="2147483665"/>
              <ac:spMk id="4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22.501" v="654" actId="20577"/>
          <pc:sldLayoutMkLst>
            <pc:docMk/>
            <pc:sldMasterMk cId="4294798236" sldId="2147483660"/>
            <pc:sldLayoutMk cId="610866082" sldId="2147483666"/>
          </pc:sldLayoutMkLst>
          <pc:spChg chg="mod">
            <ac:chgData name="SP - Sonja Heynen-Pianka" userId="be06f938-f672-4a6f-92da-83ac3f6030d5" providerId="ADAL" clId="{9F0AFC18-2C7B-4CA2-96E9-A15774F8782A}" dt="2021-01-26T13:07:22.501" v="654" actId="20577"/>
            <ac:spMkLst>
              <pc:docMk/>
              <pc:sldMasterMk cId="4294798236" sldId="2147483660"/>
              <pc:sldLayoutMk cId="610866082" sldId="2147483666"/>
              <ac:spMk id="3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25.391" v="656" actId="20577"/>
          <pc:sldLayoutMkLst>
            <pc:docMk/>
            <pc:sldMasterMk cId="4294798236" sldId="2147483660"/>
            <pc:sldLayoutMk cId="1896437331" sldId="2147483667"/>
          </pc:sldLayoutMkLst>
          <pc:spChg chg="mod">
            <ac:chgData name="SP - Sonja Heynen-Pianka" userId="be06f938-f672-4a6f-92da-83ac3f6030d5" providerId="ADAL" clId="{9F0AFC18-2C7B-4CA2-96E9-A15774F8782A}" dt="2021-01-26T13:07:25.391" v="656" actId="20577"/>
            <ac:spMkLst>
              <pc:docMk/>
              <pc:sldMasterMk cId="4294798236" sldId="2147483660"/>
              <pc:sldLayoutMk cId="1896437331" sldId="2147483667"/>
              <ac:spMk id="4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31.012" v="658" actId="20577"/>
          <pc:sldLayoutMkLst>
            <pc:docMk/>
            <pc:sldMasterMk cId="4294798236" sldId="2147483660"/>
            <pc:sldLayoutMk cId="1249578975" sldId="2147483668"/>
          </pc:sldLayoutMkLst>
          <pc:spChg chg="mod">
            <ac:chgData name="SP - Sonja Heynen-Pianka" userId="be06f938-f672-4a6f-92da-83ac3f6030d5" providerId="ADAL" clId="{9F0AFC18-2C7B-4CA2-96E9-A15774F8782A}" dt="2021-01-26T13:07:31.012" v="658" actId="20577"/>
            <ac:spMkLst>
              <pc:docMk/>
              <pc:sldMasterMk cId="4294798236" sldId="2147483660"/>
              <pc:sldLayoutMk cId="1249578975" sldId="2147483668"/>
              <ac:spMk id="5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34.452" v="660" actId="20577"/>
          <pc:sldLayoutMkLst>
            <pc:docMk/>
            <pc:sldMasterMk cId="4294798236" sldId="2147483660"/>
            <pc:sldLayoutMk cId="3256382957" sldId="2147483669"/>
          </pc:sldLayoutMkLst>
          <pc:spChg chg="mod">
            <ac:chgData name="SP - Sonja Heynen-Pianka" userId="be06f938-f672-4a6f-92da-83ac3f6030d5" providerId="ADAL" clId="{9F0AFC18-2C7B-4CA2-96E9-A15774F8782A}" dt="2021-01-26T13:07:34.452" v="660" actId="20577"/>
            <ac:spMkLst>
              <pc:docMk/>
              <pc:sldMasterMk cId="4294798236" sldId="2147483660"/>
              <pc:sldLayoutMk cId="3256382957" sldId="2147483669"/>
              <ac:spMk id="5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37.471" v="662" actId="20577"/>
          <pc:sldLayoutMkLst>
            <pc:docMk/>
            <pc:sldMasterMk cId="4294798236" sldId="2147483660"/>
            <pc:sldLayoutMk cId="3695335941" sldId="2147483670"/>
          </pc:sldLayoutMkLst>
          <pc:spChg chg="mod">
            <ac:chgData name="SP - Sonja Heynen-Pianka" userId="be06f938-f672-4a6f-92da-83ac3f6030d5" providerId="ADAL" clId="{9F0AFC18-2C7B-4CA2-96E9-A15774F8782A}" dt="2021-01-26T13:07:37.471" v="662" actId="20577"/>
            <ac:spMkLst>
              <pc:docMk/>
              <pc:sldMasterMk cId="4294798236" sldId="2147483660"/>
              <pc:sldLayoutMk cId="3695335941" sldId="2147483670"/>
              <ac:spMk id="3" creationId="{00000000-0000-0000-0000-000000000000}"/>
            </ac:spMkLst>
          </pc:spChg>
        </pc:sldLayoutChg>
        <pc:sldLayoutChg chg="modSp mod">
          <pc:chgData name="SP - Sonja Heynen-Pianka" userId="be06f938-f672-4a6f-92da-83ac3f6030d5" providerId="ADAL" clId="{9F0AFC18-2C7B-4CA2-96E9-A15774F8782A}" dt="2021-01-26T13:07:40.580" v="664" actId="20577"/>
          <pc:sldLayoutMkLst>
            <pc:docMk/>
            <pc:sldMasterMk cId="4294798236" sldId="2147483660"/>
            <pc:sldLayoutMk cId="1020625380" sldId="2147483671"/>
          </pc:sldLayoutMkLst>
          <pc:spChg chg="mod">
            <ac:chgData name="SP - Sonja Heynen-Pianka" userId="be06f938-f672-4a6f-92da-83ac3f6030d5" providerId="ADAL" clId="{9F0AFC18-2C7B-4CA2-96E9-A15774F8782A}" dt="2021-01-26T13:07:40.580" v="664" actId="20577"/>
            <ac:spMkLst>
              <pc:docMk/>
              <pc:sldMasterMk cId="4294798236" sldId="2147483660"/>
              <pc:sldLayoutMk cId="1020625380" sldId="2147483671"/>
              <ac:spMk id="2" creationId="{00000000-0000-0000-0000-000000000000}"/>
            </ac:spMkLst>
          </pc:sp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D282D5-2AB9-41D2-B200-71B2F299A53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9ADDECD-5E33-4B76-B716-33A339B78FE4}">
      <dgm:prSet/>
      <dgm:spPr/>
      <dgm:t>
        <a:bodyPr/>
        <a:lstStyle/>
        <a:p>
          <a:r>
            <a:rPr lang="de-DE" dirty="0"/>
            <a:t>Arbeitgeber müssen sicherstellen, dass bei einem Notfall am Arbeitsplatz schnell Hilfe kommt </a:t>
          </a:r>
          <a:endParaRPr lang="en-US" dirty="0"/>
        </a:p>
      </dgm:t>
    </dgm:pt>
    <dgm:pt modelId="{AB77D832-9F2F-448B-A927-8535FA1BB227}" type="parTrans" cxnId="{C7DB2794-C400-4D8C-9081-CF1FD1643282}">
      <dgm:prSet/>
      <dgm:spPr/>
      <dgm:t>
        <a:bodyPr/>
        <a:lstStyle/>
        <a:p>
          <a:endParaRPr lang="en-US"/>
        </a:p>
      </dgm:t>
    </dgm:pt>
    <dgm:pt modelId="{061B9E0E-CA64-44B9-AD4B-21C5A74D4A59}" type="sibTrans" cxnId="{C7DB2794-C400-4D8C-9081-CF1FD1643282}">
      <dgm:prSet/>
      <dgm:spPr/>
      <dgm:t>
        <a:bodyPr/>
        <a:lstStyle/>
        <a:p>
          <a:endParaRPr lang="en-US"/>
        </a:p>
      </dgm:t>
    </dgm:pt>
    <dgm:pt modelId="{47EE9583-599B-4A71-9A68-FE5C8DB233CF}">
      <dgm:prSet/>
      <dgm:spPr/>
      <dgm:t>
        <a:bodyPr/>
        <a:lstStyle/>
        <a:p>
          <a:r>
            <a:rPr lang="de-DE" b="1" dirty="0"/>
            <a:t>ACHTUNG: </a:t>
          </a:r>
          <a:r>
            <a:rPr lang="de-DE" dirty="0"/>
            <a:t>Dies ist nicht möglich, wenn Kollegen außerhalb von Sicht- und Rufweite alleine arbeiten, die Rettungskette funktioniert nicht.</a:t>
          </a:r>
          <a:endParaRPr lang="en-US" dirty="0"/>
        </a:p>
      </dgm:t>
    </dgm:pt>
    <dgm:pt modelId="{DE336984-45B0-47A5-981D-C467E43C5151}" type="parTrans" cxnId="{287FD3E9-B196-4C47-ACA8-B3A9AAD4CA02}">
      <dgm:prSet/>
      <dgm:spPr/>
      <dgm:t>
        <a:bodyPr/>
        <a:lstStyle/>
        <a:p>
          <a:endParaRPr lang="en-US"/>
        </a:p>
      </dgm:t>
    </dgm:pt>
    <dgm:pt modelId="{9EA2D885-E3E8-4726-A32C-459F9747B5B4}" type="sibTrans" cxnId="{287FD3E9-B196-4C47-ACA8-B3A9AAD4CA02}">
      <dgm:prSet/>
      <dgm:spPr/>
      <dgm:t>
        <a:bodyPr/>
        <a:lstStyle/>
        <a:p>
          <a:endParaRPr lang="en-US"/>
        </a:p>
      </dgm:t>
    </dgm:pt>
    <dgm:pt modelId="{ED994A6A-13B5-4EFD-9748-57F13FAB7DB1}">
      <dgm:prSet/>
      <dgm:spPr/>
      <dgm:t>
        <a:bodyPr/>
        <a:lstStyle/>
        <a:p>
          <a:r>
            <a:rPr lang="de-DE"/>
            <a:t>Alleinarbeit ist nur bei </a:t>
          </a:r>
          <a:r>
            <a:rPr lang="de-DE" u="sng"/>
            <a:t>nicht gefährlichen </a:t>
          </a:r>
          <a:r>
            <a:rPr lang="de-DE"/>
            <a:t>Arbeiten erlaubt, zumindest sofern eine Meldeeinrichtung zur Verfügung stehen.</a:t>
          </a:r>
          <a:endParaRPr lang="en-US"/>
        </a:p>
      </dgm:t>
    </dgm:pt>
    <dgm:pt modelId="{936903C9-ECF1-41AD-9A2D-A1E82CB8411B}" type="parTrans" cxnId="{30C6BC6E-B57B-494B-A724-578A839A1C2A}">
      <dgm:prSet/>
      <dgm:spPr/>
      <dgm:t>
        <a:bodyPr/>
        <a:lstStyle/>
        <a:p>
          <a:endParaRPr lang="en-US"/>
        </a:p>
      </dgm:t>
    </dgm:pt>
    <dgm:pt modelId="{3447F007-EAD1-4215-B0FC-B931FD5C1842}" type="sibTrans" cxnId="{30C6BC6E-B57B-494B-A724-578A839A1C2A}">
      <dgm:prSet/>
      <dgm:spPr/>
      <dgm:t>
        <a:bodyPr/>
        <a:lstStyle/>
        <a:p>
          <a:endParaRPr lang="en-US"/>
        </a:p>
      </dgm:t>
    </dgm:pt>
    <dgm:pt modelId="{00299032-44BF-4136-AB14-A7343D7825E6}">
      <dgm:prSet/>
      <dgm:spPr/>
      <dgm:t>
        <a:bodyPr/>
        <a:lstStyle/>
        <a:p>
          <a:r>
            <a:rPr lang="de-DE"/>
            <a:t>Elektroarbeiten haben ein </a:t>
          </a:r>
          <a:r>
            <a:rPr lang="de-DE" u="sng"/>
            <a:t>hohes Gefährdungspotenzial </a:t>
          </a:r>
          <a:r>
            <a:rPr lang="de-DE"/>
            <a:t>und sind daher selten für Alleinarbeit geeignet und erlaubt.</a:t>
          </a:r>
          <a:endParaRPr lang="en-US"/>
        </a:p>
      </dgm:t>
    </dgm:pt>
    <dgm:pt modelId="{4766F530-C0BC-4C4F-A139-328ABB59E3B4}" type="parTrans" cxnId="{7472E3C5-0DFF-4E73-B561-567DF24D90DD}">
      <dgm:prSet/>
      <dgm:spPr/>
      <dgm:t>
        <a:bodyPr/>
        <a:lstStyle/>
        <a:p>
          <a:endParaRPr lang="en-US"/>
        </a:p>
      </dgm:t>
    </dgm:pt>
    <dgm:pt modelId="{D55BD51A-F06F-4F43-8F47-E05C5D311821}" type="sibTrans" cxnId="{7472E3C5-0DFF-4E73-B561-567DF24D90DD}">
      <dgm:prSet/>
      <dgm:spPr/>
      <dgm:t>
        <a:bodyPr/>
        <a:lstStyle/>
        <a:p>
          <a:endParaRPr lang="en-US"/>
        </a:p>
      </dgm:t>
    </dgm:pt>
    <dgm:pt modelId="{1769D3E7-A6CB-4B71-A310-1E345A18B1FE}" type="pres">
      <dgm:prSet presAssocID="{07D282D5-2AB9-41D2-B200-71B2F299A53B}" presName="root" presStyleCnt="0">
        <dgm:presLayoutVars>
          <dgm:dir/>
          <dgm:resizeHandles val="exact"/>
        </dgm:presLayoutVars>
      </dgm:prSet>
      <dgm:spPr/>
    </dgm:pt>
    <dgm:pt modelId="{062FE362-65FA-448D-BE1D-D6C82158A035}" type="pres">
      <dgm:prSet presAssocID="{39ADDECD-5E33-4B76-B716-33A339B78FE4}" presName="compNode" presStyleCnt="0"/>
      <dgm:spPr/>
    </dgm:pt>
    <dgm:pt modelId="{FA44E46C-6774-48CD-9E2D-804E42F604D0}" type="pres">
      <dgm:prSet presAssocID="{39ADDECD-5E33-4B76-B716-33A339B78FE4}" presName="bgRect" presStyleLbl="bgShp" presStyleIdx="0" presStyleCnt="4"/>
      <dgm:spPr>
        <a:solidFill>
          <a:schemeClr val="accent1">
            <a:lumMod val="20000"/>
            <a:lumOff val="80000"/>
          </a:schemeClr>
        </a:solidFill>
      </dgm:spPr>
    </dgm:pt>
    <dgm:pt modelId="{5E09865A-A1C2-4604-A943-30117529C5AB}" type="pres">
      <dgm:prSet presAssocID="{39ADDECD-5E33-4B76-B716-33A339B78FE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mbulance"/>
        </a:ext>
      </dgm:extLst>
    </dgm:pt>
    <dgm:pt modelId="{472AA89B-F766-4F76-8A59-C5F269BED59E}" type="pres">
      <dgm:prSet presAssocID="{39ADDECD-5E33-4B76-B716-33A339B78FE4}" presName="spaceRect" presStyleCnt="0"/>
      <dgm:spPr/>
    </dgm:pt>
    <dgm:pt modelId="{87DEEAA7-BF90-4633-83C0-79DAE1D0CA78}" type="pres">
      <dgm:prSet presAssocID="{39ADDECD-5E33-4B76-B716-33A339B78FE4}" presName="parTx" presStyleLbl="revTx" presStyleIdx="0" presStyleCnt="4">
        <dgm:presLayoutVars>
          <dgm:chMax val="0"/>
          <dgm:chPref val="0"/>
        </dgm:presLayoutVars>
      </dgm:prSet>
      <dgm:spPr/>
    </dgm:pt>
    <dgm:pt modelId="{2B0D8098-EA9F-4D33-AA1E-71E75CD4A9F5}" type="pres">
      <dgm:prSet presAssocID="{061B9E0E-CA64-44B9-AD4B-21C5A74D4A59}" presName="sibTrans" presStyleCnt="0"/>
      <dgm:spPr/>
    </dgm:pt>
    <dgm:pt modelId="{10C43C29-DD0E-4E70-B681-7DA79516A783}" type="pres">
      <dgm:prSet presAssocID="{47EE9583-599B-4A71-9A68-FE5C8DB233CF}" presName="compNode" presStyleCnt="0"/>
      <dgm:spPr/>
    </dgm:pt>
    <dgm:pt modelId="{BA8D9F7C-A345-4864-8C15-0A2D58F55D4F}" type="pres">
      <dgm:prSet presAssocID="{47EE9583-599B-4A71-9A68-FE5C8DB233CF}" presName="bgRect" presStyleLbl="bgShp" presStyleIdx="1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59146FE1-C0B3-4529-99AF-D3B71C9F29A5}" type="pres">
      <dgm:prSet presAssocID="{47EE9583-599B-4A71-9A68-FE5C8DB233C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3B3A3E81-550B-4499-B7F6-A6D56ED22A0A}" type="pres">
      <dgm:prSet presAssocID="{47EE9583-599B-4A71-9A68-FE5C8DB233CF}" presName="spaceRect" presStyleCnt="0"/>
      <dgm:spPr/>
    </dgm:pt>
    <dgm:pt modelId="{F2A65E3B-EDE1-4B82-956C-A6BDDE7F41E8}" type="pres">
      <dgm:prSet presAssocID="{47EE9583-599B-4A71-9A68-FE5C8DB233CF}" presName="parTx" presStyleLbl="revTx" presStyleIdx="1" presStyleCnt="4">
        <dgm:presLayoutVars>
          <dgm:chMax val="0"/>
          <dgm:chPref val="0"/>
        </dgm:presLayoutVars>
      </dgm:prSet>
      <dgm:spPr/>
    </dgm:pt>
    <dgm:pt modelId="{DE16113E-8DDC-44C0-8552-FCBFD322EDC0}" type="pres">
      <dgm:prSet presAssocID="{9EA2D885-E3E8-4726-A32C-459F9747B5B4}" presName="sibTrans" presStyleCnt="0"/>
      <dgm:spPr/>
    </dgm:pt>
    <dgm:pt modelId="{21B7D414-BB40-4A78-9E27-4E6FE7AB5D5F}" type="pres">
      <dgm:prSet presAssocID="{ED994A6A-13B5-4EFD-9748-57F13FAB7DB1}" presName="compNode" presStyleCnt="0"/>
      <dgm:spPr/>
    </dgm:pt>
    <dgm:pt modelId="{B15B357B-5994-4805-961C-699B1E0311CC}" type="pres">
      <dgm:prSet presAssocID="{ED994A6A-13B5-4EFD-9748-57F13FAB7DB1}" presName="bgRect" presStyleLbl="bgShp" presStyleIdx="2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9D296194-23E1-41F2-89D1-1535D590FE4E}" type="pres">
      <dgm:prSet presAssocID="{ED994A6A-13B5-4EFD-9748-57F13FAB7DB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eisprechanlage"/>
        </a:ext>
      </dgm:extLst>
    </dgm:pt>
    <dgm:pt modelId="{0A5843CC-C574-42BD-8DBC-28E36F5CF841}" type="pres">
      <dgm:prSet presAssocID="{ED994A6A-13B5-4EFD-9748-57F13FAB7DB1}" presName="spaceRect" presStyleCnt="0"/>
      <dgm:spPr/>
    </dgm:pt>
    <dgm:pt modelId="{58ED652F-3709-4285-B59D-30FA5A005291}" type="pres">
      <dgm:prSet presAssocID="{ED994A6A-13B5-4EFD-9748-57F13FAB7DB1}" presName="parTx" presStyleLbl="revTx" presStyleIdx="2" presStyleCnt="4">
        <dgm:presLayoutVars>
          <dgm:chMax val="0"/>
          <dgm:chPref val="0"/>
        </dgm:presLayoutVars>
      </dgm:prSet>
      <dgm:spPr/>
    </dgm:pt>
    <dgm:pt modelId="{355934C6-2296-448D-B083-3668F2C0960A}" type="pres">
      <dgm:prSet presAssocID="{3447F007-EAD1-4215-B0FC-B931FD5C1842}" presName="sibTrans" presStyleCnt="0"/>
      <dgm:spPr/>
    </dgm:pt>
    <dgm:pt modelId="{45522A8B-8955-4E70-95BD-50C249EC3E56}" type="pres">
      <dgm:prSet presAssocID="{00299032-44BF-4136-AB14-A7343D7825E6}" presName="compNode" presStyleCnt="0"/>
      <dgm:spPr/>
    </dgm:pt>
    <dgm:pt modelId="{073EF149-A068-470D-8EFF-F6A0653064F8}" type="pres">
      <dgm:prSet presAssocID="{00299032-44BF-4136-AB14-A7343D7825E6}" presName="bgRect" presStyleLbl="bgShp" presStyleIdx="3" presStyleCnt="4"/>
      <dgm:spPr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</dgm:spPr>
    </dgm:pt>
    <dgm:pt modelId="{5D233181-C9D3-423D-ABDB-12679F40BA76}" type="pres">
      <dgm:prSet presAssocID="{00299032-44BF-4136-AB14-A7343D7825E6}" presName="iconRect" presStyleLbl="node1" presStyleIdx="3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ung"/>
        </a:ext>
      </dgm:extLst>
    </dgm:pt>
    <dgm:pt modelId="{A9EFD7BA-D015-48D3-922A-CDB62E919717}" type="pres">
      <dgm:prSet presAssocID="{00299032-44BF-4136-AB14-A7343D7825E6}" presName="spaceRect" presStyleCnt="0"/>
      <dgm:spPr/>
    </dgm:pt>
    <dgm:pt modelId="{C682CA7D-0F89-45CD-8F7A-5F1133CA0918}" type="pres">
      <dgm:prSet presAssocID="{00299032-44BF-4136-AB14-A7343D7825E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692111A-6E1A-46E9-B3B5-D1DE513B26BD}" type="presOf" srcId="{07D282D5-2AB9-41D2-B200-71B2F299A53B}" destId="{1769D3E7-A6CB-4B71-A310-1E345A18B1FE}" srcOrd="0" destOrd="0" presId="urn:microsoft.com/office/officeart/2018/2/layout/IconVerticalSolidList"/>
    <dgm:cxn modelId="{30C6BC6E-B57B-494B-A724-578A839A1C2A}" srcId="{07D282D5-2AB9-41D2-B200-71B2F299A53B}" destId="{ED994A6A-13B5-4EFD-9748-57F13FAB7DB1}" srcOrd="2" destOrd="0" parTransId="{936903C9-ECF1-41AD-9A2D-A1E82CB8411B}" sibTransId="{3447F007-EAD1-4215-B0FC-B931FD5C1842}"/>
    <dgm:cxn modelId="{633D8575-3733-46E7-83C6-3B28FD30B845}" type="presOf" srcId="{00299032-44BF-4136-AB14-A7343D7825E6}" destId="{C682CA7D-0F89-45CD-8F7A-5F1133CA0918}" srcOrd="0" destOrd="0" presId="urn:microsoft.com/office/officeart/2018/2/layout/IconVerticalSolidList"/>
    <dgm:cxn modelId="{F3717789-3162-428F-A224-D9DCBA64F063}" type="presOf" srcId="{47EE9583-599B-4A71-9A68-FE5C8DB233CF}" destId="{F2A65E3B-EDE1-4B82-956C-A6BDDE7F41E8}" srcOrd="0" destOrd="0" presId="urn:microsoft.com/office/officeart/2018/2/layout/IconVerticalSolidList"/>
    <dgm:cxn modelId="{C7DB2794-C400-4D8C-9081-CF1FD1643282}" srcId="{07D282D5-2AB9-41D2-B200-71B2F299A53B}" destId="{39ADDECD-5E33-4B76-B716-33A339B78FE4}" srcOrd="0" destOrd="0" parTransId="{AB77D832-9F2F-448B-A927-8535FA1BB227}" sibTransId="{061B9E0E-CA64-44B9-AD4B-21C5A74D4A59}"/>
    <dgm:cxn modelId="{7472E3C5-0DFF-4E73-B561-567DF24D90DD}" srcId="{07D282D5-2AB9-41D2-B200-71B2F299A53B}" destId="{00299032-44BF-4136-AB14-A7343D7825E6}" srcOrd="3" destOrd="0" parTransId="{4766F530-C0BC-4C4F-A139-328ABB59E3B4}" sibTransId="{D55BD51A-F06F-4F43-8F47-E05C5D311821}"/>
    <dgm:cxn modelId="{C75576DF-F816-4AAA-A510-4943F26DE615}" type="presOf" srcId="{39ADDECD-5E33-4B76-B716-33A339B78FE4}" destId="{87DEEAA7-BF90-4633-83C0-79DAE1D0CA78}" srcOrd="0" destOrd="0" presId="urn:microsoft.com/office/officeart/2018/2/layout/IconVerticalSolidList"/>
    <dgm:cxn modelId="{287FD3E9-B196-4C47-ACA8-B3A9AAD4CA02}" srcId="{07D282D5-2AB9-41D2-B200-71B2F299A53B}" destId="{47EE9583-599B-4A71-9A68-FE5C8DB233CF}" srcOrd="1" destOrd="0" parTransId="{DE336984-45B0-47A5-981D-C467E43C5151}" sibTransId="{9EA2D885-E3E8-4726-A32C-459F9747B5B4}"/>
    <dgm:cxn modelId="{CFCD44EB-B3FF-4FD8-A780-F0F521D99D44}" type="presOf" srcId="{ED994A6A-13B5-4EFD-9748-57F13FAB7DB1}" destId="{58ED652F-3709-4285-B59D-30FA5A005291}" srcOrd="0" destOrd="0" presId="urn:microsoft.com/office/officeart/2018/2/layout/IconVerticalSolidList"/>
    <dgm:cxn modelId="{A094BD9D-37A3-46F1-9FD5-BF677C15B30A}" type="presParOf" srcId="{1769D3E7-A6CB-4B71-A310-1E345A18B1FE}" destId="{062FE362-65FA-448D-BE1D-D6C82158A035}" srcOrd="0" destOrd="0" presId="urn:microsoft.com/office/officeart/2018/2/layout/IconVerticalSolidList"/>
    <dgm:cxn modelId="{D7375D5D-8B88-4CB9-870D-B20D81B3C60D}" type="presParOf" srcId="{062FE362-65FA-448D-BE1D-D6C82158A035}" destId="{FA44E46C-6774-48CD-9E2D-804E42F604D0}" srcOrd="0" destOrd="0" presId="urn:microsoft.com/office/officeart/2018/2/layout/IconVerticalSolidList"/>
    <dgm:cxn modelId="{2DC28943-33B6-402B-BAA5-0508C3CF32C0}" type="presParOf" srcId="{062FE362-65FA-448D-BE1D-D6C82158A035}" destId="{5E09865A-A1C2-4604-A943-30117529C5AB}" srcOrd="1" destOrd="0" presId="urn:microsoft.com/office/officeart/2018/2/layout/IconVerticalSolidList"/>
    <dgm:cxn modelId="{4CF75F64-412B-48FF-82D9-91EDA6BA89D9}" type="presParOf" srcId="{062FE362-65FA-448D-BE1D-D6C82158A035}" destId="{472AA89B-F766-4F76-8A59-C5F269BED59E}" srcOrd="2" destOrd="0" presId="urn:microsoft.com/office/officeart/2018/2/layout/IconVerticalSolidList"/>
    <dgm:cxn modelId="{5578C1B0-B779-44C9-8F28-2B26D2A66B65}" type="presParOf" srcId="{062FE362-65FA-448D-BE1D-D6C82158A035}" destId="{87DEEAA7-BF90-4633-83C0-79DAE1D0CA78}" srcOrd="3" destOrd="0" presId="urn:microsoft.com/office/officeart/2018/2/layout/IconVerticalSolidList"/>
    <dgm:cxn modelId="{6D1BB2D5-065B-45AC-9243-8F479CFA5725}" type="presParOf" srcId="{1769D3E7-A6CB-4B71-A310-1E345A18B1FE}" destId="{2B0D8098-EA9F-4D33-AA1E-71E75CD4A9F5}" srcOrd="1" destOrd="0" presId="urn:microsoft.com/office/officeart/2018/2/layout/IconVerticalSolidList"/>
    <dgm:cxn modelId="{D74244B3-0E7D-483D-BC47-BD124924D7DE}" type="presParOf" srcId="{1769D3E7-A6CB-4B71-A310-1E345A18B1FE}" destId="{10C43C29-DD0E-4E70-B681-7DA79516A783}" srcOrd="2" destOrd="0" presId="urn:microsoft.com/office/officeart/2018/2/layout/IconVerticalSolidList"/>
    <dgm:cxn modelId="{4FD5EE78-4D4D-4C14-941F-17DDBC769EDE}" type="presParOf" srcId="{10C43C29-DD0E-4E70-B681-7DA79516A783}" destId="{BA8D9F7C-A345-4864-8C15-0A2D58F55D4F}" srcOrd="0" destOrd="0" presId="urn:microsoft.com/office/officeart/2018/2/layout/IconVerticalSolidList"/>
    <dgm:cxn modelId="{439C7EB8-2CFE-48E9-ACDF-7B294D641540}" type="presParOf" srcId="{10C43C29-DD0E-4E70-B681-7DA79516A783}" destId="{59146FE1-C0B3-4529-99AF-D3B71C9F29A5}" srcOrd="1" destOrd="0" presId="urn:microsoft.com/office/officeart/2018/2/layout/IconVerticalSolidList"/>
    <dgm:cxn modelId="{34085C47-772B-479B-8A61-6E304CF2F409}" type="presParOf" srcId="{10C43C29-DD0E-4E70-B681-7DA79516A783}" destId="{3B3A3E81-550B-4499-B7F6-A6D56ED22A0A}" srcOrd="2" destOrd="0" presId="urn:microsoft.com/office/officeart/2018/2/layout/IconVerticalSolidList"/>
    <dgm:cxn modelId="{8D4F7AF6-C1AB-4A23-9F9B-328ADA29D41F}" type="presParOf" srcId="{10C43C29-DD0E-4E70-B681-7DA79516A783}" destId="{F2A65E3B-EDE1-4B82-956C-A6BDDE7F41E8}" srcOrd="3" destOrd="0" presId="urn:microsoft.com/office/officeart/2018/2/layout/IconVerticalSolidList"/>
    <dgm:cxn modelId="{B51152C3-6087-44EF-80D8-D0A089750FD1}" type="presParOf" srcId="{1769D3E7-A6CB-4B71-A310-1E345A18B1FE}" destId="{DE16113E-8DDC-44C0-8552-FCBFD322EDC0}" srcOrd="3" destOrd="0" presId="urn:microsoft.com/office/officeart/2018/2/layout/IconVerticalSolidList"/>
    <dgm:cxn modelId="{86A2D7A7-9320-4C41-B6B2-886812507188}" type="presParOf" srcId="{1769D3E7-A6CB-4B71-A310-1E345A18B1FE}" destId="{21B7D414-BB40-4A78-9E27-4E6FE7AB5D5F}" srcOrd="4" destOrd="0" presId="urn:microsoft.com/office/officeart/2018/2/layout/IconVerticalSolidList"/>
    <dgm:cxn modelId="{03B867F7-1BD3-4506-9E1E-3F60449C18CF}" type="presParOf" srcId="{21B7D414-BB40-4A78-9E27-4E6FE7AB5D5F}" destId="{B15B357B-5994-4805-961C-699B1E0311CC}" srcOrd="0" destOrd="0" presId="urn:microsoft.com/office/officeart/2018/2/layout/IconVerticalSolidList"/>
    <dgm:cxn modelId="{3230E67B-EE50-4425-9881-EAFF2EB138D8}" type="presParOf" srcId="{21B7D414-BB40-4A78-9E27-4E6FE7AB5D5F}" destId="{9D296194-23E1-41F2-89D1-1535D590FE4E}" srcOrd="1" destOrd="0" presId="urn:microsoft.com/office/officeart/2018/2/layout/IconVerticalSolidList"/>
    <dgm:cxn modelId="{E996D55B-5118-43BC-8425-57384C716884}" type="presParOf" srcId="{21B7D414-BB40-4A78-9E27-4E6FE7AB5D5F}" destId="{0A5843CC-C574-42BD-8DBC-28E36F5CF841}" srcOrd="2" destOrd="0" presId="urn:microsoft.com/office/officeart/2018/2/layout/IconVerticalSolidList"/>
    <dgm:cxn modelId="{D5BC0D6B-CC32-44DF-91CD-DA2743F84C22}" type="presParOf" srcId="{21B7D414-BB40-4A78-9E27-4E6FE7AB5D5F}" destId="{58ED652F-3709-4285-B59D-30FA5A005291}" srcOrd="3" destOrd="0" presId="urn:microsoft.com/office/officeart/2018/2/layout/IconVerticalSolidList"/>
    <dgm:cxn modelId="{541020C6-70A4-413C-9D77-7A40BD0D9F47}" type="presParOf" srcId="{1769D3E7-A6CB-4B71-A310-1E345A18B1FE}" destId="{355934C6-2296-448D-B083-3668F2C0960A}" srcOrd="5" destOrd="0" presId="urn:microsoft.com/office/officeart/2018/2/layout/IconVerticalSolidList"/>
    <dgm:cxn modelId="{06A26A93-B84D-4403-BB43-0E3636A93C39}" type="presParOf" srcId="{1769D3E7-A6CB-4B71-A310-1E345A18B1FE}" destId="{45522A8B-8955-4E70-95BD-50C249EC3E56}" srcOrd="6" destOrd="0" presId="urn:microsoft.com/office/officeart/2018/2/layout/IconVerticalSolidList"/>
    <dgm:cxn modelId="{1A624B07-C25F-430E-AB3B-F29067C42320}" type="presParOf" srcId="{45522A8B-8955-4E70-95BD-50C249EC3E56}" destId="{073EF149-A068-470D-8EFF-F6A0653064F8}" srcOrd="0" destOrd="0" presId="urn:microsoft.com/office/officeart/2018/2/layout/IconVerticalSolidList"/>
    <dgm:cxn modelId="{2F3E9C37-A633-4BFA-BC55-8208128FA609}" type="presParOf" srcId="{45522A8B-8955-4E70-95BD-50C249EC3E56}" destId="{5D233181-C9D3-423D-ABDB-12679F40BA76}" srcOrd="1" destOrd="0" presId="urn:microsoft.com/office/officeart/2018/2/layout/IconVerticalSolidList"/>
    <dgm:cxn modelId="{DD64F1E7-D0C1-47EB-B197-A340861DC01D}" type="presParOf" srcId="{45522A8B-8955-4E70-95BD-50C249EC3E56}" destId="{A9EFD7BA-D015-48D3-922A-CDB62E919717}" srcOrd="2" destOrd="0" presId="urn:microsoft.com/office/officeart/2018/2/layout/IconVerticalSolidList"/>
    <dgm:cxn modelId="{3D4D2175-CBF2-414D-8416-2B877538FD2A}" type="presParOf" srcId="{45522A8B-8955-4E70-95BD-50C249EC3E56}" destId="{C682CA7D-0F89-45CD-8F7A-5F1133CA0918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4E46C-6774-48CD-9E2D-804E42F604D0}">
      <dsp:nvSpPr>
        <dsp:cNvPr id="0" name=""/>
        <dsp:cNvSpPr/>
      </dsp:nvSpPr>
      <dsp:spPr>
        <a:xfrm>
          <a:off x="0" y="1871"/>
          <a:ext cx="10847916" cy="9483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9865A-A1C2-4604-A943-30117529C5AB}">
      <dsp:nvSpPr>
        <dsp:cNvPr id="0" name=""/>
        <dsp:cNvSpPr/>
      </dsp:nvSpPr>
      <dsp:spPr>
        <a:xfrm>
          <a:off x="286881" y="215254"/>
          <a:ext cx="521603" cy="5216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DEEAA7-BF90-4633-83C0-79DAE1D0CA78}">
      <dsp:nvSpPr>
        <dsp:cNvPr id="0" name=""/>
        <dsp:cNvSpPr/>
      </dsp:nvSpPr>
      <dsp:spPr>
        <a:xfrm>
          <a:off x="1095367" y="1871"/>
          <a:ext cx="9752548" cy="9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69" tIns="100369" rIns="100369" bIns="10036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 dirty="0"/>
            <a:t>Arbeitgeber müssen sicherstellen, dass bei einem Notfall am Arbeitsplatz schnell Hilfe kommt </a:t>
          </a:r>
          <a:endParaRPr lang="en-US" sz="2200" kern="1200" dirty="0"/>
        </a:p>
      </dsp:txBody>
      <dsp:txXfrm>
        <a:off x="1095367" y="1871"/>
        <a:ext cx="9752548" cy="948370"/>
      </dsp:txXfrm>
    </dsp:sp>
    <dsp:sp modelId="{BA8D9F7C-A345-4864-8C15-0A2D58F55D4F}">
      <dsp:nvSpPr>
        <dsp:cNvPr id="0" name=""/>
        <dsp:cNvSpPr/>
      </dsp:nvSpPr>
      <dsp:spPr>
        <a:xfrm>
          <a:off x="0" y="1187333"/>
          <a:ext cx="10847916" cy="9483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46FE1-C0B3-4529-99AF-D3B71C9F29A5}">
      <dsp:nvSpPr>
        <dsp:cNvPr id="0" name=""/>
        <dsp:cNvSpPr/>
      </dsp:nvSpPr>
      <dsp:spPr>
        <a:xfrm>
          <a:off x="286881" y="1400716"/>
          <a:ext cx="521603" cy="521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A65E3B-EDE1-4B82-956C-A6BDDE7F41E8}">
      <dsp:nvSpPr>
        <dsp:cNvPr id="0" name=""/>
        <dsp:cNvSpPr/>
      </dsp:nvSpPr>
      <dsp:spPr>
        <a:xfrm>
          <a:off x="1095367" y="1187333"/>
          <a:ext cx="9752548" cy="9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69" tIns="100369" rIns="100369" bIns="10036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b="1" kern="1200" dirty="0"/>
            <a:t>ACHTUNG: </a:t>
          </a:r>
          <a:r>
            <a:rPr lang="de-DE" sz="2200" kern="1200" dirty="0"/>
            <a:t>Dies ist nicht möglich, wenn Kollegen außerhalb von Sicht- und Rufweite alleine arbeiten, die Rettungskette funktioniert nicht.</a:t>
          </a:r>
          <a:endParaRPr lang="en-US" sz="2200" kern="1200" dirty="0"/>
        </a:p>
      </dsp:txBody>
      <dsp:txXfrm>
        <a:off x="1095367" y="1187333"/>
        <a:ext cx="9752548" cy="948370"/>
      </dsp:txXfrm>
    </dsp:sp>
    <dsp:sp modelId="{B15B357B-5994-4805-961C-699B1E0311CC}">
      <dsp:nvSpPr>
        <dsp:cNvPr id="0" name=""/>
        <dsp:cNvSpPr/>
      </dsp:nvSpPr>
      <dsp:spPr>
        <a:xfrm>
          <a:off x="0" y="2372796"/>
          <a:ext cx="10847916" cy="9483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296194-23E1-41F2-89D1-1535D590FE4E}">
      <dsp:nvSpPr>
        <dsp:cNvPr id="0" name=""/>
        <dsp:cNvSpPr/>
      </dsp:nvSpPr>
      <dsp:spPr>
        <a:xfrm>
          <a:off x="286881" y="2586179"/>
          <a:ext cx="521603" cy="52160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ED652F-3709-4285-B59D-30FA5A005291}">
      <dsp:nvSpPr>
        <dsp:cNvPr id="0" name=""/>
        <dsp:cNvSpPr/>
      </dsp:nvSpPr>
      <dsp:spPr>
        <a:xfrm>
          <a:off x="1095367" y="2372796"/>
          <a:ext cx="9752548" cy="9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69" tIns="100369" rIns="100369" bIns="10036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Alleinarbeit ist nur bei </a:t>
          </a:r>
          <a:r>
            <a:rPr lang="de-DE" sz="2200" u="sng" kern="1200"/>
            <a:t>nicht gefährlichen </a:t>
          </a:r>
          <a:r>
            <a:rPr lang="de-DE" sz="2200" kern="1200"/>
            <a:t>Arbeiten erlaubt, zumindest sofern eine Meldeeinrichtung zur Verfügung stehen.</a:t>
          </a:r>
          <a:endParaRPr lang="en-US" sz="2200" kern="1200"/>
        </a:p>
      </dsp:txBody>
      <dsp:txXfrm>
        <a:off x="1095367" y="2372796"/>
        <a:ext cx="9752548" cy="948370"/>
      </dsp:txXfrm>
    </dsp:sp>
    <dsp:sp modelId="{073EF149-A068-470D-8EFF-F6A0653064F8}">
      <dsp:nvSpPr>
        <dsp:cNvPr id="0" name=""/>
        <dsp:cNvSpPr/>
      </dsp:nvSpPr>
      <dsp:spPr>
        <a:xfrm>
          <a:off x="0" y="3558258"/>
          <a:ext cx="10847916" cy="94837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>
              <a:lumMod val="20000"/>
              <a:lumOff val="80000"/>
            </a:schemeClr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233181-C9D3-423D-ABDB-12679F40BA76}">
      <dsp:nvSpPr>
        <dsp:cNvPr id="0" name=""/>
        <dsp:cNvSpPr/>
      </dsp:nvSpPr>
      <dsp:spPr>
        <a:xfrm>
          <a:off x="286881" y="3771642"/>
          <a:ext cx="521603" cy="5216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82CA7D-0F89-45CD-8F7A-5F1133CA0918}">
      <dsp:nvSpPr>
        <dsp:cNvPr id="0" name=""/>
        <dsp:cNvSpPr/>
      </dsp:nvSpPr>
      <dsp:spPr>
        <a:xfrm>
          <a:off x="1095367" y="3558258"/>
          <a:ext cx="9752548" cy="948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0369" tIns="100369" rIns="100369" bIns="100369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200" kern="1200"/>
            <a:t>Elektroarbeiten haben ein </a:t>
          </a:r>
          <a:r>
            <a:rPr lang="de-DE" sz="2200" u="sng" kern="1200"/>
            <a:t>hohes Gefährdungspotenzial </a:t>
          </a:r>
          <a:r>
            <a:rPr lang="de-DE" sz="2200" kern="1200"/>
            <a:t>und sind daher selten für Alleinarbeit geeignet und erlaubt.</a:t>
          </a:r>
          <a:endParaRPr lang="en-US" sz="2200" kern="1200"/>
        </a:p>
      </dsp:txBody>
      <dsp:txXfrm>
        <a:off x="1095367" y="3558258"/>
        <a:ext cx="9752548" cy="948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4437112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03445" y="2708921"/>
            <a:ext cx="10368888" cy="1189373"/>
          </a:xfrm>
        </p:spPr>
        <p:txBody>
          <a:bodyPr/>
          <a:lstStyle>
            <a:lvl1pPr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3445" y="4528136"/>
            <a:ext cx="10368888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rgbClr val="4A4A4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2E54B2C-4599-48D4-8EC9-A863332DEE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414" y="5733256"/>
            <a:ext cx="4234071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883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3"/>
          </p:nvPr>
        </p:nvSpPr>
        <p:spPr>
          <a:xfrm>
            <a:off x="624000" y="6525344"/>
            <a:ext cx="106704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53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6453336"/>
            <a:ext cx="11472597" cy="404664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eck 5"/>
          <p:cNvSpPr/>
          <p:nvPr userDrawn="1"/>
        </p:nvSpPr>
        <p:spPr>
          <a:xfrm>
            <a:off x="11568608" y="6453336"/>
            <a:ext cx="618456" cy="40466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62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Agenda-Tabelle"/>
          <p:cNvSpPr>
            <a:spLocks noGrp="1"/>
          </p:cNvSpPr>
          <p:nvPr>
            <p:ph type="tbl" sz="quarter" idx="13"/>
          </p:nvPr>
        </p:nvSpPr>
        <p:spPr>
          <a:xfrm>
            <a:off x="624001" y="1628775"/>
            <a:ext cx="10847916" cy="4508500"/>
          </a:xfrm>
        </p:spPr>
        <p:txBody>
          <a:bodyPr/>
          <a:lstStyle/>
          <a:p>
            <a:r>
              <a:rPr lang="de-DE"/>
              <a:t>Tabelle durch Klicken auf Symbol hinzufügen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>
          <a:xfrm>
            <a:off x="624000" y="6525344"/>
            <a:ext cx="106704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de-DE">
                <a:solidFill>
                  <a:prstClr val="white"/>
                </a:solidFill>
              </a:rPr>
              <a:t>© 2020 – Safety 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de-DE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12972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4437112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07435" y="1412777"/>
            <a:ext cx="10657184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D54F0F8-04EF-44D9-A465-071BC8DD8D45}"/>
              </a:ext>
            </a:extLst>
          </p:cNvPr>
          <p:cNvSpPr/>
          <p:nvPr userDrawn="1"/>
        </p:nvSpPr>
        <p:spPr>
          <a:xfrm>
            <a:off x="9840416" y="6484103"/>
            <a:ext cx="1394934" cy="24622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2019 –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Safety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Xperts</a:t>
            </a: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feld 12">
            <a:extLst>
              <a:ext uri="{FF2B5EF4-FFF2-40B4-BE49-F238E27FC236}">
                <a16:creationId xmlns:a16="http://schemas.microsoft.com/office/drawing/2014/main" id="{1C97A172-AEF2-427C-A9F8-B2AB4BDA52EF}"/>
              </a:ext>
            </a:extLst>
          </p:cNvPr>
          <p:cNvSpPr txBox="1"/>
          <p:nvPr userDrawn="1"/>
        </p:nvSpPr>
        <p:spPr>
          <a:xfrm>
            <a:off x="807770" y="5152156"/>
            <a:ext cx="393605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A4A4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Unternehmen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A4A4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Straße / Hausnummer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A4A4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PLZ / Stadt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srgbClr val="4A4A4B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Telefon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4A4A4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Untertitel 6">
            <a:extLst>
              <a:ext uri="{FF2B5EF4-FFF2-40B4-BE49-F238E27FC236}">
                <a16:creationId xmlns:a16="http://schemas.microsoft.com/office/drawing/2014/main" id="{90D6BD9E-40D1-4305-9A9B-F71DA4A4C27E}"/>
              </a:ext>
            </a:extLst>
          </p:cNvPr>
          <p:cNvSpPr>
            <a:spLocks noGrp="1"/>
          </p:cNvSpPr>
          <p:nvPr userDrawn="1"/>
        </p:nvSpPr>
        <p:spPr>
          <a:xfrm>
            <a:off x="815413" y="4797152"/>
            <a:ext cx="5664629" cy="360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buFont typeface="Wingdings" panose="05000000000000000000" pitchFamily="2" charset="2"/>
              <a:buNone/>
              <a:tabLst/>
              <a:defRPr sz="1400" b="1" kern="1200" cap="all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Symbol" panose="050501020107060205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800" b="1" i="0" u="none" strike="noStrike" kern="1200" cap="all" spc="0" normalizeH="0" baseline="0" noProof="0" dirty="0">
                <a:ln>
                  <a:noFill/>
                </a:ln>
                <a:solidFill>
                  <a:srgbClr val="4A4A4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Trage hier deinen namen ein</a:t>
            </a:r>
          </a:p>
        </p:txBody>
      </p:sp>
    </p:spTree>
    <p:extLst>
      <p:ext uri="{BB962C8B-B14F-4D97-AF65-F5344CB8AC3E}">
        <p14:creationId xmlns:p14="http://schemas.microsoft.com/office/powerpoint/2010/main" val="150786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bschluss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2000" cy="4437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103445" y="2708921"/>
            <a:ext cx="10657184" cy="1189373"/>
          </a:xfrm>
        </p:spPr>
        <p:txBody>
          <a:bodyPr/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 für Ihre Aufmerksamkeit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135656" y="5301208"/>
            <a:ext cx="5664629" cy="360040"/>
          </a:xfrm>
        </p:spPr>
        <p:txBody>
          <a:bodyPr>
            <a:noAutofit/>
          </a:bodyPr>
          <a:lstStyle>
            <a:lvl1pPr marL="0" indent="0" algn="l">
              <a:buNone/>
              <a:defRPr sz="1400" b="1" cap="all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Name des Autors</a:t>
            </a:r>
          </a:p>
        </p:txBody>
      </p:sp>
      <p:sp>
        <p:nvSpPr>
          <p:cNvPr id="8" name="Textfeld 7"/>
          <p:cNvSpPr txBox="1"/>
          <p:nvPr userDrawn="1"/>
        </p:nvSpPr>
        <p:spPr>
          <a:xfrm>
            <a:off x="2135656" y="5661249"/>
            <a:ext cx="39360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Theodor-Heuss-Straße 2-4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53177 Bonn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Großkundenpostleitzahl: D-53095 Bonn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Tel.: 0228 - 95 5 00 (Zentrale)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Tel.: 0228 - 95 5 0155 (Kundenservice)</a:t>
            </a:r>
            <a:b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Fax: 0228 - 36 96 480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04" y="4495752"/>
            <a:ext cx="3072341" cy="805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26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2244003" y="1628800"/>
            <a:ext cx="9947996" cy="2636912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441701" y="2160040"/>
            <a:ext cx="9125883" cy="1189373"/>
          </a:xfrm>
        </p:spPr>
        <p:txBody>
          <a:bodyPr anchor="b"/>
          <a:lstStyle>
            <a:lvl1pPr>
              <a:lnSpc>
                <a:spcPct val="10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41701" y="3456183"/>
            <a:ext cx="9125883" cy="413033"/>
          </a:xfrm>
        </p:spPr>
        <p:txBody>
          <a:bodyPr>
            <a:noAutofit/>
          </a:bodyPr>
          <a:lstStyle>
            <a:lvl1pPr marL="0" indent="0" algn="l">
              <a:buNone/>
              <a:defRPr sz="1600" cap="all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2" name="Rechteck 11"/>
          <p:cNvSpPr/>
          <p:nvPr userDrawn="1"/>
        </p:nvSpPr>
        <p:spPr>
          <a:xfrm>
            <a:off x="3898" y="1628800"/>
            <a:ext cx="2146060" cy="2636912"/>
          </a:xfrm>
          <a:prstGeom prst="rect">
            <a:avLst/>
          </a:prstGeom>
          <a:solidFill>
            <a:srgbClr val="4A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7FEF447-A282-4930-9D74-0EA86A56E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8" y="5661248"/>
            <a:ext cx="4800619" cy="1143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3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12192000" cy="5301208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7" name="Gerade Verbindung 6"/>
          <p:cNvCxnSpPr/>
          <p:nvPr userDrawn="1"/>
        </p:nvCxnSpPr>
        <p:spPr>
          <a:xfrm>
            <a:off x="2159563" y="2942586"/>
            <a:ext cx="0" cy="18000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61525" y="2924944"/>
            <a:ext cx="9210808" cy="1329404"/>
          </a:xfrm>
        </p:spPr>
        <p:txBody>
          <a:bodyPr tIns="0" anchor="t"/>
          <a:lstStyle>
            <a:lvl1pPr algn="l">
              <a:lnSpc>
                <a:spcPct val="100000"/>
              </a:lnSpc>
              <a:defRPr sz="3600" b="0" cap="all" baseline="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261525" y="4293097"/>
            <a:ext cx="9210808" cy="458455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5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001" y="1628775"/>
            <a:ext cx="10847916" cy="45085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568608" y="6525344"/>
            <a:ext cx="623392" cy="252000"/>
          </a:xfrm>
        </p:spPr>
        <p:txBody>
          <a:bodyPr lIns="72000" rIns="720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>
          <a:xfrm>
            <a:off x="624000" y="6525344"/>
            <a:ext cx="106704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93594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4000" y="1628775"/>
            <a:ext cx="10848000" cy="4507200"/>
          </a:xfr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24000" y="1016554"/>
            <a:ext cx="10848000" cy="360363"/>
          </a:xfrm>
        </p:spPr>
        <p:txBody>
          <a:bodyPr>
            <a:noAutofit/>
          </a:bodyPr>
          <a:lstStyle>
            <a:lvl1pPr marL="0" indent="0">
              <a:buNone/>
              <a:defRPr sz="1800" b="0" i="0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/>
              <a:t>Untertitel einfügen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1774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624417" y="1628775"/>
            <a:ext cx="5184000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6288021" y="1628775"/>
            <a:ext cx="5184312" cy="450850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610866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mit Überschrif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24000" y="1628775"/>
            <a:ext cx="5184000" cy="496800"/>
          </a:xfrm>
          <a:solidFill>
            <a:srgbClr val="4A4A4B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88333" y="1628775"/>
            <a:ext cx="5184000" cy="496800"/>
          </a:xfrm>
          <a:solidFill>
            <a:srgbClr val="009FE4"/>
          </a:solidFill>
        </p:spPr>
        <p:txBody>
          <a:bodyPr lIns="108000" rIns="108000" anchor="ctr">
            <a:noAutofit/>
          </a:bodyPr>
          <a:lstStyle>
            <a:lvl1pPr marL="0" indent="0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Überschrift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Inhaltsplatzhalter 7"/>
          <p:cNvSpPr>
            <a:spLocks noGrp="1"/>
          </p:cNvSpPr>
          <p:nvPr>
            <p:ph sz="quarter" idx="13"/>
          </p:nvPr>
        </p:nvSpPr>
        <p:spPr>
          <a:xfrm>
            <a:off x="624418" y="2141275"/>
            <a:ext cx="5183551" cy="3996000"/>
          </a:xfrm>
          <a:noFill/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1" name="Inhaltsplatzhalter 7"/>
          <p:cNvSpPr>
            <a:spLocks noGrp="1"/>
          </p:cNvSpPr>
          <p:nvPr>
            <p:ph sz="quarter" idx="14"/>
          </p:nvPr>
        </p:nvSpPr>
        <p:spPr>
          <a:xfrm>
            <a:off x="6288021" y="2141275"/>
            <a:ext cx="5184312" cy="3996000"/>
          </a:xfrm>
          <a:noFill/>
        </p:spPr>
        <p:txBody>
          <a:bodyPr lIns="108000" tIns="144000" rIns="108000" bIns="14400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9643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Inhalte bu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>
          <a:xfrm>
            <a:off x="624000" y="6525344"/>
            <a:ext cx="10670400" cy="252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14" name="Inhaltsplatzhalter 5">
            <a:extLst>
              <a:ext uri="{FF2B5EF4-FFF2-40B4-BE49-F238E27FC236}">
                <a16:creationId xmlns:a16="http://schemas.microsoft.com/office/drawing/2014/main" id="{0EC5C99E-DD28-47B8-B817-7DEB19C797D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4000" y="1628775"/>
            <a:ext cx="4896000" cy="4508500"/>
          </a:xfrm>
          <a:solidFill>
            <a:srgbClr val="009FE4"/>
          </a:solidFill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5">
            <a:extLst>
              <a:ext uri="{FF2B5EF4-FFF2-40B4-BE49-F238E27FC236}">
                <a16:creationId xmlns:a16="http://schemas.microsoft.com/office/drawing/2014/main" id="{0B2286DB-A162-4E22-A7F2-0240E20DD20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83200" y="1628776"/>
            <a:ext cx="5789133" cy="2339999"/>
          </a:xfrm>
          <a:solidFill>
            <a:srgbClr val="4A4A4B"/>
          </a:solidFill>
        </p:spPr>
        <p:txBody>
          <a:bodyPr lIns="90000" tIns="46800" rIns="90000" bIns="468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Inhaltsplatzhalter 15">
            <a:extLst>
              <a:ext uri="{FF2B5EF4-FFF2-40B4-BE49-F238E27FC236}">
                <a16:creationId xmlns:a16="http://schemas.microsoft.com/office/drawing/2014/main" id="{DCB00A76-0864-47EE-B05D-9540831A20A5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5683200" y="4121275"/>
            <a:ext cx="2784000" cy="2016000"/>
          </a:xfr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9" name="Inhaltsplatzhalter 15">
            <a:extLst>
              <a:ext uri="{FF2B5EF4-FFF2-40B4-BE49-F238E27FC236}">
                <a16:creationId xmlns:a16="http://schemas.microsoft.com/office/drawing/2014/main" id="{9AC95AA3-45D9-4196-96FC-247067FB404C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8640333" y="4121275"/>
            <a:ext cx="2832000" cy="2016000"/>
          </a:xfrm>
          <a:solidFill>
            <a:schemeClr val="bg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49578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 blau/gr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735627" y="4697275"/>
            <a:ext cx="8736791" cy="1440000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 userDrawn="1"/>
        </p:nvSpPr>
        <p:spPr>
          <a:xfrm>
            <a:off x="624418" y="4697275"/>
            <a:ext cx="1919188" cy="1440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624417" y="1628775"/>
            <a:ext cx="10848000" cy="2923200"/>
          </a:xfrm>
          <a:prstGeom prst="rect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sz="quarter" idx="18"/>
          </p:nvPr>
        </p:nvSpPr>
        <p:spPr>
          <a:xfrm>
            <a:off x="624502" y="1628775"/>
            <a:ext cx="10847916" cy="2922588"/>
          </a:xfrm>
          <a:solidFill>
            <a:srgbClr val="009FE4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  <p:sp>
        <p:nvSpPr>
          <p:cNvPr id="12" name="Inhaltsplatzhalter 6"/>
          <p:cNvSpPr>
            <a:spLocks noGrp="1"/>
          </p:cNvSpPr>
          <p:nvPr>
            <p:ph sz="quarter" idx="19"/>
          </p:nvPr>
        </p:nvSpPr>
        <p:spPr>
          <a:xfrm>
            <a:off x="624418" y="4697275"/>
            <a:ext cx="1919188" cy="1440000"/>
          </a:xfrm>
          <a:solidFill>
            <a:srgbClr val="4A4A4B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Inhaltsplatzhalter 15"/>
          <p:cNvSpPr>
            <a:spLocks noGrp="1"/>
          </p:cNvSpPr>
          <p:nvPr>
            <p:ph sz="quarter" idx="20"/>
          </p:nvPr>
        </p:nvSpPr>
        <p:spPr>
          <a:xfrm>
            <a:off x="2734733" y="4697413"/>
            <a:ext cx="8737600" cy="1439862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3256382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0" y="6453336"/>
            <a:ext cx="11472597" cy="404664"/>
          </a:xfrm>
          <a:prstGeom prst="rect">
            <a:avLst/>
          </a:prstGeom>
          <a:solidFill>
            <a:srgbClr val="009F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11568608" y="6453336"/>
            <a:ext cx="618456" cy="404664"/>
          </a:xfrm>
          <a:prstGeom prst="rect">
            <a:avLst/>
          </a:prstGeom>
          <a:solidFill>
            <a:srgbClr val="4A4A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4000" y="90000"/>
            <a:ext cx="10848000" cy="907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4001" y="1628775"/>
            <a:ext cx="10847916" cy="45085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24000" y="6525344"/>
            <a:ext cx="106704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de-DE">
                <a:solidFill>
                  <a:prstClr val="white"/>
                </a:solidFill>
              </a:rPr>
              <a:t>© 2020 – Safety 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568000" y="6525344"/>
            <a:ext cx="624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‹Nr.›</a:t>
            </a:fld>
            <a:endParaRPr lang="de-DE" dirty="0">
              <a:solidFill>
                <a:prstClr val="white"/>
              </a:solidFill>
            </a:endParaRPr>
          </a:p>
        </p:txBody>
      </p:sp>
      <p:cxnSp>
        <p:nvCxnSpPr>
          <p:cNvPr id="9" name="Gerade Verbindung 8"/>
          <p:cNvCxnSpPr/>
          <p:nvPr/>
        </p:nvCxnSpPr>
        <p:spPr>
          <a:xfrm>
            <a:off x="0" y="1007623"/>
            <a:ext cx="12192000" cy="0"/>
          </a:xfrm>
          <a:prstGeom prst="line">
            <a:avLst/>
          </a:prstGeom>
          <a:ln>
            <a:solidFill>
              <a:srgbClr val="009F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4798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ts val="3200"/>
        </a:lnSpc>
        <a:spcBef>
          <a:spcPct val="0"/>
        </a:spcBef>
        <a:buNone/>
        <a:defRPr sz="3000" kern="1200">
          <a:solidFill>
            <a:srgbClr val="009FE4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spcBef>
          <a:spcPts val="600"/>
        </a:spcBef>
        <a:buFont typeface="Wingdings" panose="05000000000000000000" pitchFamily="2" charset="2"/>
        <a:buChar char="§"/>
        <a:tabLst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spcBef>
          <a:spcPts val="0"/>
        </a:spcBef>
        <a:buFont typeface="Symbol" panose="05050102010706020507" pitchFamily="18" charset="2"/>
        <a:buChar char="-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76325" indent="-269875" algn="l" defTabSz="914400" rtl="0" eaLnBrk="1" latinLnBrk="0" hangingPunct="1">
        <a:spcBef>
          <a:spcPct val="20000"/>
        </a:spcBef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926C2D-FF38-4376-996A-8017538D76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Alleinarbeit – am Beispiel von Elektroarbeiten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1903B64-1230-44AE-B5FF-3EFAC04BB0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Auch während </a:t>
            </a:r>
            <a:r>
              <a:rPr lang="de-DE"/>
              <a:t>der Corona-Krise </a:t>
            </a:r>
            <a:r>
              <a:rPr lang="de-DE" dirty="0"/>
              <a:t>nicht immer zulässig</a:t>
            </a:r>
          </a:p>
        </p:txBody>
      </p:sp>
    </p:spTree>
    <p:extLst>
      <p:ext uri="{BB962C8B-B14F-4D97-AF65-F5344CB8AC3E}">
        <p14:creationId xmlns:p14="http://schemas.microsoft.com/office/powerpoint/2010/main" val="79824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239077-A673-4C36-BEFC-267E8349B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000" y="6525344"/>
            <a:ext cx="6240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2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9436C8-4F08-4E19-B7C3-0E61DB5A7C5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417" y="1628775"/>
            <a:ext cx="5184000" cy="4508500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de-DE" sz="1700" b="1" dirty="0">
                <a:solidFill>
                  <a:schemeClr val="accent4"/>
                </a:solidFill>
              </a:rPr>
              <a:t>Wichtigstes Ziel: </a:t>
            </a:r>
            <a:r>
              <a:rPr lang="de-DE" sz="1700" dirty="0">
                <a:solidFill>
                  <a:schemeClr val="accent4"/>
                </a:solidFill>
              </a:rPr>
              <a:t>Sie reduzieren die Ansteckungsgefahr und somit die Gefahr der Betriebsschließung</a:t>
            </a:r>
          </a:p>
          <a:p>
            <a:pPr marL="0" indent="0">
              <a:lnSpc>
                <a:spcPct val="90000"/>
              </a:lnSpc>
              <a:buNone/>
            </a:pPr>
            <a:endParaRPr lang="de-DE" sz="17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r>
              <a:rPr lang="de-DE" sz="1700" dirty="0">
                <a:solidFill>
                  <a:schemeClr val="accent4"/>
                </a:solidFill>
              </a:rPr>
              <a:t>Die Abstandregel von mindestens 1,5 m lässt sich in engen Räumen nicht einhalten.</a:t>
            </a:r>
          </a:p>
          <a:p>
            <a:pPr>
              <a:lnSpc>
                <a:spcPct val="90000"/>
              </a:lnSpc>
            </a:pPr>
            <a:r>
              <a:rPr lang="de-DE" sz="1700" dirty="0">
                <a:solidFill>
                  <a:schemeClr val="accent4"/>
                </a:solidFill>
              </a:rPr>
              <a:t>Räume sind kleiner als 10 m² und dürfen aufgrund der </a:t>
            </a:r>
            <a:r>
              <a:rPr lang="de-DE" sz="1700" dirty="0">
                <a:solidFill>
                  <a:srgbClr val="0070C0"/>
                </a:solidFill>
              </a:rPr>
              <a:t>Corona-</a:t>
            </a:r>
            <a:r>
              <a:rPr lang="de-DE" sz="1700" dirty="0" err="1">
                <a:solidFill>
                  <a:srgbClr val="0070C0"/>
                </a:solidFill>
              </a:rPr>
              <a:t>ArbSchV</a:t>
            </a:r>
            <a:r>
              <a:rPr lang="de-DE" sz="1700" dirty="0">
                <a:solidFill>
                  <a:srgbClr val="0070C0"/>
                </a:solidFill>
              </a:rPr>
              <a:t>, verbindlich bis 15. März 2021</a:t>
            </a:r>
            <a:r>
              <a:rPr lang="de-DE" sz="1700" dirty="0">
                <a:solidFill>
                  <a:schemeClr val="accent4"/>
                </a:solidFill>
              </a:rPr>
              <a:t>, nur von einer Person „belegt“ werden.</a:t>
            </a:r>
          </a:p>
          <a:p>
            <a:pPr>
              <a:lnSpc>
                <a:spcPct val="90000"/>
              </a:lnSpc>
            </a:pPr>
            <a:r>
              <a:rPr lang="de-DE" sz="1700" dirty="0">
                <a:solidFill>
                  <a:schemeClr val="accent4"/>
                </a:solidFill>
              </a:rPr>
              <a:t>Der Mundschutz kann für die Arbeit hinderlich sein, z.B. auch beim Tragen der erforderlichen PSA.</a:t>
            </a:r>
          </a:p>
          <a:p>
            <a:pPr>
              <a:lnSpc>
                <a:spcPct val="90000"/>
              </a:lnSpc>
            </a:pPr>
            <a:r>
              <a:rPr lang="de-DE" sz="1700" dirty="0">
                <a:solidFill>
                  <a:schemeClr val="accent4"/>
                </a:solidFill>
              </a:rPr>
              <a:t>Alleinarbeit aufgrund von organisatorischen Maßnahme zur Kontaktbeschränkung. Die </a:t>
            </a:r>
            <a:r>
              <a:rPr lang="de-DE" sz="1700" dirty="0">
                <a:solidFill>
                  <a:srgbClr val="0070C0"/>
                </a:solidFill>
              </a:rPr>
              <a:t>Corona-</a:t>
            </a:r>
            <a:r>
              <a:rPr lang="de-DE" sz="1700" dirty="0" err="1">
                <a:solidFill>
                  <a:srgbClr val="0070C0"/>
                </a:solidFill>
              </a:rPr>
              <a:t>ArbSchV</a:t>
            </a:r>
            <a:r>
              <a:rPr lang="de-DE" sz="1700" dirty="0">
                <a:solidFill>
                  <a:schemeClr val="accent4"/>
                </a:solidFill>
              </a:rPr>
              <a:t> sieht Arbeitspläne vor, die dazu führen, dass es zu weniger persönlichen Kontakten kommt.</a:t>
            </a:r>
          </a:p>
          <a:p>
            <a:pPr>
              <a:lnSpc>
                <a:spcPct val="90000"/>
              </a:lnSpc>
            </a:pPr>
            <a:endParaRPr lang="de-DE" sz="17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endParaRPr lang="de-DE" sz="1700" dirty="0">
              <a:solidFill>
                <a:schemeClr val="accent4"/>
              </a:solidFill>
            </a:endParaRPr>
          </a:p>
          <a:p>
            <a:pPr>
              <a:lnSpc>
                <a:spcPct val="90000"/>
              </a:lnSpc>
            </a:pPr>
            <a:endParaRPr lang="de-DE" sz="1700" dirty="0">
              <a:solidFill>
                <a:schemeClr val="accent4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01FAA57-5847-42AA-859B-2E71C1CE2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745" r="2" b="2"/>
          <a:stretch/>
        </p:blipFill>
        <p:spPr>
          <a:xfrm>
            <a:off x="6288021" y="1628775"/>
            <a:ext cx="5184312" cy="4508500"/>
          </a:xfrm>
          <a:prstGeom prst="rect">
            <a:avLst/>
          </a:prstGeom>
          <a:noFill/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FA59B8-EB87-4197-A0BD-48ECA8C39F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24000" y="6525344"/>
            <a:ext cx="106704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prstClr val="white"/>
                </a:solidFill>
              </a:rPr>
              <a:t>© 2020 – Safety Xperts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A69E8C5-2D85-4CF3-B152-BD7E2E79B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90000"/>
            <a:ext cx="10848000" cy="907200"/>
          </a:xfrm>
        </p:spPr>
        <p:txBody>
          <a:bodyPr anchor="b">
            <a:normAutofit/>
          </a:bodyPr>
          <a:lstStyle/>
          <a:p>
            <a:r>
              <a:rPr lang="de-DE" dirty="0"/>
              <a:t>Warum Alleinarbeit während der Corona-Krise sinnvoll sein kann</a:t>
            </a:r>
          </a:p>
        </p:txBody>
      </p:sp>
    </p:spTree>
    <p:extLst>
      <p:ext uri="{BB962C8B-B14F-4D97-AF65-F5344CB8AC3E}">
        <p14:creationId xmlns:p14="http://schemas.microsoft.com/office/powerpoint/2010/main" val="625770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F106046-D32E-4475-81F2-7B9EFAC08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8608" y="6525344"/>
            <a:ext cx="623392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564BF1B-7A00-4FDB-9ACC-13A0BEC11AB6}" type="slidenum">
              <a:rPr lang="de-DE" smtClean="0">
                <a:solidFill>
                  <a:prstClr val="white"/>
                </a:solidFill>
              </a:rPr>
              <a:pPr>
                <a:spcAft>
                  <a:spcPts val="600"/>
                </a:spcAft>
              </a:pPr>
              <a:t>3</a:t>
            </a:fld>
            <a:endParaRPr lang="de-DE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50C48A4-BBBD-4B92-BC66-2D8346CB9FF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24000" y="6525344"/>
            <a:ext cx="10670400" cy="252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de-DE">
                <a:solidFill>
                  <a:prstClr val="white"/>
                </a:solidFill>
              </a:rPr>
              <a:t>© 2020 – Safety Xperts</a:t>
            </a: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185D1FC-B3B2-4E6F-BC7F-7A860C925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0" y="90000"/>
            <a:ext cx="10848000" cy="907200"/>
          </a:xfrm>
        </p:spPr>
        <p:txBody>
          <a:bodyPr anchor="b">
            <a:normAutofit/>
          </a:bodyPr>
          <a:lstStyle/>
          <a:p>
            <a:r>
              <a:rPr lang="de-DE" dirty="0"/>
              <a:t>Warum Alleinarbeit insbesondere für Elektroarbeiten </a:t>
            </a:r>
            <a:br>
              <a:rPr lang="de-DE" dirty="0"/>
            </a:br>
            <a:r>
              <a:rPr lang="de-DE" dirty="0"/>
              <a:t>gefährlich ist/verboten ist</a:t>
            </a:r>
          </a:p>
        </p:txBody>
      </p:sp>
      <p:graphicFrame>
        <p:nvGraphicFramePr>
          <p:cNvPr id="7" name="Inhaltsplatzhalter 1">
            <a:extLst>
              <a:ext uri="{FF2B5EF4-FFF2-40B4-BE49-F238E27FC236}">
                <a16:creationId xmlns:a16="http://schemas.microsoft.com/office/drawing/2014/main" id="{F29CE566-4602-4C3B-B2A3-A9B39D9E74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7841708"/>
              </p:ext>
            </p:extLst>
          </p:nvPr>
        </p:nvGraphicFramePr>
        <p:xfrm>
          <a:off x="624001" y="1628775"/>
          <a:ext cx="10847916" cy="4508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600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5F84E8-756A-4EBE-A40B-A7BD0710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545146"/>
            <a:ext cx="10847916" cy="45085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4"/>
                </a:solidFill>
              </a:rPr>
              <a:t>Die Bewertung der Gefährdungen folgt der DGUV R112-139</a:t>
            </a:r>
          </a:p>
          <a:p>
            <a:pPr marL="0" indent="0">
              <a:buNone/>
            </a:pP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218D60-9DE3-4E26-9EBA-8407C753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4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2F6DEF-0906-4C76-AEF5-9A422F35D6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06C3563-0594-4476-A446-B9EBDC0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Alleinarbeit – Strenge Anforderungen für Elektroarbeiten</a:t>
            </a:r>
            <a:br>
              <a:rPr lang="de-DE" dirty="0"/>
            </a:br>
            <a:r>
              <a:rPr lang="de-DE" dirty="0"/>
              <a:t>Richten Sie sich nach der Gefährdungsbeurteilung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94E873-E16C-4967-9380-2B3FDD21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4" y="2121864"/>
            <a:ext cx="4464284" cy="37904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A8B926-9C4C-4CAB-A141-349A2ABF127E}"/>
              </a:ext>
            </a:extLst>
          </p:cNvPr>
          <p:cNvSpPr txBox="1"/>
          <p:nvPr/>
        </p:nvSpPr>
        <p:spPr>
          <a:xfrm>
            <a:off x="5394418" y="2459504"/>
            <a:ext cx="6077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4"/>
                </a:solidFill>
              </a:rPr>
              <a:t>Als </a:t>
            </a:r>
            <a:r>
              <a:rPr lang="de-DE" sz="2000" b="1" dirty="0">
                <a:solidFill>
                  <a:schemeClr val="accent4"/>
                </a:solidFill>
              </a:rPr>
              <a:t>gefährliche Arbeiten </a:t>
            </a:r>
            <a:r>
              <a:rPr lang="de-DE" sz="2000" dirty="0">
                <a:solidFill>
                  <a:schemeClr val="accent4"/>
                </a:solidFill>
              </a:rPr>
              <a:t>bezeichnet man Tätigkeiten, </a:t>
            </a:r>
          </a:p>
          <a:p>
            <a:r>
              <a:rPr lang="de-DE" sz="2000" dirty="0">
                <a:solidFill>
                  <a:schemeClr val="accent4"/>
                </a:solidFill>
              </a:rPr>
              <a:t>bei denen eine erhöhte oder sogar kritische Gefährdung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aus dem Arbeitsverfahren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der Art der Tätigkeit,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den verwendeten Stoffen oder aus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der Umgebung gegeben sind.</a:t>
            </a:r>
          </a:p>
        </p:txBody>
      </p:sp>
    </p:spTree>
    <p:extLst>
      <p:ext uri="{BB962C8B-B14F-4D97-AF65-F5344CB8AC3E}">
        <p14:creationId xmlns:p14="http://schemas.microsoft.com/office/powerpoint/2010/main" val="2121483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B5F84E8-756A-4EBE-A40B-A7BD07105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00" y="1545146"/>
            <a:ext cx="10847916" cy="450850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accent4"/>
                </a:solidFill>
              </a:rPr>
              <a:t>Die Bewertung der Gefährdungen folgt der DGUV R112-139</a:t>
            </a:r>
          </a:p>
          <a:p>
            <a:pPr marL="0" indent="0">
              <a:buNone/>
            </a:pPr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3218D60-9DE3-4E26-9EBA-8407C7536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5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52F6DEF-0906-4C76-AEF5-9A422F35D61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06C3563-0594-4476-A446-B9EBDC04F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Alleinarbeit – Strenge Anforderungen für Elektroarbeiten</a:t>
            </a:r>
            <a:br>
              <a:rPr lang="de-DE" dirty="0"/>
            </a:br>
            <a:r>
              <a:rPr lang="de-DE" dirty="0"/>
              <a:t>Richten Sie sich nach der Gefährdungsbeurteilung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894E873-E16C-4967-9380-2B3FDD21D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84" y="2121864"/>
            <a:ext cx="4464284" cy="379042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4A8B926-9C4C-4CAB-A141-349A2ABF127E}"/>
              </a:ext>
            </a:extLst>
          </p:cNvPr>
          <p:cNvSpPr txBox="1"/>
          <p:nvPr/>
        </p:nvSpPr>
        <p:spPr>
          <a:xfrm>
            <a:off x="5394417" y="2459504"/>
            <a:ext cx="662111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solidFill>
                  <a:schemeClr val="accent4"/>
                </a:solidFill>
              </a:rPr>
              <a:t>Von </a:t>
            </a:r>
            <a:r>
              <a:rPr lang="de-DE" sz="2000" b="1" dirty="0">
                <a:solidFill>
                  <a:schemeClr val="accent4"/>
                </a:solidFill>
              </a:rPr>
              <a:t>erhöhter oder kritischer Gefährdung </a:t>
            </a:r>
            <a:r>
              <a:rPr lang="de-DE" sz="2000" dirty="0">
                <a:solidFill>
                  <a:schemeClr val="accent4"/>
                </a:solidFill>
              </a:rPr>
              <a:t>spricht man, wenn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die arbeitende Person eine erhebliche Verletzung erleiden kann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accent4"/>
                </a:solidFill>
              </a:rPr>
              <a:t>davon auszugehen ist, dass eine verunfallte Person nur eingeschränkt/nicht handlungsfähig wäre (Stromschlag)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>
              <a:solidFill>
                <a:schemeClr val="accent4"/>
              </a:solidFill>
            </a:endParaRPr>
          </a:p>
          <a:p>
            <a:r>
              <a:rPr lang="de-DE" sz="2000" b="1" dirty="0">
                <a:solidFill>
                  <a:schemeClr val="accent4"/>
                </a:solidFill>
              </a:rPr>
              <a:t>Arbeiten unter Spannung </a:t>
            </a:r>
            <a:r>
              <a:rPr lang="de-DE" sz="2000" dirty="0">
                <a:solidFill>
                  <a:schemeClr val="accent4"/>
                </a:solidFill>
              </a:rPr>
              <a:t>und in der nähe von spannungsführenden Teilen gelten </a:t>
            </a:r>
            <a:r>
              <a:rPr lang="de-DE" sz="2000" b="1" dirty="0">
                <a:solidFill>
                  <a:schemeClr val="accent4"/>
                </a:solidFill>
              </a:rPr>
              <a:t>grundsätzlich als „erhöht gefährlich“</a:t>
            </a:r>
            <a:r>
              <a:rPr lang="de-DE" sz="2000" dirty="0">
                <a:solidFill>
                  <a:schemeClr val="accent4"/>
                </a:solidFill>
              </a:rPr>
              <a:t>. Es besteht die Gefahr der </a:t>
            </a:r>
            <a:r>
              <a:rPr lang="de-DE" sz="2000" dirty="0" err="1">
                <a:solidFill>
                  <a:schemeClr val="accent4"/>
                </a:solidFill>
              </a:rPr>
              <a:t>Körperdurchströmung</a:t>
            </a:r>
            <a:r>
              <a:rPr lang="de-DE" sz="2000" dirty="0">
                <a:solidFill>
                  <a:schemeClr val="accent4"/>
                </a:solidFill>
              </a:rPr>
              <a:t> und der Verbrennung durch Störlichtbögen.</a:t>
            </a:r>
          </a:p>
        </p:txBody>
      </p:sp>
    </p:spTree>
    <p:extLst>
      <p:ext uri="{BB962C8B-B14F-4D97-AF65-F5344CB8AC3E}">
        <p14:creationId xmlns:p14="http://schemas.microsoft.com/office/powerpoint/2010/main" val="389414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351D3BE-D993-4026-8791-4A2E9AE7BA25}"/>
              </a:ext>
            </a:extLst>
          </p:cNvPr>
          <p:cNvSpPr/>
          <p:nvPr/>
        </p:nvSpPr>
        <p:spPr>
          <a:xfrm>
            <a:off x="5808417" y="1628775"/>
            <a:ext cx="5978408" cy="4598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00DF04-EFD9-4BF4-88EF-3C9B29A2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6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65EB54E-FA92-48D9-8072-E990B3ED8F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>
                <a:solidFill>
                  <a:schemeClr val="accent4"/>
                </a:solidFill>
              </a:rPr>
              <a:t>Es gibt Arbeiten, die zwar gefährlich sind, bei denen die Wahrscheinlichkeit eines lebensbedrohlichen Notfalls aber dennoch gering ist</a:t>
            </a:r>
          </a:p>
          <a:p>
            <a:r>
              <a:rPr lang="de-DE" b="1" dirty="0">
                <a:solidFill>
                  <a:schemeClr val="accent4"/>
                </a:solidFill>
              </a:rPr>
              <a:t>Achtung: </a:t>
            </a:r>
            <a:r>
              <a:rPr lang="de-DE" dirty="0">
                <a:solidFill>
                  <a:schemeClr val="accent4"/>
                </a:solidFill>
              </a:rPr>
              <a:t>in diesem Fall sind technische und organisatorische Maßnahmen zu treffen </a:t>
            </a:r>
          </a:p>
          <a:p>
            <a:pPr marL="216000" lvl="1" indent="0">
              <a:buNone/>
            </a:pPr>
            <a:r>
              <a:rPr lang="de-DE" dirty="0">
                <a:solidFill>
                  <a:schemeClr val="accent4"/>
                </a:solidFill>
              </a:rPr>
              <a:t>Auch in Krisenzeiten ist dürfen gefährliche Tätigkeiten (</a:t>
            </a:r>
            <a:r>
              <a:rPr lang="de-DE" dirty="0" err="1">
                <a:solidFill>
                  <a:schemeClr val="accent4"/>
                </a:solidFill>
              </a:rPr>
              <a:t>AuS</a:t>
            </a:r>
            <a:r>
              <a:rPr lang="de-DE" dirty="0">
                <a:solidFill>
                  <a:schemeClr val="accent4"/>
                </a:solidFill>
              </a:rPr>
              <a:t>/</a:t>
            </a:r>
            <a:r>
              <a:rPr lang="de-DE" dirty="0" err="1">
                <a:solidFill>
                  <a:schemeClr val="accent4"/>
                </a:solidFill>
              </a:rPr>
              <a:t>AiN</a:t>
            </a:r>
            <a:r>
              <a:rPr lang="de-DE" dirty="0">
                <a:solidFill>
                  <a:schemeClr val="accent4"/>
                </a:solidFill>
              </a:rPr>
              <a:t>), also Arbeiten unter Spannung und in der Nähe von unter Spannung stehenden Teilen, </a:t>
            </a:r>
            <a:r>
              <a:rPr lang="de-DE" u="sng" dirty="0">
                <a:solidFill>
                  <a:schemeClr val="accent4"/>
                </a:solidFill>
              </a:rPr>
              <a:t>nicht alleine </a:t>
            </a:r>
            <a:r>
              <a:rPr lang="de-DE" dirty="0">
                <a:solidFill>
                  <a:schemeClr val="accent4"/>
                </a:solidFill>
              </a:rPr>
              <a:t>ausgeführt werden!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3C8EFA-1F79-4FDA-9430-6B3D2413B5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48000" y="1683024"/>
            <a:ext cx="5184312" cy="82505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Technische Notruf- und Überwachungs-möglichkeiten für Alleinarbeit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21F55F-A534-4B0E-B9D7-0F19620EB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4A473D-FFD7-4E74-8EE2-08D5CCF1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Alleinarbeit – gefährliche Arbeiten mit einer geringen Wahrscheinlichkeit eines lebensbedrohlichen Notfalls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7EBC56-2BE5-443C-A0A8-E8561A25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809" y="2657265"/>
            <a:ext cx="5827625" cy="35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B351D3BE-D993-4026-8791-4A2E9AE7BA25}"/>
              </a:ext>
            </a:extLst>
          </p:cNvPr>
          <p:cNvSpPr/>
          <p:nvPr/>
        </p:nvSpPr>
        <p:spPr>
          <a:xfrm>
            <a:off x="5808417" y="1628775"/>
            <a:ext cx="5978408" cy="459820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B00DF04-EFD9-4BF4-88EF-3C9B29A2C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4BF1B-7A00-4FDB-9ACC-13A0BEC11AB6}" type="slidenum">
              <a:rPr lang="de-DE" smtClean="0">
                <a:solidFill>
                  <a:prstClr val="white"/>
                </a:solidFill>
              </a:rPr>
              <a:pPr/>
              <a:t>7</a:t>
            </a:fld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65EB54E-FA92-48D9-8072-E990B3ED8FA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4417" y="1628775"/>
            <a:ext cx="5259392" cy="4508500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3 wichtige Maßnahmen:</a:t>
            </a:r>
          </a:p>
          <a:p>
            <a:r>
              <a:rPr lang="de-DE" dirty="0">
                <a:solidFill>
                  <a:schemeClr val="accent4"/>
                </a:solidFill>
              </a:rPr>
              <a:t>1. Erstellen Sie für den Betrieb eine </a:t>
            </a:r>
            <a:r>
              <a:rPr lang="de-DE" b="1" dirty="0">
                <a:solidFill>
                  <a:schemeClr val="accent4"/>
                </a:solidFill>
              </a:rPr>
              <a:t>Betriebsanweisungen</a:t>
            </a:r>
            <a:r>
              <a:rPr lang="de-DE" dirty="0">
                <a:solidFill>
                  <a:schemeClr val="accent4"/>
                </a:solidFill>
              </a:rPr>
              <a:t> über die zu verwendenden Meldeeinrichtungen.</a:t>
            </a:r>
          </a:p>
          <a:p>
            <a:r>
              <a:rPr lang="de-DE" dirty="0">
                <a:solidFill>
                  <a:schemeClr val="accent4"/>
                </a:solidFill>
              </a:rPr>
              <a:t>2. Nehmen Sie regelmäßige </a:t>
            </a:r>
            <a:r>
              <a:rPr lang="de-DE" b="1" dirty="0">
                <a:solidFill>
                  <a:schemeClr val="accent4"/>
                </a:solidFill>
              </a:rPr>
              <a:t>Unterweisungen</a:t>
            </a:r>
            <a:r>
              <a:rPr lang="de-DE" dirty="0">
                <a:solidFill>
                  <a:schemeClr val="accent4"/>
                </a:solidFill>
              </a:rPr>
              <a:t> vor und zeigen Sie den Mitarbeitern wo sie Meldeeinrichtungen finden, wie diese benutzt werden und wie ein Unfall richtig zu melden ist.</a:t>
            </a:r>
          </a:p>
          <a:p>
            <a:r>
              <a:rPr lang="de-DE" dirty="0">
                <a:solidFill>
                  <a:schemeClr val="accent4"/>
                </a:solidFill>
              </a:rPr>
              <a:t>3. Stellen Sie mit regelmäßigen </a:t>
            </a:r>
            <a:r>
              <a:rPr lang="de-DE" b="1" dirty="0">
                <a:solidFill>
                  <a:schemeClr val="accent4"/>
                </a:solidFill>
              </a:rPr>
              <a:t>Prüfungen</a:t>
            </a:r>
            <a:r>
              <a:rPr lang="de-DE" dirty="0">
                <a:solidFill>
                  <a:schemeClr val="accent4"/>
                </a:solidFill>
              </a:rPr>
              <a:t> sicher, dass Ihre Meldeeinrichtungen funktionstüchtig sind.</a:t>
            </a:r>
          </a:p>
          <a:p>
            <a:endParaRPr lang="de-DE" dirty="0">
              <a:solidFill>
                <a:schemeClr val="accent4"/>
              </a:solidFill>
            </a:endParaRP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D3C8EFA-1F79-4FDA-9430-6B3D2413B5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48000" y="1683024"/>
            <a:ext cx="5184312" cy="825058"/>
          </a:xfrm>
        </p:spPr>
        <p:txBody>
          <a:bodyPr/>
          <a:lstStyle/>
          <a:p>
            <a:pPr marL="0" indent="0">
              <a:buNone/>
            </a:pPr>
            <a:r>
              <a:rPr lang="de-DE" b="1" dirty="0">
                <a:solidFill>
                  <a:schemeClr val="accent4"/>
                </a:solidFill>
              </a:rPr>
              <a:t>Technische Notruf- und Überwachungs-möglichkeiten für Alleinarbeit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D21F55F-A534-4B0E-B9D7-0F19620EB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dirty="0">
                <a:solidFill>
                  <a:prstClr val="white"/>
                </a:solidFill>
              </a:rPr>
              <a:t>© 2021 – </a:t>
            </a:r>
            <a:r>
              <a:rPr lang="de-DE" dirty="0" err="1">
                <a:solidFill>
                  <a:prstClr val="white"/>
                </a:solidFill>
              </a:rPr>
              <a:t>Safety</a:t>
            </a:r>
            <a:r>
              <a:rPr lang="de-DE" dirty="0">
                <a:solidFill>
                  <a:prstClr val="white"/>
                </a:solidFill>
              </a:rPr>
              <a:t> </a:t>
            </a:r>
            <a:r>
              <a:rPr lang="de-DE" dirty="0" err="1">
                <a:solidFill>
                  <a:prstClr val="white"/>
                </a:solidFill>
              </a:rPr>
              <a:t>Xperts</a:t>
            </a:r>
            <a:endParaRPr lang="de-DE" dirty="0">
              <a:solidFill>
                <a:prstClr val="white"/>
              </a:solidFill>
            </a:endParaRPr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E4A473D-FFD7-4E74-8EE2-08D5CCF15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Alleinarbeit – gefährliche Arbeiten mit einer geringen Wahrscheinlichkeit eines lebensbedrohlichen Notfalls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07EBC56-2BE5-443C-A0A8-E8561A25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809" y="2657265"/>
            <a:ext cx="5827625" cy="35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200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954A0F-0FCA-4D90-B2BC-71EC60641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Bleiben Sie gesund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B35E76D-D4A1-4F4E-92B3-F88982EA5E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9996732"/>
      </p:ext>
    </p:extLst>
  </p:cSld>
  <p:clrMapOvr>
    <a:masterClrMapping/>
  </p:clrMapOvr>
</p:sld>
</file>

<file path=ppt/theme/theme1.xml><?xml version="1.0" encoding="utf-8"?>
<a:theme xmlns:a="http://schemas.openxmlformats.org/drawingml/2006/main" name="VNR">
  <a:themeElements>
    <a:clrScheme name="Benutzerdefiniert 11">
      <a:dk1>
        <a:sysClr val="windowText" lastClr="000000"/>
      </a:dk1>
      <a:lt1>
        <a:sysClr val="window" lastClr="FFFFFF"/>
      </a:lt1>
      <a:dk2>
        <a:srgbClr val="44546A"/>
      </a:dk2>
      <a:lt2>
        <a:srgbClr val="A5A5A5"/>
      </a:lt2>
      <a:accent1>
        <a:srgbClr val="5F5F5F"/>
      </a:accent1>
      <a:accent2>
        <a:srgbClr val="FF5F1F"/>
      </a:accent2>
      <a:accent3>
        <a:srgbClr val="44546A"/>
      </a:accent3>
      <a:accent4>
        <a:srgbClr val="000000"/>
      </a:accent4>
      <a:accent5>
        <a:srgbClr val="44546A"/>
      </a:accent5>
      <a:accent6>
        <a:srgbClr val="954F72"/>
      </a:accent6>
      <a:hlink>
        <a:srgbClr val="0563C1"/>
      </a:hlink>
      <a:folHlink>
        <a:srgbClr val="954F72"/>
      </a:folHlink>
    </a:clrScheme>
    <a:fontScheme name="VNR-Fon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</a:spPr>
      <a:bodyPr rtlCol="0" anchor="ctr"/>
      <a:lstStyle>
        <a:defPPr>
          <a:defRPr sz="20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>
            <a:solidFill>
              <a:schemeClr val="accent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538</Words>
  <Application>Microsoft Office PowerPoint</Application>
  <PresentationFormat>Breitbild</PresentationFormat>
  <Paragraphs>54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Symbol</vt:lpstr>
      <vt:lpstr>Wingdings</vt:lpstr>
      <vt:lpstr>VNR</vt:lpstr>
      <vt:lpstr>Alleinarbeit – am Beispiel von Elektroarbeiten</vt:lpstr>
      <vt:lpstr>Warum Alleinarbeit während der Corona-Krise sinnvoll sein kann</vt:lpstr>
      <vt:lpstr>Warum Alleinarbeit insbesondere für Elektroarbeiten  gefährlich ist/verboten ist</vt:lpstr>
      <vt:lpstr>Alleinarbeit – Strenge Anforderungen für Elektroarbeiten Richten Sie sich nach der Gefährdungsbeurteilung</vt:lpstr>
      <vt:lpstr>Alleinarbeit – Strenge Anforderungen für Elektroarbeiten Richten Sie sich nach der Gefährdungsbeurteilung</vt:lpstr>
      <vt:lpstr>Alleinarbeit – gefährliche Arbeiten mit einer geringen Wahrscheinlichkeit eines lebensbedrohlichen Notfalls</vt:lpstr>
      <vt:lpstr>Alleinarbeit – gefährliche Arbeiten mit einer geringen Wahrscheinlichkeit eines lebensbedrohlichen Notfalls</vt:lpstr>
      <vt:lpstr>Bleiben Sie gesund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Alleinarbeit – am Beispiel von Elektroarbeiten</dc:title>
  <cp:lastModifiedBy>SP - Sonja Heynen-Pianka</cp:lastModifiedBy>
  <cp:revision>1</cp:revision>
  <dcterms:created xsi:type="dcterms:W3CDTF">2020-05-13T10:14:09Z</dcterms:created>
  <dcterms:modified xsi:type="dcterms:W3CDTF">2021-01-26T13:08:07Z</dcterms:modified>
</cp:coreProperties>
</file>