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65" r:id="rId2"/>
    <p:sldId id="398" r:id="rId3"/>
    <p:sldId id="416" r:id="rId4"/>
    <p:sldId id="417" r:id="rId5"/>
    <p:sldId id="418" r:id="rId6"/>
    <p:sldId id="409" r:id="rId7"/>
    <p:sldId id="419" r:id="rId8"/>
    <p:sldId id="420" r:id="rId9"/>
    <p:sldId id="421" r:id="rId10"/>
    <p:sldId id="368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>
        <p15:guide id="1" orient="horz" pos="567">
          <p15:clr>
            <a:srgbClr val="A4A3A4"/>
          </p15:clr>
        </p15:guide>
        <p15:guide id="2" orient="horz" pos="2744">
          <p15:clr>
            <a:srgbClr val="A4A3A4"/>
          </p15:clr>
        </p15:guide>
        <p15:guide id="3" orient="horz" pos="5193">
          <p15:clr>
            <a:srgbClr val="A4A3A4"/>
          </p15:clr>
        </p15:guide>
        <p15:guide id="4" pos="346">
          <p15:clr>
            <a:srgbClr val="A4A3A4"/>
          </p15:clr>
        </p15:guide>
        <p15:guide id="5" pos="397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25C36"/>
    <a:srgbClr val="0E61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92943" autoAdjust="0"/>
  </p:normalViewPr>
  <p:slideViewPr>
    <p:cSldViewPr>
      <p:cViewPr>
        <p:scale>
          <a:sx n="120" d="100"/>
          <a:sy n="120" d="100"/>
        </p:scale>
        <p:origin x="-52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2923" y="58"/>
      </p:cViewPr>
      <p:guideLst>
        <p:guide orient="horz" pos="567"/>
        <p:guide orient="horz" pos="2744"/>
        <p:guide orient="horz" pos="5193"/>
        <p:guide pos="346"/>
        <p:guide pos="397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34800" cy="403200"/>
          </a:xfrm>
          <a:prstGeom prst="rect">
            <a:avLst/>
          </a:prstGeom>
          <a:solidFill>
            <a:schemeClr val="accent2"/>
          </a:solidFill>
        </p:spPr>
        <p:txBody>
          <a:bodyPr vert="horz" lIns="540000" tIns="45720" rIns="91440" bIns="45720" rtlCol="0" anchor="ctr"/>
          <a:lstStyle>
            <a:lvl1pPr algn="l">
              <a:defRPr sz="1200"/>
            </a:lvl1pPr>
          </a:lstStyle>
          <a:p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878800" y="0"/>
            <a:ext cx="979200" cy="403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F29BFF75-E182-4EE8-AA68-3F03A780E5F7}" type="datetimeFigureOut">
              <a:rPr lang="de-DE" smtClean="0">
                <a:solidFill>
                  <a:schemeClr val="accent1"/>
                </a:solidFill>
              </a:rPr>
              <a:pPr/>
              <a:t>11.05.2019</a:t>
            </a:fld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0800" y="8770458"/>
            <a:ext cx="547200" cy="3528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‹Nr.›</a:t>
            </a:fld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2515" y="8766858"/>
            <a:ext cx="2084117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632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33256" cy="404664"/>
          </a:xfrm>
          <a:prstGeom prst="rect">
            <a:avLst/>
          </a:prstGeom>
          <a:solidFill>
            <a:schemeClr val="accent2"/>
          </a:solidFill>
        </p:spPr>
        <p:txBody>
          <a:bodyPr vert="horz" lIns="54000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877272" y="0"/>
            <a:ext cx="979140" cy="40466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726AE14-046B-45DB-B2A1-C1397E5D8E1C}" type="datetimeFigureOut">
              <a:rPr lang="de-DE" smtClean="0"/>
              <a:pPr/>
              <a:t>11.05.2019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42083" y="812476"/>
            <a:ext cx="5191173" cy="389338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542083" y="4932040"/>
            <a:ext cx="5191173" cy="34563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5"/>
          </p:nvPr>
        </p:nvSpPr>
        <p:spPr>
          <a:xfrm>
            <a:off x="550800" y="8770458"/>
            <a:ext cx="547200" cy="3528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‹Nr.›</a:t>
            </a:fld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2515" y="8766858"/>
            <a:ext cx="2084117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6517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Wingdings" panose="05000000000000000000" pitchFamily="2" charset="2"/>
      <a:buChar char="§"/>
      <a:defRPr sz="1200" kern="1200">
        <a:solidFill>
          <a:schemeClr val="accent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accent1"/>
        </a:solidFill>
        <a:latin typeface="+mn-lt"/>
        <a:ea typeface="+mn-ea"/>
        <a:cs typeface="+mn-cs"/>
      </a:defRPr>
    </a:lvl2pPr>
    <a:lvl3pPr marL="534988" indent="-179388" algn="l" defTabSz="914400" rtl="0" eaLnBrk="1" latinLnBrk="0" hangingPunct="1">
      <a:buFont typeface="Symbol" panose="05050102010706020507" pitchFamily="18" charset="2"/>
      <a:buChar char="-"/>
      <a:defRPr sz="1050" kern="1200">
        <a:solidFill>
          <a:schemeClr val="accent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49275" y="8731128"/>
            <a:ext cx="547093" cy="351283"/>
          </a:xfrm>
          <a:prstGeom prst="rect">
            <a:avLst/>
          </a:prstGeom>
        </p:spPr>
        <p:txBody>
          <a:bodyPr/>
          <a:lstStyle/>
          <a:p>
            <a:fld id="{7F407CD1-FDBF-4BA2-B1E3-14367FC4DBB1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724736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49275" y="8731128"/>
            <a:ext cx="547093" cy="351283"/>
          </a:xfrm>
          <a:prstGeom prst="rect">
            <a:avLst/>
          </a:prstGeom>
        </p:spPr>
        <p:txBody>
          <a:bodyPr/>
          <a:lstStyle/>
          <a:p>
            <a:fld id="{7F407CD1-FDBF-4BA2-B1E3-14367FC4DBB1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958647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2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035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3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724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4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8348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5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2026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6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9806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7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590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8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6418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9</a:t>
            </a:fld>
            <a:endParaRPr lang="de-D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4275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4437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2708920"/>
            <a:ext cx="7776666" cy="1189373"/>
          </a:xfrm>
        </p:spPr>
        <p:txBody>
          <a:bodyPr/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4528135"/>
            <a:ext cx="7776666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5373216"/>
            <a:ext cx="2891179" cy="101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915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lau/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2051720" y="4697275"/>
            <a:ext cx="6552593" cy="1440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8" name="Rechteck 7"/>
          <p:cNvSpPr/>
          <p:nvPr userDrawn="1"/>
        </p:nvSpPr>
        <p:spPr>
          <a:xfrm>
            <a:off x="468313" y="4697275"/>
            <a:ext cx="1439391" cy="14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6000" cy="2923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8"/>
          </p:nvPr>
        </p:nvSpPr>
        <p:spPr>
          <a:xfrm>
            <a:off x="468376" y="1628775"/>
            <a:ext cx="8135937" cy="2922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Inhaltsplatzhalter 6"/>
          <p:cNvSpPr>
            <a:spLocks noGrp="1"/>
          </p:cNvSpPr>
          <p:nvPr>
            <p:ph sz="quarter" idx="19"/>
          </p:nvPr>
        </p:nvSpPr>
        <p:spPr>
          <a:xfrm>
            <a:off x="468313" y="4697275"/>
            <a:ext cx="1439391" cy="14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20"/>
          </p:nvPr>
        </p:nvSpPr>
        <p:spPr>
          <a:xfrm>
            <a:off x="2051050" y="4697413"/>
            <a:ext cx="6553200" cy="143986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103561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 bunt -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3186000"/>
            <a:ext cx="4986000" cy="2952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8" name="Rechteck 7"/>
          <p:cNvSpPr/>
          <p:nvPr userDrawn="1"/>
        </p:nvSpPr>
        <p:spPr>
          <a:xfrm>
            <a:off x="5572800" y="3186000"/>
            <a:ext cx="3031200" cy="2952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312" y="1627200"/>
            <a:ext cx="4986000" cy="141840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5572800" y="1627200"/>
            <a:ext cx="3031200" cy="1418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468313" y="1627188"/>
            <a:ext cx="4986337" cy="1417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20"/>
          </p:nvPr>
        </p:nvSpPr>
        <p:spPr>
          <a:xfrm>
            <a:off x="468313" y="3186113"/>
            <a:ext cx="4986337" cy="2951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21"/>
          </p:nvPr>
        </p:nvSpPr>
        <p:spPr>
          <a:xfrm>
            <a:off x="5572125" y="1627188"/>
            <a:ext cx="3032125" cy="141763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Inhaltsplatzhalter 21"/>
          <p:cNvSpPr>
            <a:spLocks noGrp="1"/>
          </p:cNvSpPr>
          <p:nvPr>
            <p:ph sz="quarter" idx="22"/>
          </p:nvPr>
        </p:nvSpPr>
        <p:spPr>
          <a:xfrm>
            <a:off x="5572125" y="3186113"/>
            <a:ext cx="3032125" cy="295116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3891683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4725144"/>
            <a:ext cx="4986000" cy="141213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580112" y="4725144"/>
            <a:ext cx="3024138" cy="1412131"/>
          </a:xfrm>
          <a:prstGeom prst="rect">
            <a:avLst/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5937" cy="295235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9"/>
          </p:nvPr>
        </p:nvSpPr>
        <p:spPr>
          <a:xfrm>
            <a:off x="468313" y="1628775"/>
            <a:ext cx="8135937" cy="29523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0"/>
          </p:nvPr>
        </p:nvSpPr>
        <p:spPr>
          <a:xfrm>
            <a:off x="468313" y="4724400"/>
            <a:ext cx="4986337" cy="1412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Inhaltsplatzhalter 16"/>
          <p:cNvSpPr>
            <a:spLocks noGrp="1"/>
          </p:cNvSpPr>
          <p:nvPr>
            <p:ph sz="quarter" idx="21"/>
          </p:nvPr>
        </p:nvSpPr>
        <p:spPr>
          <a:xfrm>
            <a:off x="5580063" y="4724400"/>
            <a:ext cx="3024187" cy="1412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2880454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blau/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4725144"/>
            <a:ext cx="8135938" cy="141213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5937" cy="295235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9"/>
          </p:nvPr>
        </p:nvSpPr>
        <p:spPr>
          <a:xfrm>
            <a:off x="468313" y="1628775"/>
            <a:ext cx="8135937" cy="29523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0"/>
          </p:nvPr>
        </p:nvSpPr>
        <p:spPr>
          <a:xfrm>
            <a:off x="468313" y="4724400"/>
            <a:ext cx="8135937" cy="1412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419837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266124" y="3934355"/>
            <a:ext cx="1800000" cy="220291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4507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468000" y="1628774"/>
            <a:ext cx="3672000" cy="4508500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6804248" y="1628774"/>
            <a:ext cx="1799752" cy="2202919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4266124" y="1628774"/>
            <a:ext cx="2412000" cy="2202919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6192000" y="3934355"/>
            <a:ext cx="2412000" cy="2202919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7"/>
          </p:nvPr>
        </p:nvSpPr>
        <p:spPr>
          <a:xfrm>
            <a:off x="4265613" y="1628775"/>
            <a:ext cx="2413000" cy="22034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8"/>
          </p:nvPr>
        </p:nvSpPr>
        <p:spPr>
          <a:xfrm>
            <a:off x="6191250" y="3933825"/>
            <a:ext cx="2413000" cy="22018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9"/>
          </p:nvPr>
        </p:nvSpPr>
        <p:spPr>
          <a:xfrm>
            <a:off x="4265613" y="3933825"/>
            <a:ext cx="1800225" cy="22018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1" name="Inhaltsplatzhalter 19"/>
          <p:cNvSpPr>
            <a:spLocks noGrp="1"/>
          </p:cNvSpPr>
          <p:nvPr>
            <p:ph sz="quarter" idx="20"/>
          </p:nvPr>
        </p:nvSpPr>
        <p:spPr>
          <a:xfrm>
            <a:off x="6803775" y="1628774"/>
            <a:ext cx="1800225" cy="22018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1633200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lau/grau -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267738" y="1628775"/>
            <a:ext cx="4336512" cy="45085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3" name="Rechteck 2"/>
          <p:cNvSpPr/>
          <p:nvPr userDrawn="1"/>
        </p:nvSpPr>
        <p:spPr>
          <a:xfrm>
            <a:off x="468000" y="1628775"/>
            <a:ext cx="3672408" cy="165620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468000" y="3429000"/>
            <a:ext cx="3672408" cy="270827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165620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7"/>
          </p:nvPr>
        </p:nvSpPr>
        <p:spPr>
          <a:xfrm>
            <a:off x="468000" y="1629221"/>
            <a:ext cx="3671887" cy="16557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8"/>
          </p:nvPr>
        </p:nvSpPr>
        <p:spPr>
          <a:xfrm>
            <a:off x="468313" y="3429000"/>
            <a:ext cx="3671887" cy="27082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9"/>
          </p:nvPr>
        </p:nvSpPr>
        <p:spPr>
          <a:xfrm>
            <a:off x="4267200" y="1628775"/>
            <a:ext cx="4337050" cy="45085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782853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101285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0"/>
            <a:ext cx="9144000" cy="5301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endParaRPr lang="de-DE" dirty="0">
              <a:solidFill>
                <a:schemeClr val="bg1"/>
              </a:solidFill>
            </a:endParaRPr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1619672" y="2942586"/>
            <a:ext cx="0" cy="1800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6144" y="2924944"/>
            <a:ext cx="6908106" cy="1329404"/>
          </a:xfrm>
        </p:spPr>
        <p:txBody>
          <a:bodyPr tIns="0" anchor="t"/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96144" y="4293096"/>
            <a:ext cx="6908106" cy="45845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884120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453336"/>
            <a:ext cx="8604448" cy="404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 5"/>
          <p:cNvSpPr/>
          <p:nvPr userDrawn="1"/>
        </p:nvSpPr>
        <p:spPr>
          <a:xfrm>
            <a:off x="8676456" y="6453336"/>
            <a:ext cx="463842" cy="404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740195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Agenda-Tabelle"/>
          <p:cNvSpPr>
            <a:spLocks noGrp="1"/>
          </p:cNvSpPr>
          <p:nvPr>
            <p:ph type="tbl" sz="quarter" idx="13"/>
          </p:nvPr>
        </p:nvSpPr>
        <p:spPr>
          <a:xfrm>
            <a:off x="468000" y="1628775"/>
            <a:ext cx="8135937" cy="4508500"/>
          </a:xfrm>
        </p:spPr>
        <p:txBody>
          <a:bodyPr/>
          <a:lstStyle/>
          <a:p>
            <a:r>
              <a:rPr lang="de-DE" dirty="0"/>
              <a:t>Tabelle durch Klicken auf Symbol hinzufügen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xmlns="" val="219894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1683002" y="1628800"/>
            <a:ext cx="7460997" cy="26369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1276" y="2160039"/>
            <a:ext cx="6844412" cy="1189373"/>
          </a:xfrm>
        </p:spPr>
        <p:txBody>
          <a:bodyPr anchor="b"/>
          <a:lstStyle>
            <a:lvl1pPr>
              <a:lnSpc>
                <a:spcPct val="10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1276" y="3456183"/>
            <a:ext cx="6844412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2923" y="1628800"/>
            <a:ext cx="1609545" cy="26369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1558800"/>
          </a:xfrm>
          <a:noFill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13500" y="5013176"/>
            <a:ext cx="3515467" cy="122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9212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4437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27584" y="2708920"/>
            <a:ext cx="7992888" cy="118937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/>
              <a:t>Vielen Dank für Ihre Aufmerksamkeit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601742" y="5301208"/>
            <a:ext cx="4248472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1" cap="all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Name des Autors</a:t>
            </a:r>
          </a:p>
        </p:txBody>
      </p:sp>
      <p:sp>
        <p:nvSpPr>
          <p:cNvPr id="8" name="Textfeld 7"/>
          <p:cNvSpPr txBox="1"/>
          <p:nvPr userDrawn="1"/>
        </p:nvSpPr>
        <p:spPr>
          <a:xfrm>
            <a:off x="1601742" y="5661248"/>
            <a:ext cx="29520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tx2"/>
                </a:solidFill>
              </a:rPr>
              <a:t>Theodor-Heuss-Straße 2-4</a:t>
            </a:r>
            <a:br>
              <a:rPr lang="de-DE" sz="1200" dirty="0">
                <a:solidFill>
                  <a:schemeClr val="tx2"/>
                </a:solidFill>
              </a:rPr>
            </a:br>
            <a:r>
              <a:rPr lang="de-DE" sz="1200" dirty="0">
                <a:solidFill>
                  <a:schemeClr val="tx2"/>
                </a:solidFill>
              </a:rPr>
              <a:t>53177 Bonn </a:t>
            </a:r>
          </a:p>
          <a:p>
            <a:r>
              <a:rPr lang="de-DE" sz="1200" dirty="0">
                <a:solidFill>
                  <a:schemeClr val="tx2"/>
                </a:solidFill>
              </a:rPr>
              <a:t>Großkundenpostleitzahl: D-53095 Bonn </a:t>
            </a:r>
          </a:p>
          <a:p>
            <a:r>
              <a:rPr lang="de-DE" sz="1200" dirty="0">
                <a:solidFill>
                  <a:schemeClr val="tx2"/>
                </a:solidFill>
              </a:rPr>
              <a:t>Tel.: 0228 - 95 5 00 (Zentrale)</a:t>
            </a:r>
            <a:br>
              <a:rPr lang="de-DE" sz="1200" dirty="0">
                <a:solidFill>
                  <a:schemeClr val="tx2"/>
                </a:solidFill>
              </a:rPr>
            </a:br>
            <a:r>
              <a:rPr lang="de-DE" sz="1200" dirty="0">
                <a:solidFill>
                  <a:schemeClr val="tx2"/>
                </a:solidFill>
              </a:rPr>
              <a:t>Tel.: 0228 - 95 5 0155 (Kundenservice)</a:t>
            </a:r>
            <a:br>
              <a:rPr lang="de-DE" sz="1200" dirty="0">
                <a:solidFill>
                  <a:schemeClr val="tx2"/>
                </a:solidFill>
              </a:rPr>
            </a:br>
            <a:r>
              <a:rPr lang="de-DE" sz="1200" dirty="0">
                <a:solidFill>
                  <a:schemeClr val="tx2"/>
                </a:solidFill>
              </a:rPr>
              <a:t>Fax: 0228 - 36 96 480 </a:t>
            </a:r>
          </a:p>
          <a:p>
            <a:endParaRPr lang="de-DE" sz="1200" dirty="0">
              <a:solidFill>
                <a:schemeClr val="tx2"/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84303" y="4495751"/>
            <a:ext cx="2304256" cy="80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476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1683002" y="1628800"/>
            <a:ext cx="7460997" cy="26369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1276" y="2160039"/>
            <a:ext cx="6844412" cy="1189373"/>
          </a:xfrm>
        </p:spPr>
        <p:txBody>
          <a:bodyPr anchor="b"/>
          <a:lstStyle>
            <a:lvl1pPr>
              <a:lnSpc>
                <a:spcPct val="10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1276" y="3456183"/>
            <a:ext cx="6844412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2923" y="1628800"/>
            <a:ext cx="1609545" cy="26369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13500" y="5013176"/>
            <a:ext cx="3515467" cy="122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9147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000" y="1628775"/>
            <a:ext cx="8135937" cy="45085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76456" y="6525344"/>
            <a:ext cx="467544" cy="252000"/>
          </a:xfrm>
        </p:spPr>
        <p:txBody>
          <a:bodyPr lIns="72000" rIns="7200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61510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000" y="1628775"/>
            <a:ext cx="8136000" cy="45072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0" y="1016553"/>
            <a:ext cx="8136000" cy="360363"/>
          </a:xfrm>
        </p:spPr>
        <p:txBody>
          <a:bodyPr>
            <a:noAutofit/>
          </a:bodyPr>
          <a:lstStyle>
            <a:lvl1pPr marL="0" indent="0">
              <a:buNone/>
              <a:defRPr sz="1800" b="0" i="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Untertitel einfügen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130979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1628775"/>
            <a:ext cx="3888000" cy="450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4"/>
          </p:nvPr>
        </p:nvSpPr>
        <p:spPr>
          <a:xfrm>
            <a:off x="4716016" y="1628775"/>
            <a:ext cx="3888234" cy="450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58561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mit 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68000" y="1628775"/>
            <a:ext cx="3888000" cy="496800"/>
          </a:xfrm>
          <a:solidFill>
            <a:schemeClr val="accent1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16250" y="1628775"/>
            <a:ext cx="3888000" cy="496800"/>
          </a:xfrm>
          <a:solidFill>
            <a:schemeClr val="accent2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2141275"/>
            <a:ext cx="3887663" cy="399600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7"/>
          <p:cNvSpPr>
            <a:spLocks noGrp="1"/>
          </p:cNvSpPr>
          <p:nvPr>
            <p:ph sz="quarter" idx="14"/>
          </p:nvPr>
        </p:nvSpPr>
        <p:spPr>
          <a:xfrm>
            <a:off x="4716016" y="2141275"/>
            <a:ext cx="3888234" cy="399600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19646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mit 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68000" y="1628775"/>
            <a:ext cx="2628000" cy="496800"/>
          </a:xfrm>
          <a:solidFill>
            <a:schemeClr val="accent1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3222399" y="1628775"/>
            <a:ext cx="2628000" cy="496800"/>
          </a:xfrm>
          <a:solidFill>
            <a:schemeClr val="accent2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2141275"/>
            <a:ext cx="2628000" cy="399600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7"/>
          <p:cNvSpPr>
            <a:spLocks noGrp="1"/>
          </p:cNvSpPr>
          <p:nvPr>
            <p:ph sz="quarter" idx="14"/>
          </p:nvPr>
        </p:nvSpPr>
        <p:spPr>
          <a:xfrm>
            <a:off x="3222398" y="2141275"/>
            <a:ext cx="2628000" cy="399600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976484" y="1628775"/>
            <a:ext cx="2628000" cy="496800"/>
          </a:xfrm>
          <a:solidFill>
            <a:schemeClr val="accent4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6"/>
          </p:nvPr>
        </p:nvSpPr>
        <p:spPr>
          <a:xfrm>
            <a:off x="5976484" y="2141275"/>
            <a:ext cx="2628000" cy="399600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xmlns="" val="225457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4262400" y="1628774"/>
            <a:ext cx="4341850" cy="23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3" name="Rechteck 2"/>
          <p:cNvSpPr/>
          <p:nvPr userDrawn="1"/>
        </p:nvSpPr>
        <p:spPr>
          <a:xfrm>
            <a:off x="4262400" y="4121275"/>
            <a:ext cx="2088000" cy="2016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4507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468000" y="1628775"/>
            <a:ext cx="3672000" cy="4508500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Inhaltsplatzhalter 5"/>
          <p:cNvSpPr>
            <a:spLocks noGrp="1"/>
          </p:cNvSpPr>
          <p:nvPr>
            <p:ph sz="quarter" idx="17"/>
          </p:nvPr>
        </p:nvSpPr>
        <p:spPr>
          <a:xfrm>
            <a:off x="4262400" y="1628775"/>
            <a:ext cx="4341850" cy="2339999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6480250" y="4121275"/>
            <a:ext cx="2124000" cy="201600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8"/>
          </p:nvPr>
        </p:nvSpPr>
        <p:spPr>
          <a:xfrm>
            <a:off x="4262400" y="4121275"/>
            <a:ext cx="2088000" cy="2016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Inhaltsplatzhalter 15"/>
          <p:cNvSpPr>
            <a:spLocks noGrp="1"/>
          </p:cNvSpPr>
          <p:nvPr>
            <p:ph sz="quarter" idx="19"/>
          </p:nvPr>
        </p:nvSpPr>
        <p:spPr>
          <a:xfrm>
            <a:off x="6480250" y="4121275"/>
            <a:ext cx="2124000" cy="2016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xmlns="" val="5457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453336"/>
            <a:ext cx="8604448" cy="404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8676456" y="6453336"/>
            <a:ext cx="463842" cy="404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90000"/>
            <a:ext cx="8136000" cy="907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628775"/>
            <a:ext cx="8135937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8000" y="6525344"/>
            <a:ext cx="80028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76000" y="6525344"/>
            <a:ext cx="468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accent1"/>
                </a:solidFill>
              </a:defRPr>
            </a:lvl1pPr>
          </a:lstStyle>
          <a:p>
            <a:fld id="{9564BF1B-7A00-4FDB-9ACC-13A0BEC11AB6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0" y="1007623"/>
            <a:ext cx="9144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71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1" r:id="rId3"/>
    <p:sldLayoutId id="2147483665" r:id="rId4"/>
    <p:sldLayoutId id="2147483650" r:id="rId5"/>
    <p:sldLayoutId id="2147483652" r:id="rId6"/>
    <p:sldLayoutId id="2147483653" r:id="rId7"/>
    <p:sldLayoutId id="2147483677" r:id="rId8"/>
    <p:sldLayoutId id="2147483675" r:id="rId9"/>
    <p:sldLayoutId id="2147483674" r:id="rId10"/>
    <p:sldLayoutId id="2147483676" r:id="rId11"/>
    <p:sldLayoutId id="2147483680" r:id="rId12"/>
    <p:sldLayoutId id="2147483683" r:id="rId13"/>
    <p:sldLayoutId id="2147483681" r:id="rId14"/>
    <p:sldLayoutId id="2147483682" r:id="rId15"/>
    <p:sldLayoutId id="2147483654" r:id="rId16"/>
    <p:sldLayoutId id="2147483670" r:id="rId17"/>
    <p:sldLayoutId id="2147483655" r:id="rId18"/>
    <p:sldLayoutId id="2147483673" r:id="rId19"/>
    <p:sldLayoutId id="2147483678" r:id="rId20"/>
  </p:sldLayoutIdLst>
  <p:hf hd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600"/>
        </a:spcBef>
        <a:buFont typeface="Wingdings" panose="05000000000000000000" pitchFamily="2" charset="2"/>
        <a:buChar char="§"/>
        <a:tabLst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spcBef>
          <a:spcPts val="3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spcBef>
          <a:spcPts val="0"/>
        </a:spcBef>
        <a:buFont typeface="Symbol" panose="05050102010706020507" pitchFamily="18" charset="2"/>
        <a:buChar char="-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76325" indent="-269875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Augenschutz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Ort, Datum</a:t>
            </a:r>
          </a:p>
        </p:txBody>
      </p:sp>
    </p:spTree>
    <p:extLst>
      <p:ext uri="{BB962C8B-B14F-4D97-AF65-F5344CB8AC3E}">
        <p14:creationId xmlns:p14="http://schemas.microsoft.com/office/powerpoint/2010/main" xmlns="" val="299601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22414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r>
              <a:rPr lang="de-DE" sz="3200" dirty="0"/>
              <a:t>Definition von Augenschutz</a:t>
            </a:r>
            <a:endParaRPr lang="de-DE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475928" y="1277144"/>
            <a:ext cx="7048400" cy="52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16000" indent="-21600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76325" indent="-269875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Augenschutz bezeichnet alle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Schutzausrüstungen, 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die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dem Schutz 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vor jeglichen Verletzungen (durch UV-Strahlungen, Chemikalien,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Staub …) 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am Augen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dienen. </a:t>
            </a:r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Schutzbrillen unterliegen, wie auch alle übrigen Teile der Persönlichen Schutzausrüstung (PSA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in Europa der EU-Richtlinie 89/686/EWG.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xmlns="" id="{063FD9F6-7231-4F96-BAAE-CA0C4C0742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3933056"/>
            <a:ext cx="2160240" cy="2160240"/>
          </a:xfrm>
          <a:prstGeom prst="rect">
            <a:avLst/>
          </a:prstGeom>
        </p:spPr>
      </p:pic>
      <p:sp>
        <p:nvSpPr>
          <p:cNvPr id="9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4932040" y="5993268"/>
            <a:ext cx="10081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de-DE" sz="7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fotolia</a:t>
            </a:r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#34732397</a:t>
            </a:r>
          </a:p>
        </p:txBody>
      </p:sp>
    </p:spTree>
    <p:extLst>
      <p:ext uri="{BB962C8B-B14F-4D97-AF65-F5344CB8AC3E}">
        <p14:creationId xmlns:p14="http://schemas.microsoft.com/office/powerpoint/2010/main" xmlns="" val="82131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r>
              <a:rPr lang="de-DE" sz="3200" dirty="0"/>
              <a:t>Welche </a:t>
            </a:r>
            <a:r>
              <a:rPr lang="de-DE" sz="3200" dirty="0" smtClean="0"/>
              <a:t>Augenschutz-Arten </a:t>
            </a:r>
            <a:r>
              <a:rPr lang="de-DE" sz="3200" dirty="0"/>
              <a:t>gibt es?</a:t>
            </a:r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468000" y="1628775"/>
            <a:ext cx="5328135" cy="45085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de-DE" altLang="de-DE" sz="1800" b="1" u="sng" dirty="0" err="1">
                <a:ea typeface="Arial" charset="0"/>
                <a:cs typeface="Arial" charset="0"/>
              </a:rPr>
              <a:t>Gestellbrille</a:t>
            </a: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altLang="de-DE" sz="1800" dirty="0">
                <a:ea typeface="Arial" charset="0"/>
                <a:cs typeface="Arial" charset="0"/>
              </a:rPr>
              <a:t>Kann mit Ohrbügeln/ Tragehilfen am Helm befestigt werden.</a:t>
            </a: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altLang="de-DE" sz="1800" b="1" u="sng" dirty="0">
                <a:ea typeface="Arial" charset="0"/>
                <a:cs typeface="Arial" charset="0"/>
              </a:rPr>
              <a:t>Korbbrille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altLang="de-DE" sz="1800" dirty="0">
                <a:ea typeface="Arial" charset="0"/>
                <a:cs typeface="Arial" charset="0"/>
              </a:rPr>
              <a:t>Ist aus elastischem Material und umschließt die Augenpartie komplett</a:t>
            </a:r>
          </a:p>
          <a:p>
            <a:pPr marL="0" indent="0">
              <a:spcBef>
                <a:spcPct val="5000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de-DE" altLang="de-DE" sz="1800" b="1" u="sng" dirty="0">
                <a:ea typeface="Arial" charset="0"/>
                <a:cs typeface="Arial" charset="0"/>
              </a:rPr>
              <a:t>Korrektionsschutzbrille</a:t>
            </a:r>
            <a:r>
              <a:rPr lang="de-DE" altLang="de-DE" sz="1800" dirty="0">
                <a:ea typeface="Arial" charset="0"/>
                <a:cs typeface="Arial" charset="0"/>
              </a:rPr>
              <a:t> </a:t>
            </a:r>
            <a:br>
              <a:rPr lang="de-DE" altLang="de-DE" sz="1800" dirty="0">
                <a:ea typeface="Arial" charset="0"/>
                <a:cs typeface="Arial" charset="0"/>
              </a:rPr>
            </a:br>
            <a:r>
              <a:rPr lang="de-DE" altLang="de-DE" sz="1800" dirty="0">
                <a:ea typeface="Arial" charset="0"/>
                <a:cs typeface="Arial" charset="0"/>
              </a:rPr>
              <a:t>meist </a:t>
            </a:r>
            <a:r>
              <a:rPr lang="de-DE" altLang="de-DE" sz="1800" dirty="0" err="1">
                <a:ea typeface="Arial" charset="0"/>
                <a:cs typeface="Arial" charset="0"/>
              </a:rPr>
              <a:t>Gestellbrille</a:t>
            </a:r>
            <a:r>
              <a:rPr lang="de-DE" altLang="de-DE" sz="1800" dirty="0">
                <a:ea typeface="Arial" charset="0"/>
                <a:cs typeface="Arial" charset="0"/>
              </a:rPr>
              <a:t> mit optisch korrigierender Wirkung</a:t>
            </a:r>
          </a:p>
          <a:p>
            <a:pPr>
              <a:buFont typeface="Arial" charset="0"/>
              <a:buChar char="•"/>
            </a:pPr>
            <a:endParaRPr lang="de-DE" sz="1800" dirty="0"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8" name="Picture 4" descr="9301_7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0651" y="3447056"/>
            <a:ext cx="2040445" cy="87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pic>
        <p:nvPicPr>
          <p:cNvPr id="9" name="Picture 5" descr="9137_hellgra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060848"/>
            <a:ext cx="2238936" cy="787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pic>
        <p:nvPicPr>
          <p:cNvPr id="10" name="Picture 6" descr="F900_bla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952806"/>
            <a:ext cx="2238936" cy="84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11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531016" y="2648138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Holger Kück</a:t>
            </a:r>
          </a:p>
        </p:txBody>
      </p:sp>
      <p:sp>
        <p:nvSpPr>
          <p:cNvPr id="12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531016" y="559494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Holger Kück</a:t>
            </a:r>
          </a:p>
        </p:txBody>
      </p:sp>
      <p:sp>
        <p:nvSpPr>
          <p:cNvPr id="13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501757" y="4218965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Holger Kück</a:t>
            </a:r>
          </a:p>
        </p:txBody>
      </p:sp>
    </p:spTree>
    <p:extLst>
      <p:ext uri="{BB962C8B-B14F-4D97-AF65-F5344CB8AC3E}">
        <p14:creationId xmlns:p14="http://schemas.microsoft.com/office/powerpoint/2010/main" xmlns="" val="485560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r>
              <a:rPr lang="de-DE" sz="3200" dirty="0"/>
              <a:t>Welche Arten </a:t>
            </a:r>
            <a:r>
              <a:rPr lang="de-DE" sz="3200" dirty="0" smtClean="0"/>
              <a:t>von </a:t>
            </a:r>
            <a:r>
              <a:rPr lang="de-DE" sz="3200" dirty="0"/>
              <a:t>Augenschutz gibt es?</a:t>
            </a:r>
          </a:p>
        </p:txBody>
      </p:sp>
      <p:sp>
        <p:nvSpPr>
          <p:cNvPr id="11" name="Inhaltsplatzhalter 1"/>
          <p:cNvSpPr>
            <a:spLocks noGrp="1"/>
          </p:cNvSpPr>
          <p:nvPr>
            <p:ph idx="1"/>
          </p:nvPr>
        </p:nvSpPr>
        <p:spPr>
          <a:xfrm>
            <a:off x="473626" y="1597399"/>
            <a:ext cx="4896088" cy="45085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de-DE" altLang="de-DE" sz="1800" b="1" u="sng" dirty="0">
                <a:ea typeface="Arial" charset="0"/>
                <a:cs typeface="Arial" charset="0"/>
              </a:rPr>
              <a:t>Schutzschild</a:t>
            </a:r>
            <a:endParaRPr lang="de-DE" altLang="de-DE" sz="1800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altLang="de-DE" sz="1800" dirty="0" smtClean="0">
                <a:ea typeface="Arial" charset="0"/>
                <a:cs typeface="Arial" charset="0"/>
              </a:rPr>
              <a:t>Ausrüstung, </a:t>
            </a:r>
            <a:r>
              <a:rPr lang="de-DE" altLang="de-DE" sz="1800" dirty="0">
                <a:ea typeface="Arial" charset="0"/>
                <a:cs typeface="Arial" charset="0"/>
              </a:rPr>
              <a:t>die mit der Hand gehalten </a:t>
            </a:r>
            <a:r>
              <a:rPr lang="de-DE" altLang="de-DE" sz="1800" dirty="0" smtClean="0">
                <a:ea typeface="Arial" charset="0"/>
                <a:cs typeface="Arial" charset="0"/>
              </a:rPr>
              <a:t>wird;</a:t>
            </a:r>
            <a:r>
              <a:rPr lang="de-DE" altLang="de-DE" sz="1800" dirty="0">
                <a:ea typeface="Arial" charset="0"/>
                <a:cs typeface="Arial" charset="0"/>
              </a:rPr>
              <a:t/>
            </a:r>
            <a:br>
              <a:rPr lang="de-DE" altLang="de-DE" sz="1800" dirty="0">
                <a:ea typeface="Arial" charset="0"/>
                <a:cs typeface="Arial" charset="0"/>
              </a:rPr>
            </a:br>
            <a:r>
              <a:rPr lang="de-DE" altLang="de-DE" sz="1800" dirty="0" smtClean="0">
                <a:ea typeface="Arial" charset="0"/>
                <a:cs typeface="Arial" charset="0"/>
              </a:rPr>
              <a:t>schützt </a:t>
            </a:r>
            <a:r>
              <a:rPr lang="de-DE" altLang="de-DE" sz="1800" dirty="0">
                <a:ea typeface="Arial" charset="0"/>
                <a:cs typeface="Arial" charset="0"/>
              </a:rPr>
              <a:t>Gesicht und Hals </a:t>
            </a: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de-DE" altLang="de-DE" sz="1800" b="1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altLang="de-DE" sz="1800" b="1" u="sng" dirty="0">
                <a:ea typeface="Arial" charset="0"/>
                <a:cs typeface="Arial" charset="0"/>
              </a:rPr>
              <a:t>Schutzschirm, Visier</a:t>
            </a:r>
            <a:endParaRPr lang="de-DE" altLang="de-DE" sz="1800" u="sng" dirty="0">
              <a:ea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altLang="de-DE" sz="1800" dirty="0">
                <a:ea typeface="Arial" charset="0"/>
                <a:cs typeface="Arial" charset="0"/>
              </a:rPr>
              <a:t>Sicherheitsscheibe, die am Helm oder Kopf befestigt werden </a:t>
            </a:r>
            <a:r>
              <a:rPr lang="de-DE" altLang="de-DE" sz="1800" dirty="0" smtClean="0">
                <a:ea typeface="Arial" charset="0"/>
                <a:cs typeface="Arial" charset="0"/>
              </a:rPr>
              <a:t>kann;</a:t>
            </a:r>
            <a:r>
              <a:rPr lang="de-DE" altLang="de-DE" sz="1800" dirty="0">
                <a:ea typeface="Arial" charset="0"/>
                <a:cs typeface="Arial" charset="0"/>
              </a:rPr>
              <a:t/>
            </a:r>
            <a:br>
              <a:rPr lang="de-DE" altLang="de-DE" sz="1800" dirty="0">
                <a:ea typeface="Arial" charset="0"/>
                <a:cs typeface="Arial" charset="0"/>
              </a:rPr>
            </a:br>
            <a:r>
              <a:rPr lang="de-DE" altLang="de-DE" sz="1800" dirty="0" smtClean="0">
                <a:ea typeface="Arial" charset="0"/>
                <a:cs typeface="Arial" charset="0"/>
              </a:rPr>
              <a:t>schützt </a:t>
            </a:r>
            <a:r>
              <a:rPr lang="de-DE" altLang="de-DE" sz="1800" dirty="0">
                <a:ea typeface="Arial" charset="0"/>
                <a:cs typeface="Arial" charset="0"/>
              </a:rPr>
              <a:t>Gesicht und Hals </a:t>
            </a:r>
          </a:p>
          <a:p>
            <a:pPr>
              <a:buFont typeface="Arial" charset="0"/>
              <a:buChar char="•"/>
            </a:pPr>
            <a:endParaRPr lang="de-DE" sz="1800" dirty="0"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978000" y="4207826"/>
            <a:ext cx="2626000" cy="192944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xmlns="" id="{EB739E67-BBF7-4DD8-969C-FD7F76221E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86198" y="1593637"/>
            <a:ext cx="1584176" cy="2112235"/>
          </a:xfrm>
          <a:prstGeom prst="rect">
            <a:avLst/>
          </a:prstGeom>
        </p:spPr>
      </p:pic>
      <p:sp>
        <p:nvSpPr>
          <p:cNvPr id="8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668344" y="3429000"/>
            <a:ext cx="9356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de-DE" sz="7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fotolia</a:t>
            </a:r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#49713833</a:t>
            </a:r>
          </a:p>
        </p:txBody>
      </p:sp>
      <p:sp>
        <p:nvSpPr>
          <p:cNvPr id="9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865558" y="5661248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Holger Kück</a:t>
            </a:r>
          </a:p>
        </p:txBody>
      </p:sp>
    </p:spTree>
    <p:extLst>
      <p:ext uri="{BB962C8B-B14F-4D97-AF65-F5344CB8AC3E}">
        <p14:creationId xmlns:p14="http://schemas.microsoft.com/office/powerpoint/2010/main" xmlns="" val="1858721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r>
              <a:rPr lang="de-DE" sz="3200" dirty="0"/>
              <a:t>Welche Kriterien sind bei der Auswahl des Augenschutzes zu beachten?</a:t>
            </a:r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475928" y="1277144"/>
            <a:ext cx="6976392" cy="52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16000" indent="-21600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76325" indent="-269875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Wichtig ist, auf die Benutzerfreundlichkeit sowie die etwaigen Beeinträchtigungen zu achten. </a:t>
            </a:r>
          </a:p>
          <a:p>
            <a:pPr marL="0" indent="0">
              <a:buNone/>
            </a:pP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Weitere Kriterien:</a:t>
            </a: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Passform, Funktionalität und Tragekomfort</a:t>
            </a: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Möglichkeit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zur 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Verstellung von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Bügellänge / 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Neigungswinkel</a:t>
            </a: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Möglichkeit der Anpassung der Brille durch Kaltverformung</a:t>
            </a: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Größe und Gesichtsfeld</a:t>
            </a: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Materialstandhaftigkeit (Kratzbeständigkeit, Antistatik)</a:t>
            </a:r>
            <a:endParaRPr lang="de-DE" sz="1800" dirty="0"/>
          </a:p>
          <a:p>
            <a:r>
              <a:rPr lang="de-DE" sz="1800" dirty="0"/>
              <a:t>Integration der Mitarbeiter bei der Auswahl</a:t>
            </a:r>
          </a:p>
        </p:txBody>
      </p:sp>
    </p:spTree>
    <p:extLst>
      <p:ext uri="{BB962C8B-B14F-4D97-AF65-F5344CB8AC3E}">
        <p14:creationId xmlns:p14="http://schemas.microsoft.com/office/powerpoint/2010/main" xmlns="" val="677870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r>
              <a:rPr lang="de-DE" dirty="0"/>
              <a:t>Gefährdungen: Wofür dient der Augenschutz?</a:t>
            </a:r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475928" y="1277144"/>
            <a:ext cx="5752256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16000" indent="-21600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76325" indent="-269875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buFont typeface="Verdana" charset="0"/>
              <a:buNone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Das menschliche Auge muss vor </a:t>
            </a:r>
          </a:p>
          <a:p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mechanischen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, optischen, chemischen, thermischen und anderen Einwirkungen geschützt werden</a:t>
            </a:r>
          </a:p>
          <a:p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Beispiele: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Staub</a:t>
            </a:r>
            <a:r>
              <a:rPr lang="de-DE" sz="1800" dirty="0">
                <a:solidFill>
                  <a:schemeClr val="bg1">
                    <a:lumMod val="50000"/>
                  </a:schemeClr>
                </a:solidFill>
              </a:rPr>
              <a:t>, Splitter, UV-Strahlung, Licht, Säure, Laugen, Hitze, Kälte, Störlichtbogen, </a:t>
            </a:r>
            <a:r>
              <a:rPr lang="de-DE" sz="1800" dirty="0" smtClean="0">
                <a:solidFill>
                  <a:schemeClr val="bg1">
                    <a:lumMod val="50000"/>
                  </a:schemeClr>
                </a:solidFill>
              </a:rPr>
              <a:t>Röntgenstrahlen etc.</a:t>
            </a:r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061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568496" cy="736552"/>
          </a:xfrm>
        </p:spPr>
        <p:txBody>
          <a:bodyPr/>
          <a:lstStyle/>
          <a:p>
            <a:r>
              <a:rPr lang="de-DE" altLang="de-DE" dirty="0"/>
              <a:t>Unbedingt notwendig – der geeignete </a:t>
            </a:r>
            <a:r>
              <a:rPr lang="de-DE" altLang="de-DE" dirty="0" smtClean="0"/>
              <a:t>Augenschutz!</a:t>
            </a:r>
            <a:endParaRPr lang="de-DE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475928" y="1277144"/>
            <a:ext cx="4888160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16000" indent="-21600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76325" indent="-269875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buFont typeface="Verdana" charset="0"/>
              <a:buNone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altLang="de-DE" sz="1800" b="1" dirty="0">
                <a:solidFill>
                  <a:schemeClr val="bg1">
                    <a:lumMod val="50000"/>
                  </a:schemeClr>
                </a:solidFill>
              </a:rPr>
              <a:t>Eine normale Brille kann keine Schutzbrille ersetzen!</a:t>
            </a:r>
          </a:p>
          <a:p>
            <a:endParaRPr lang="de-DE" altLang="de-DE" sz="1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de-DE" altLang="de-DE" sz="18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de-DE" altLang="de-DE" sz="18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de-DE" altLang="de-DE" sz="1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Gerade bei Arbeiten mit Säuren oder Laugen muss </a:t>
            </a:r>
            <a:r>
              <a:rPr lang="de-DE" altLang="de-DE" sz="1800" dirty="0" smtClean="0">
                <a:solidFill>
                  <a:schemeClr val="bg1">
                    <a:lumMod val="50000"/>
                  </a:schemeClr>
                </a:solidFill>
              </a:rPr>
              <a:t>neben den Augen </a:t>
            </a: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auch das ganze Gesicht geschützt werden.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7597F1C0-5BD5-474E-9192-8541B239C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17692" y="2050438"/>
            <a:ext cx="2068456" cy="1378562"/>
          </a:xfrm>
          <a:prstGeom prst="rect">
            <a:avLst/>
          </a:prstGeom>
        </p:spPr>
      </p:pic>
      <p:sp>
        <p:nvSpPr>
          <p:cNvPr id="9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3851920" y="2755982"/>
            <a:ext cx="9163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de-DE" sz="7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fotolia</a:t>
            </a:r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#2904369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xmlns="" id="{01FCC9DE-B4E2-451E-B919-3FC2B515F8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64811" y="3717032"/>
            <a:ext cx="3103837" cy="2068612"/>
          </a:xfrm>
          <a:prstGeom prst="rect">
            <a:avLst/>
          </a:prstGeom>
        </p:spPr>
      </p:pic>
      <p:sp>
        <p:nvSpPr>
          <p:cNvPr id="12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452320" y="5785644"/>
            <a:ext cx="10603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de-DE" sz="7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fotolia</a:t>
            </a:r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188196406</a:t>
            </a:r>
          </a:p>
        </p:txBody>
      </p:sp>
    </p:spTree>
    <p:extLst>
      <p:ext uri="{BB962C8B-B14F-4D97-AF65-F5344CB8AC3E}">
        <p14:creationId xmlns:p14="http://schemas.microsoft.com/office/powerpoint/2010/main" xmlns="" val="172206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pPr>
              <a:buClr>
                <a:srgbClr val="FF6633"/>
              </a:buClr>
              <a:buSzPct val="45000"/>
            </a:pPr>
            <a:r>
              <a:rPr lang="de-DE" altLang="de-DE" dirty="0"/>
              <a:t>Ursachen für Augenverletzungen</a:t>
            </a:r>
            <a:endParaRPr lang="de-DE" altLang="de-DE" sz="3200" b="1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475928" y="1277144"/>
            <a:ext cx="5968280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16000" indent="-21600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76325" indent="-269875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buFont typeface="Wingdings" charset="2"/>
              <a:buChar char="§"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Mangelhafte bzw. gar keine vorhandenen Kenntnisse bezüglich des richtigen Schutzes.</a:t>
            </a:r>
          </a:p>
          <a:p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Missachten der Vorschriften zum richtigen Tragen der PSA</a:t>
            </a:r>
          </a:p>
          <a:p>
            <a:r>
              <a:rPr lang="de-DE" altLang="de-DE" sz="1800" dirty="0" smtClean="0">
                <a:solidFill>
                  <a:schemeClr val="bg1">
                    <a:lumMod val="50000"/>
                  </a:schemeClr>
                </a:solidFill>
              </a:rPr>
              <a:t>Unter-/Fehleinschätzen </a:t>
            </a: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der Gefahr </a:t>
            </a:r>
          </a:p>
          <a:p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Betrachtung der eigenen Brille als ausreichend </a:t>
            </a:r>
          </a:p>
          <a:p>
            <a:r>
              <a:rPr lang="de-DE" altLang="de-DE" sz="1800" dirty="0" smtClean="0">
                <a:solidFill>
                  <a:schemeClr val="bg1">
                    <a:lumMod val="50000"/>
                  </a:schemeClr>
                </a:solidFill>
              </a:rPr>
              <a:t>Unerfahrenheit / </a:t>
            </a: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Selbstüberschätzung</a:t>
            </a:r>
          </a:p>
          <a:p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Bequemlichkeit </a:t>
            </a:r>
          </a:p>
          <a:p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Ungeeigneter Augenschutz</a:t>
            </a:r>
          </a:p>
          <a:p>
            <a:endParaRPr lang="de-DE" altLang="de-DE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8010188" y="5442116"/>
            <a:ext cx="90004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de-DE" sz="7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fotolia</a:t>
            </a:r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71010816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54B7AAE4-4C1E-4AAD-9DA9-E02BC94318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61407" y="1917752"/>
            <a:ext cx="2348880" cy="352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1830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8000" y="260648"/>
            <a:ext cx="8136000" cy="736552"/>
          </a:xfrm>
        </p:spPr>
        <p:txBody>
          <a:bodyPr/>
          <a:lstStyle/>
          <a:p>
            <a:pPr>
              <a:buClr>
                <a:srgbClr val="FF6633"/>
              </a:buClr>
              <a:buSzPct val="45000"/>
            </a:pPr>
            <a:r>
              <a:rPr lang="de-DE" altLang="de-DE" dirty="0"/>
              <a:t>Erste Hilfe bei Augenverletzungen</a:t>
            </a:r>
            <a:endParaRPr lang="de-DE" altLang="de-DE" sz="3200" b="1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>
          <a:xfrm>
            <a:off x="468000" y="997200"/>
            <a:ext cx="4816152" cy="4816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16000" indent="-21600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Char char="§"/>
              <a:tabLst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76325" indent="-269875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buFont typeface="Verdana" charset="0"/>
              <a:buNone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Ruhe bewahren</a:t>
            </a: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</a:rPr>
              <a:t>Fremdkörper im Auge </a:t>
            </a: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altLang="de-DE" sz="18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Reiben </a:t>
            </a: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vermeiden</a:t>
            </a: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Fremdkörper nicht selbst entfernen </a:t>
            </a: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Auge mit sauberem Tuch abdecken </a:t>
            </a:r>
          </a:p>
          <a:p>
            <a:pPr marL="0" indent="0">
              <a:buNone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Verätzung am Auge  Auge von zweiter Person offen halten lassen </a:t>
            </a: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Mit viel Wasser ausspülen</a:t>
            </a:r>
          </a:p>
          <a:p>
            <a:pPr marL="0" indent="0">
              <a:buNone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Verbrennungen  kalte, feuchte Umschläge</a:t>
            </a: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Keine Salbe (Hitzestau)</a:t>
            </a:r>
          </a:p>
          <a:p>
            <a:pPr marL="0" indent="0">
              <a:buNone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Schlag oder Stoß –&gt; Auge kühlen</a:t>
            </a:r>
          </a:p>
          <a:p>
            <a:pPr marL="342900" indent="-342900">
              <a:buFont typeface="+mj-lt"/>
              <a:buAutoNum type="arabicPeriod"/>
            </a:pPr>
            <a:r>
              <a:rPr lang="de-DE" altLang="de-DE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Augendusche benutzen</a:t>
            </a:r>
          </a:p>
          <a:p>
            <a:pPr marL="342900" indent="-342900">
              <a:buFont typeface="+mj-lt"/>
              <a:buAutoNum type="arabicPeriod"/>
            </a:pPr>
            <a:endParaRPr lang="de-DE" altLang="de-DE" sz="1800" dirty="0">
              <a:solidFill>
                <a:schemeClr val="bg1">
                  <a:lumMod val="50000"/>
                </a:schemeClr>
              </a:solidFill>
            </a:endParaRPr>
          </a:p>
          <a:p>
            <a:endParaRPr lang="de-DE" altLang="de-DE" sz="18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de-DE" altLang="de-DE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feld 1">
            <a:extLst>
              <a:ext uri="{FF2B5EF4-FFF2-40B4-BE49-F238E27FC236}">
                <a16:creationId xmlns:a16="http://schemas.microsoft.com/office/drawing/2014/main" xmlns="" id="{595115A9-610A-4A80-8A50-FBBD524ED8D6}"/>
              </a:ext>
            </a:extLst>
          </p:cNvPr>
          <p:cNvSpPr txBox="1"/>
          <p:nvPr/>
        </p:nvSpPr>
        <p:spPr>
          <a:xfrm>
            <a:off x="7596336" y="5937852"/>
            <a:ext cx="10076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de-DE" sz="7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fotolia</a:t>
            </a:r>
            <a:r>
              <a:rPr lang="de-DE" sz="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#24556778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602E805D-44D3-4010-88AB-E6AB657C86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1753588"/>
            <a:ext cx="2664296" cy="41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4101839"/>
      </p:ext>
    </p:extLst>
  </p:cSld>
  <p:clrMapOvr>
    <a:masterClrMapping/>
  </p:clrMapOvr>
</p:sld>
</file>

<file path=ppt/theme/theme1.xml><?xml version="1.0" encoding="utf-8"?>
<a:theme xmlns:a="http://schemas.openxmlformats.org/drawingml/2006/main" name="VNR">
  <a:themeElements>
    <a:clrScheme name="Benutzerdefiniert 11">
      <a:dk1>
        <a:sysClr val="windowText" lastClr="000000"/>
      </a:dk1>
      <a:lt1>
        <a:sysClr val="window" lastClr="FFFFFF"/>
      </a:lt1>
      <a:dk2>
        <a:srgbClr val="44546A"/>
      </a:dk2>
      <a:lt2>
        <a:srgbClr val="A5A5A5"/>
      </a:lt2>
      <a:accent1>
        <a:srgbClr val="5F5F5F"/>
      </a:accent1>
      <a:accent2>
        <a:srgbClr val="FF5F1F"/>
      </a:accent2>
      <a:accent3>
        <a:srgbClr val="44546A"/>
      </a:accent3>
      <a:accent4>
        <a:srgbClr val="000000"/>
      </a:accent4>
      <a:accent5>
        <a:srgbClr val="44546A"/>
      </a:accent5>
      <a:accent6>
        <a:srgbClr val="954F72"/>
      </a:accent6>
      <a:hlink>
        <a:srgbClr val="0563C1"/>
      </a:hlink>
      <a:folHlink>
        <a:srgbClr val="954F72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>
          <a:defRPr sz="20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VNR-Color">
      <a:dk1>
        <a:srgbClr val="2D2D2A"/>
      </a:dk1>
      <a:lt1>
        <a:sysClr val="window" lastClr="FFFFFF"/>
      </a:lt1>
      <a:dk2>
        <a:srgbClr val="696969"/>
      </a:dk2>
      <a:lt2>
        <a:srgbClr val="DCDCDC"/>
      </a:lt2>
      <a:accent1>
        <a:srgbClr val="254061"/>
      </a:accent1>
      <a:accent2>
        <a:srgbClr val="0E61A5"/>
      </a:accent2>
      <a:accent3>
        <a:srgbClr val="648D9F"/>
      </a:accent3>
      <a:accent4>
        <a:srgbClr val="B0CAD4"/>
      </a:accent4>
      <a:accent5>
        <a:srgbClr val="A5A5A5"/>
      </a:accent5>
      <a:accent6>
        <a:srgbClr val="A50303"/>
      </a:accent6>
      <a:hlink>
        <a:srgbClr val="254061"/>
      </a:hlink>
      <a:folHlink>
        <a:srgbClr val="989891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VNR-Color">
      <a:dk1>
        <a:srgbClr val="2D2D2A"/>
      </a:dk1>
      <a:lt1>
        <a:sysClr val="window" lastClr="FFFFFF"/>
      </a:lt1>
      <a:dk2>
        <a:srgbClr val="696969"/>
      </a:dk2>
      <a:lt2>
        <a:srgbClr val="DCDCDC"/>
      </a:lt2>
      <a:accent1>
        <a:srgbClr val="254061"/>
      </a:accent1>
      <a:accent2>
        <a:srgbClr val="0E61A5"/>
      </a:accent2>
      <a:accent3>
        <a:srgbClr val="648D9F"/>
      </a:accent3>
      <a:accent4>
        <a:srgbClr val="B0CAD4"/>
      </a:accent4>
      <a:accent5>
        <a:srgbClr val="A5A5A5"/>
      </a:accent5>
      <a:accent6>
        <a:srgbClr val="A50303"/>
      </a:accent6>
      <a:hlink>
        <a:srgbClr val="254061"/>
      </a:hlink>
      <a:folHlink>
        <a:srgbClr val="989891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VNR_Vorlage</Template>
  <TotalTime>0</TotalTime>
  <Words>381</Words>
  <Application>Microsoft Office PowerPoint</Application>
  <PresentationFormat>Bildschirmpräsentation (4:3)</PresentationFormat>
  <Paragraphs>101</Paragraphs>
  <Slides>10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VNR</vt:lpstr>
      <vt:lpstr>Augenschutz</vt:lpstr>
      <vt:lpstr>Definition von Augenschutz</vt:lpstr>
      <vt:lpstr>Welche Augenschutz-Arten gibt es?</vt:lpstr>
      <vt:lpstr>Welche Arten von Augenschutz gibt es?</vt:lpstr>
      <vt:lpstr>Welche Kriterien sind bei der Auswahl des Augenschutzes zu beachten?</vt:lpstr>
      <vt:lpstr>Gefährdungen: Wofür dient der Augenschutz?</vt:lpstr>
      <vt:lpstr>Unbedingt notwendig – der geeignete Augenschutz!</vt:lpstr>
      <vt:lpstr>Ursachen für Augenverletzungen</vt:lpstr>
      <vt:lpstr>Erste Hilfe bei Augenverletzungen</vt:lpstr>
      <vt:lpstr>Folie 10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Klx - Valentina Klein</dc:creator>
  <cp:lastModifiedBy>Christine</cp:lastModifiedBy>
  <cp:revision>202</cp:revision>
  <dcterms:created xsi:type="dcterms:W3CDTF">2015-01-22T00:01:03Z</dcterms:created>
  <dcterms:modified xsi:type="dcterms:W3CDTF">2019-05-11T18:20:15Z</dcterms:modified>
</cp:coreProperties>
</file>