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65" r:id="rId2"/>
    <p:sldId id="369" r:id="rId3"/>
    <p:sldId id="371" r:id="rId4"/>
    <p:sldId id="380" r:id="rId5"/>
    <p:sldId id="381" r:id="rId6"/>
    <p:sldId id="372" r:id="rId7"/>
    <p:sldId id="382" r:id="rId8"/>
    <p:sldId id="374" r:id="rId9"/>
    <p:sldId id="375" r:id="rId10"/>
    <p:sldId id="383" r:id="rId11"/>
    <p:sldId id="373" r:id="rId12"/>
    <p:sldId id="376" r:id="rId13"/>
    <p:sldId id="377" r:id="rId14"/>
    <p:sldId id="378" r:id="rId15"/>
    <p:sldId id="379" r:id="rId16"/>
    <p:sldId id="384" r:id="rId17"/>
    <p:sldId id="368"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1F"/>
    <a:srgbClr val="663300"/>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0" autoAdjust="0"/>
    <p:restoredTop sz="81057" autoAdjust="0"/>
  </p:normalViewPr>
  <p:slideViewPr>
    <p:cSldViewPr>
      <p:cViewPr varScale="1">
        <p:scale>
          <a:sx n="86" d="100"/>
          <a:sy n="86" d="100"/>
        </p:scale>
        <p:origin x="1107" y="45"/>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18.05.2021</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18.05.2021</a:t>
            </a:fld>
            <a:endParaRPr lang="de-DE"/>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b="1" dirty="0"/>
              <a:t>Viertelmaske:</a:t>
            </a:r>
            <a:r>
              <a:rPr lang="de-DE" baseline="0" dirty="0"/>
              <a:t> Die Maske bedeckt den Bereich Nase und Mund. Diese Ausführung ist eher seltener, kann aber bei bestimmten Gesichtsformen vorteilhaft sein. Das muss ausprobiert werden.</a:t>
            </a:r>
          </a:p>
          <a:p>
            <a:r>
              <a:rPr lang="de-DE" b="1" baseline="0" dirty="0"/>
              <a:t>Halbmaske: </a:t>
            </a:r>
            <a:r>
              <a:rPr lang="de-DE" b="0" baseline="0" dirty="0"/>
              <a:t>bedeckt zusätzlich auch noch das Kinn, dadurch ist ein höherer Anpressdruck möglich. Bei Vollbart kann diese Bauform aber ungünstiger als eine Viertelmaske sein.</a:t>
            </a:r>
          </a:p>
          <a:p>
            <a:r>
              <a:rPr lang="de-DE" b="1" baseline="0" dirty="0"/>
              <a:t>Vollmaske:</a:t>
            </a:r>
            <a:r>
              <a:rPr lang="de-DE" b="0" baseline="0" dirty="0"/>
              <a:t> Das ganze Gesicht wird bedeckt und somit ist auch ein Augenschutz gewährleistet. In Zusammenwirken mit einem Gebläse ist diese Bauform besonders vorteilhaft, weil der Atemwiderstand entfällt und ein leichter Überdruck in der Maske auch Undichtigkeiten erlaubt.</a:t>
            </a:r>
          </a:p>
          <a:p>
            <a:r>
              <a:rPr lang="de-DE" b="1" baseline="0" dirty="0"/>
              <a:t>Schutzanzug:</a:t>
            </a:r>
            <a:r>
              <a:rPr lang="de-DE" b="0" baseline="0" dirty="0"/>
              <a:t> Als reiner Atemschutz wenig gebräuchlich und nur dann sinnvoll, wenn auch ein Hautkontakt mit dem Gefahrstoff vermieden werden muss. </a:t>
            </a:r>
            <a:endParaRPr lang="de-DE" b="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34152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143355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250959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a:solidFill>
                <a:schemeClr val="accent1"/>
              </a:solidFill>
            </a:endParaRPr>
          </a:p>
        </p:txBody>
      </p:sp>
    </p:spTree>
    <p:extLst>
      <p:ext uri="{BB962C8B-B14F-4D97-AF65-F5344CB8AC3E}">
        <p14:creationId xmlns:p14="http://schemas.microsoft.com/office/powerpoint/2010/main" val="247144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Bei Punkt 1 auf die folgende Folie verweisen</a:t>
            </a:r>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a:solidFill>
                <a:schemeClr val="accent1"/>
              </a:solidFill>
            </a:endParaRPr>
          </a:p>
        </p:txBody>
      </p:sp>
    </p:spTree>
    <p:extLst>
      <p:ext uri="{BB962C8B-B14F-4D97-AF65-F5344CB8AC3E}">
        <p14:creationId xmlns:p14="http://schemas.microsoft.com/office/powerpoint/2010/main" val="337607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15</a:t>
            </a:fld>
            <a:endParaRPr lang="de-DE">
              <a:solidFill>
                <a:schemeClr val="accent1"/>
              </a:solidFill>
            </a:endParaRPr>
          </a:p>
        </p:txBody>
      </p:sp>
    </p:spTree>
    <p:extLst>
      <p:ext uri="{BB962C8B-B14F-4D97-AF65-F5344CB8AC3E}">
        <p14:creationId xmlns:p14="http://schemas.microsoft.com/office/powerpoint/2010/main" val="6234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16</a:t>
            </a:fld>
            <a:endParaRPr lang="de-DE">
              <a:solidFill>
                <a:schemeClr val="accent1"/>
              </a:solidFill>
            </a:endParaRPr>
          </a:p>
        </p:txBody>
      </p:sp>
    </p:spTree>
    <p:extLst>
      <p:ext uri="{BB962C8B-B14F-4D97-AF65-F5344CB8AC3E}">
        <p14:creationId xmlns:p14="http://schemas.microsoft.com/office/powerpoint/2010/main" val="3464004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17</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4930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Darauf</a:t>
            </a:r>
            <a:r>
              <a:rPr lang="de-DE" baseline="0" dirty="0"/>
              <a:t> hinweisen, dass die Schutzmaßnahmen und das </a:t>
            </a:r>
            <a:r>
              <a:rPr lang="de-DE" baseline="0" dirty="0" err="1"/>
              <a:t>STOP</a:t>
            </a:r>
            <a:r>
              <a:rPr lang="de-DE" baseline="0" dirty="0"/>
              <a:t>-Prinzip im Folgenden beschrieben werden</a:t>
            </a:r>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343560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246410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Erläutern</a:t>
            </a:r>
            <a:r>
              <a:rPr lang="de-DE" baseline="0" dirty="0"/>
              <a:t>, dass Substitution nicht nur Mittel zum Zweck ist, sondern zumindest der Versuch vorgeschrieben ist</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372174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343393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r>
              <a:rPr lang="de-DE" dirty="0"/>
              <a:t>Anmerkung:</a:t>
            </a:r>
            <a:r>
              <a:rPr lang="de-DE" baseline="0" dirty="0"/>
              <a:t> Organisatorische Maßnahmen sind meist durch eine entsprechende Organisation der Arbeitsprozesse gekennzeichnet. </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114004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202225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b="1" dirty="0"/>
              <a:t>Isolationsgeräte</a:t>
            </a:r>
            <a:r>
              <a:rPr lang="de-DE" sz="1200" dirty="0"/>
              <a:t> arbeiten unabhängig von der Umgebungsluft und schützen vor allen Belastungsarten. Beim Einsatz von Atemluftflaschen ist die Nutzungsdauer zeitlich beschränkt,</a:t>
            </a:r>
            <a:r>
              <a:rPr lang="de-DE" sz="1200" baseline="0" dirty="0"/>
              <a:t> da die Belastungen (Gewicht, Temperatur, Atemwiderstand) sehr hoch sind. Auch der Aufwand des An- und Ablegens ist nicht zu unterschätzen.</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baseline="0" dirty="0"/>
              <a:t>Die Mitarbeiter müssen aber die körperliche Eignung mitbringen und speziell für den Umgang mit Isolationsgeräten geschult werden.</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b="1" dirty="0"/>
              <a:t>Filtergeräte:</a:t>
            </a:r>
            <a:r>
              <a:rPr lang="de-DE" sz="1200" dirty="0"/>
              <a:t> sind einfacher in der Handhabung, kostengünstig und beeinträchtigen den Träger weniger. Sie sind allerdings nur für eine kleine Anwendungsbandbreite geeignet. </a:t>
            </a:r>
          </a:p>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376911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827584" y="2708920"/>
            <a:ext cx="7776666"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827584" y="4528135"/>
            <a:ext cx="7776666" cy="413033"/>
          </a:xfrm>
        </p:spPr>
        <p:txBody>
          <a:bodyPr>
            <a:noAutofit/>
          </a:bodyPr>
          <a:lstStyle>
            <a:lvl1pPr marL="0" indent="0" algn="l">
              <a:buNone/>
              <a:defRPr sz="1600"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373216"/>
            <a:ext cx="2891179" cy="1010617"/>
          </a:xfrm>
          <a:prstGeom prst="rect">
            <a:avLst/>
          </a:prstGeom>
        </p:spPr>
      </p:pic>
    </p:spTree>
    <p:extLst>
      <p:ext uri="{BB962C8B-B14F-4D97-AF65-F5344CB8AC3E}">
        <p14:creationId xmlns:p14="http://schemas.microsoft.com/office/powerpoint/2010/main" val="72915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051720" y="4697275"/>
            <a:ext cx="6552593"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8" name="Rechteck 7"/>
          <p:cNvSpPr/>
          <p:nvPr userDrawn="1"/>
        </p:nvSpPr>
        <p:spPr>
          <a:xfrm>
            <a:off x="468313" y="4697275"/>
            <a:ext cx="1439391"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6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7"/>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468376" y="1628775"/>
            <a:ext cx="8135937" cy="292258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468313" y="4697275"/>
            <a:ext cx="1439391" cy="1440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p:txBody>
      </p:sp>
      <p:sp>
        <p:nvSpPr>
          <p:cNvPr id="16" name="Inhaltsplatzhalter 15"/>
          <p:cNvSpPr>
            <a:spLocks noGrp="1"/>
          </p:cNvSpPr>
          <p:nvPr>
            <p:ph sz="quarter" idx="20"/>
          </p:nvPr>
        </p:nvSpPr>
        <p:spPr>
          <a:xfrm>
            <a:off x="2051050" y="4697413"/>
            <a:ext cx="65532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3561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Inhalte bunt - Variante 2">
    <p:spTree>
      <p:nvGrpSpPr>
        <p:cNvPr id="1" name=""/>
        <p:cNvGrpSpPr/>
        <p:nvPr/>
      </p:nvGrpSpPr>
      <p:grpSpPr>
        <a:xfrm>
          <a:off x="0" y="0"/>
          <a:ext cx="0" cy="0"/>
          <a:chOff x="0" y="0"/>
          <a:chExt cx="0" cy="0"/>
        </a:xfrm>
      </p:grpSpPr>
      <p:sp>
        <p:nvSpPr>
          <p:cNvPr id="3" name="Rechteck 2"/>
          <p:cNvSpPr/>
          <p:nvPr userDrawn="1"/>
        </p:nvSpPr>
        <p:spPr>
          <a:xfrm>
            <a:off x="468312" y="3186000"/>
            <a:ext cx="4986000" cy="2952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8" name="Rechteck 7"/>
          <p:cNvSpPr/>
          <p:nvPr userDrawn="1"/>
        </p:nvSpPr>
        <p:spPr>
          <a:xfrm>
            <a:off x="5572800" y="3186000"/>
            <a:ext cx="3031200" cy="2952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2" y="1627200"/>
            <a:ext cx="4986000" cy="14184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9" name="Rechteck 8"/>
          <p:cNvSpPr/>
          <p:nvPr userDrawn="1"/>
        </p:nvSpPr>
        <p:spPr>
          <a:xfrm>
            <a:off x="5572800" y="1627200"/>
            <a:ext cx="3031200" cy="141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p:cNvSpPr>
            <a:spLocks noGrp="1"/>
          </p:cNvSpPr>
          <p:nvPr>
            <p:ph type="ftr" sz="quarter" idx="18"/>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16" name="Inhaltsplatzhalter 15"/>
          <p:cNvSpPr>
            <a:spLocks noGrp="1"/>
          </p:cNvSpPr>
          <p:nvPr>
            <p:ph sz="quarter" idx="19"/>
          </p:nvPr>
        </p:nvSpPr>
        <p:spPr>
          <a:xfrm>
            <a:off x="468313" y="1627188"/>
            <a:ext cx="4986337" cy="14176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20"/>
          </p:nvPr>
        </p:nvSpPr>
        <p:spPr>
          <a:xfrm>
            <a:off x="468313" y="3186113"/>
            <a:ext cx="4986337" cy="2951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21"/>
          </p:nvPr>
        </p:nvSpPr>
        <p:spPr>
          <a:xfrm>
            <a:off x="5572125" y="1627188"/>
            <a:ext cx="3032125" cy="1417637"/>
          </a:xfrm>
        </p:spPr>
        <p:txBody>
          <a:bodyPr/>
          <a:lstStyle/>
          <a:p>
            <a:pPr lvl="0"/>
            <a:r>
              <a:rPr lang="de-DE"/>
              <a:t>Textmasterformat bearbeiten</a:t>
            </a:r>
          </a:p>
          <a:p>
            <a:pPr lvl="1"/>
            <a:r>
              <a:rPr lang="de-DE"/>
              <a:t>Zweite Ebene</a:t>
            </a:r>
          </a:p>
          <a:p>
            <a:pPr lvl="2"/>
            <a:r>
              <a:rPr lang="de-DE"/>
              <a:t>Dritte Ebene</a:t>
            </a:r>
          </a:p>
        </p:txBody>
      </p:sp>
      <p:sp>
        <p:nvSpPr>
          <p:cNvPr id="22" name="Inhaltsplatzhalter 21"/>
          <p:cNvSpPr>
            <a:spLocks noGrp="1"/>
          </p:cNvSpPr>
          <p:nvPr>
            <p:ph sz="quarter" idx="22"/>
          </p:nvPr>
        </p:nvSpPr>
        <p:spPr>
          <a:xfrm>
            <a:off x="5572125" y="3186113"/>
            <a:ext cx="3032125" cy="29511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916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Inhalte bunt">
    <p:spTree>
      <p:nvGrpSpPr>
        <p:cNvPr id="1" name=""/>
        <p:cNvGrpSpPr/>
        <p:nvPr/>
      </p:nvGrpSpPr>
      <p:grpSpPr>
        <a:xfrm>
          <a:off x="0" y="0"/>
          <a:ext cx="0" cy="0"/>
          <a:chOff x="0" y="0"/>
          <a:chExt cx="0" cy="0"/>
        </a:xfrm>
      </p:grpSpPr>
      <p:sp>
        <p:nvSpPr>
          <p:cNvPr id="3" name="Rechteck 2"/>
          <p:cNvSpPr/>
          <p:nvPr userDrawn="1"/>
        </p:nvSpPr>
        <p:spPr>
          <a:xfrm>
            <a:off x="468312" y="4725144"/>
            <a:ext cx="4986000"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1" name="Rechteck 10"/>
          <p:cNvSpPr/>
          <p:nvPr userDrawn="1"/>
        </p:nvSpPr>
        <p:spPr>
          <a:xfrm>
            <a:off x="5580112" y="4725144"/>
            <a:ext cx="3024138" cy="141213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8"/>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4986337" cy="1412875"/>
          </a:xfrm>
        </p:spPr>
        <p:txBody>
          <a:bodyPr/>
          <a:lstStyle/>
          <a:p>
            <a:pPr lvl="0"/>
            <a:r>
              <a:rPr lang="de-DE"/>
              <a:t>Textmasterformat bearbeiten</a:t>
            </a:r>
          </a:p>
          <a:p>
            <a:pPr lvl="1"/>
            <a:r>
              <a:rPr lang="de-DE"/>
              <a:t>Zweite Ebene</a:t>
            </a:r>
          </a:p>
          <a:p>
            <a:pPr lvl="2"/>
            <a:r>
              <a:rPr lang="de-DE"/>
              <a:t>Dritte Ebene</a:t>
            </a:r>
          </a:p>
        </p:txBody>
      </p:sp>
      <p:sp>
        <p:nvSpPr>
          <p:cNvPr id="17" name="Inhaltsplatzhalter 16"/>
          <p:cNvSpPr>
            <a:spLocks noGrp="1"/>
          </p:cNvSpPr>
          <p:nvPr>
            <p:ph sz="quarter" idx="21"/>
          </p:nvPr>
        </p:nvSpPr>
        <p:spPr>
          <a:xfrm>
            <a:off x="5580063" y="4724400"/>
            <a:ext cx="3024187" cy="14128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88045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blau/grau">
    <p:spTree>
      <p:nvGrpSpPr>
        <p:cNvPr id="1" name=""/>
        <p:cNvGrpSpPr/>
        <p:nvPr/>
      </p:nvGrpSpPr>
      <p:grpSpPr>
        <a:xfrm>
          <a:off x="0" y="0"/>
          <a:ext cx="0" cy="0"/>
          <a:chOff x="0" y="0"/>
          <a:chExt cx="0" cy="0"/>
        </a:xfrm>
      </p:grpSpPr>
      <p:sp>
        <p:nvSpPr>
          <p:cNvPr id="3" name="Rechteck 2"/>
          <p:cNvSpPr/>
          <p:nvPr userDrawn="1"/>
        </p:nvSpPr>
        <p:spPr>
          <a:xfrm>
            <a:off x="468312" y="4725144"/>
            <a:ext cx="8135938"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8"/>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8135937" cy="1412875"/>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983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ünf Inhalte bunt">
    <p:spTree>
      <p:nvGrpSpPr>
        <p:cNvPr id="1" name=""/>
        <p:cNvGrpSpPr/>
        <p:nvPr/>
      </p:nvGrpSpPr>
      <p:grpSpPr>
        <a:xfrm>
          <a:off x="0" y="0"/>
          <a:ext cx="0" cy="0"/>
          <a:chOff x="0" y="0"/>
          <a:chExt cx="0" cy="0"/>
        </a:xfrm>
      </p:grpSpPr>
      <p:sp>
        <p:nvSpPr>
          <p:cNvPr id="3" name="Rechteck 2"/>
          <p:cNvSpPr/>
          <p:nvPr userDrawn="1"/>
        </p:nvSpPr>
        <p:spPr>
          <a:xfrm>
            <a:off x="4266124" y="3934355"/>
            <a:ext cx="1800000" cy="22029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6" name="Inhaltsplatzhalter 5"/>
          <p:cNvSpPr>
            <a:spLocks noGrp="1"/>
          </p:cNvSpPr>
          <p:nvPr>
            <p:ph sz="quarter" idx="12"/>
          </p:nvPr>
        </p:nvSpPr>
        <p:spPr>
          <a:xfrm>
            <a:off x="468000" y="1628774"/>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r>
              <a:rPr lang="de-DE"/>
              <a:t>© 2021 -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4" name="Rechteck 13"/>
          <p:cNvSpPr/>
          <p:nvPr userDrawn="1"/>
        </p:nvSpPr>
        <p:spPr>
          <a:xfrm>
            <a:off x="6804248" y="1628774"/>
            <a:ext cx="1799752" cy="220291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p:cNvSpPr/>
          <p:nvPr userDrawn="1"/>
        </p:nvSpPr>
        <p:spPr>
          <a:xfrm>
            <a:off x="4266124" y="1628774"/>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7" name="Rechteck 16"/>
          <p:cNvSpPr/>
          <p:nvPr userDrawn="1"/>
        </p:nvSpPr>
        <p:spPr>
          <a:xfrm>
            <a:off x="6192000" y="3934355"/>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0" name="Inhaltsplatzhalter 9"/>
          <p:cNvSpPr>
            <a:spLocks noGrp="1"/>
          </p:cNvSpPr>
          <p:nvPr>
            <p:ph sz="quarter" idx="17"/>
          </p:nvPr>
        </p:nvSpPr>
        <p:spPr>
          <a:xfrm>
            <a:off x="4265613" y="1628775"/>
            <a:ext cx="2413000" cy="2203450"/>
          </a:xfrm>
        </p:spPr>
        <p:txBody>
          <a:body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6191250" y="3933825"/>
            <a:ext cx="2413000" cy="2201863"/>
          </a:xfrm>
        </p:spPr>
        <p:txBody>
          <a:body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5613" y="3933825"/>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1" name="Inhaltsplatzhalter 19"/>
          <p:cNvSpPr>
            <a:spLocks noGrp="1"/>
          </p:cNvSpPr>
          <p:nvPr>
            <p:ph sz="quarter" idx="20"/>
          </p:nvPr>
        </p:nvSpPr>
        <p:spPr>
          <a:xfrm>
            <a:off x="6803775" y="1628774"/>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3320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Inhalte blau/grau - Variante 2">
    <p:spTree>
      <p:nvGrpSpPr>
        <p:cNvPr id="1" name=""/>
        <p:cNvGrpSpPr/>
        <p:nvPr/>
      </p:nvGrpSpPr>
      <p:grpSpPr>
        <a:xfrm>
          <a:off x="0" y="0"/>
          <a:ext cx="0" cy="0"/>
          <a:chOff x="0" y="0"/>
          <a:chExt cx="0" cy="0"/>
        </a:xfrm>
      </p:grpSpPr>
      <p:sp>
        <p:nvSpPr>
          <p:cNvPr id="8" name="Rechteck 7"/>
          <p:cNvSpPr/>
          <p:nvPr userDrawn="1"/>
        </p:nvSpPr>
        <p:spPr>
          <a:xfrm>
            <a:off x="4267738" y="1628775"/>
            <a:ext cx="4336512" cy="45085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3" name="Rechteck 2"/>
          <p:cNvSpPr/>
          <p:nvPr userDrawn="1"/>
        </p:nvSpPr>
        <p:spPr>
          <a:xfrm>
            <a:off x="468000" y="1628775"/>
            <a:ext cx="3672408" cy="165620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p:cNvSpPr/>
          <p:nvPr userDrawn="1"/>
        </p:nvSpPr>
        <p:spPr>
          <a:xfrm>
            <a:off x="468000" y="3429000"/>
            <a:ext cx="3672408" cy="270827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16562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5" name="Fußzeilenplatzhalter 4"/>
          <p:cNvSpPr>
            <a:spLocks noGrp="1"/>
          </p:cNvSpPr>
          <p:nvPr>
            <p:ph type="ftr" sz="quarter" idx="16"/>
          </p:nvPr>
        </p:nvSpPr>
        <p:spPr>
          <a:xfrm>
            <a:off x="468000" y="6525344"/>
            <a:ext cx="8002800" cy="252000"/>
          </a:xfrm>
        </p:spPr>
        <p:txBody>
          <a:bodyPr/>
          <a:lstStyle/>
          <a:p>
            <a:r>
              <a:rPr lang="de-DE"/>
              <a:t>© 2021 -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11"/>
          <p:cNvSpPr>
            <a:spLocks noGrp="1"/>
          </p:cNvSpPr>
          <p:nvPr>
            <p:ph sz="quarter" idx="17"/>
          </p:nvPr>
        </p:nvSpPr>
        <p:spPr>
          <a:xfrm>
            <a:off x="468000" y="1629221"/>
            <a:ext cx="3671887" cy="16557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468313" y="3429000"/>
            <a:ext cx="3671887" cy="27082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7200" y="1628775"/>
            <a:ext cx="4337050" cy="45085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8285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3" name="Fußzeilenplatzhalter 2"/>
          <p:cNvSpPr>
            <a:spLocks noGrp="1"/>
          </p:cNvSpPr>
          <p:nvPr>
            <p:ph type="ftr" sz="quarter" idx="13"/>
          </p:nvPr>
        </p:nvSpPr>
        <p:spPr>
          <a:xfrm>
            <a:off x="468000" y="6525344"/>
            <a:ext cx="8002800" cy="252000"/>
          </a:xfrm>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9144000" cy="5301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de-DE">
              <a:solidFill>
                <a:schemeClr val="bg1"/>
              </a:solidFill>
            </a:endParaRPr>
          </a:p>
        </p:txBody>
      </p:sp>
      <p:cxnSp>
        <p:nvCxnSpPr>
          <p:cNvPr id="7" name="Gerade Verbindung 6"/>
          <p:cNvCxnSpPr/>
          <p:nvPr userDrawn="1"/>
        </p:nvCxnSpPr>
        <p:spPr>
          <a:xfrm>
            <a:off x="1619672"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696144" y="2924944"/>
            <a:ext cx="6908106"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1696144" y="4293096"/>
            <a:ext cx="6908106"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9564BF1B-7A00-4FDB-9ACC-13A0BEC11AB6}" type="slidenum">
              <a:rPr lang="de-DE" smtClean="0"/>
              <a:t>‹Nr.›</a:t>
            </a:fld>
            <a:endParaRPr lang="de-DE"/>
          </a:p>
        </p:txBody>
      </p:sp>
    </p:spTree>
    <p:extLst>
      <p:ext uri="{BB962C8B-B14F-4D97-AF65-F5344CB8AC3E}">
        <p14:creationId xmlns:p14="http://schemas.microsoft.com/office/powerpoint/2010/main" val="388412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564BF1B-7A00-4FDB-9ACC-13A0BEC11AB6}" type="slidenum">
              <a:rPr lang="de-DE" smtClean="0"/>
              <a:t>‹Nr.›</a:t>
            </a:fld>
            <a:endParaRPr lang="de-DE"/>
          </a:p>
        </p:txBody>
      </p:sp>
      <p:sp>
        <p:nvSpPr>
          <p:cNvPr id="2" name="Fußzeilenplatzhalter 1"/>
          <p:cNvSpPr>
            <a:spLocks noGrp="1"/>
          </p:cNvSpPr>
          <p:nvPr>
            <p:ph type="ftr" sz="quarter" idx="13"/>
          </p:nvPr>
        </p:nvSpPr>
        <p:spPr/>
        <p:txBody>
          <a:bodyPr/>
          <a:lstStyle/>
          <a:p>
            <a:r>
              <a:rPr lang="de-DE"/>
              <a:t>© 2021 - Unterweisung Plus</a:t>
            </a:r>
          </a:p>
        </p:txBody>
      </p:sp>
    </p:spTree>
    <p:extLst>
      <p:ext uri="{BB962C8B-B14F-4D97-AF65-F5344CB8AC3E}">
        <p14:creationId xmlns:p14="http://schemas.microsoft.com/office/powerpoint/2010/main" val="174019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7" name="Agenda-Tabelle"/>
          <p:cNvSpPr>
            <a:spLocks noGrp="1"/>
          </p:cNvSpPr>
          <p:nvPr>
            <p:ph type="tbl" sz="quarter" idx="13"/>
          </p:nvPr>
        </p:nvSpPr>
        <p:spPr>
          <a:xfrm>
            <a:off x="468000" y="1628775"/>
            <a:ext cx="8135937" cy="4508500"/>
          </a:xfrm>
        </p:spPr>
        <p:txBody>
          <a:bodyPr/>
          <a:lstStyle/>
          <a:p>
            <a:r>
              <a:rPr lang="de-DE"/>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p>
            <a:r>
              <a:rPr lang="de-DE"/>
              <a:t>© 2021 - Unterweisung Plus</a:t>
            </a: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5"/>
          <p:cNvSpPr>
            <a:spLocks noGrp="1"/>
          </p:cNvSpPr>
          <p:nvPr>
            <p:ph type="pic" sz="quarter" idx="10"/>
          </p:nvPr>
        </p:nvSpPr>
        <p:spPr>
          <a:xfrm>
            <a:off x="0" y="0"/>
            <a:ext cx="9144000" cy="1558800"/>
          </a:xfrm>
          <a:noFill/>
        </p:spPr>
        <p:txBody>
          <a:bodyPr/>
          <a:lstStyle>
            <a:lvl1pPr>
              <a:defRPr>
                <a:solidFill>
                  <a:schemeClr val="accent1"/>
                </a:solidFill>
              </a:defRPr>
            </a:lvl1pPr>
          </a:lstStyle>
          <a:p>
            <a:r>
              <a:rPr lang="de-DE"/>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252921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827584" y="2708920"/>
            <a:ext cx="7992888" cy="1189373"/>
          </a:xfrm>
        </p:spPr>
        <p:txBody>
          <a:bodyPr/>
          <a:lstStyle>
            <a:lvl1pPr>
              <a:defRPr sz="4000" b="0">
                <a:solidFill>
                  <a:schemeClr val="bg1"/>
                </a:solidFill>
              </a:defRPr>
            </a:lvl1pPr>
          </a:lstStyle>
          <a:p>
            <a:r>
              <a:rPr lang="de-DE"/>
              <a:t>Vielen Dank für Ihre Aufmerksamkeit</a:t>
            </a:r>
          </a:p>
        </p:txBody>
      </p:sp>
      <p:sp>
        <p:nvSpPr>
          <p:cNvPr id="3" name="Untertitel 2"/>
          <p:cNvSpPr>
            <a:spLocks noGrp="1"/>
          </p:cNvSpPr>
          <p:nvPr>
            <p:ph type="subTitle" idx="1" hasCustomPrompt="1"/>
          </p:nvPr>
        </p:nvSpPr>
        <p:spPr>
          <a:xfrm>
            <a:off x="1601742" y="5301208"/>
            <a:ext cx="4248472" cy="360040"/>
          </a:xfrm>
        </p:spPr>
        <p:txBody>
          <a:bodyPr>
            <a:noAutofit/>
          </a:bodyPr>
          <a:lstStyle>
            <a:lvl1pPr marL="0" indent="0" algn="l">
              <a:buNone/>
              <a:defRPr sz="1400" b="1"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Name des Autors</a:t>
            </a:r>
          </a:p>
        </p:txBody>
      </p:sp>
      <p:sp>
        <p:nvSpPr>
          <p:cNvPr id="8" name="Textfeld 7"/>
          <p:cNvSpPr txBox="1"/>
          <p:nvPr userDrawn="1"/>
        </p:nvSpPr>
        <p:spPr>
          <a:xfrm>
            <a:off x="1601742" y="5661248"/>
            <a:ext cx="2952040" cy="1384995"/>
          </a:xfrm>
          <a:prstGeom prst="rect">
            <a:avLst/>
          </a:prstGeom>
          <a:noFill/>
        </p:spPr>
        <p:txBody>
          <a:bodyPr wrap="square" rtlCol="0">
            <a:spAutoFit/>
          </a:bodyPr>
          <a:lstStyle/>
          <a:p>
            <a:r>
              <a:rPr lang="de-DE" sz="1200">
                <a:solidFill>
                  <a:schemeClr val="tx2"/>
                </a:solidFill>
              </a:rPr>
              <a:t>Theodor-Heuss-Straße 2-4</a:t>
            </a:r>
            <a:br>
              <a:rPr lang="de-DE" sz="1200">
                <a:solidFill>
                  <a:schemeClr val="tx2"/>
                </a:solidFill>
              </a:rPr>
            </a:br>
            <a:r>
              <a:rPr lang="de-DE" sz="1200">
                <a:solidFill>
                  <a:schemeClr val="tx2"/>
                </a:solidFill>
              </a:rPr>
              <a:t>53177 Bonn </a:t>
            </a:r>
          </a:p>
          <a:p>
            <a:r>
              <a:rPr lang="de-DE" sz="1200">
                <a:solidFill>
                  <a:schemeClr val="tx2"/>
                </a:solidFill>
              </a:rPr>
              <a:t>Großkundenpostleitzahl: D-53095 Bonn </a:t>
            </a:r>
          </a:p>
          <a:p>
            <a:r>
              <a:rPr lang="de-DE" sz="1200">
                <a:solidFill>
                  <a:schemeClr val="tx2"/>
                </a:solidFill>
              </a:rPr>
              <a:t>Tel.: 0228 - 95 5 00 (Zentrale)</a:t>
            </a:r>
            <a:br>
              <a:rPr lang="de-DE" sz="1200">
                <a:solidFill>
                  <a:schemeClr val="tx2"/>
                </a:solidFill>
              </a:rPr>
            </a:br>
            <a:r>
              <a:rPr lang="de-DE" sz="1200">
                <a:solidFill>
                  <a:schemeClr val="tx2"/>
                </a:solidFill>
              </a:rPr>
              <a:t>Tel.: 0228 - 95 5 0155 (Kundenservice)</a:t>
            </a:r>
            <a:br>
              <a:rPr lang="de-DE" sz="1200">
                <a:solidFill>
                  <a:schemeClr val="tx2"/>
                </a:solidFill>
              </a:rPr>
            </a:br>
            <a:r>
              <a:rPr lang="de-DE" sz="1200">
                <a:solidFill>
                  <a:schemeClr val="tx2"/>
                </a:solidFill>
              </a:rPr>
              <a:t>Fax: 0228 - 36 96 480 </a:t>
            </a:r>
          </a:p>
          <a:p>
            <a:endParaRPr lang="de-DE" sz="1200">
              <a:solidFill>
                <a:schemeClr val="tx2"/>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303" y="4495751"/>
            <a:ext cx="2304256" cy="805457"/>
          </a:xfrm>
          <a:prstGeom prst="rect">
            <a:avLst/>
          </a:prstGeom>
        </p:spPr>
      </p:pic>
    </p:spTree>
    <p:extLst>
      <p:ext uri="{BB962C8B-B14F-4D97-AF65-F5344CB8AC3E}">
        <p14:creationId xmlns:p14="http://schemas.microsoft.com/office/powerpoint/2010/main" val="152476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179147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tx1"/>
                </a:solidFill>
              </a:defRPr>
            </a:lvl1pPr>
          </a:lstStyle>
          <a:p>
            <a:fld id="{9564BF1B-7A00-4FDB-9ACC-13A0BEC11AB6}" type="slidenum">
              <a:rPr lang="de-DE" smtClean="0"/>
              <a:pPr/>
              <a:t>‹Nr.›</a:t>
            </a:fld>
            <a:endParaRPr lang="de-DE"/>
          </a:p>
        </p:txBody>
      </p:sp>
      <p:sp>
        <p:nvSpPr>
          <p:cNvPr id="2" name="Fußzeilenplatzhalter 1"/>
          <p:cNvSpPr>
            <a:spLocks noGrp="1"/>
          </p:cNvSpPr>
          <p:nvPr>
            <p:ph type="ftr" sz="quarter" idx="13"/>
          </p:nvPr>
        </p:nvSpPr>
        <p:spPr>
          <a:xfrm>
            <a:off x="468000" y="6525344"/>
            <a:ext cx="8002800" cy="252000"/>
          </a:xfrm>
        </p:spPr>
        <p:txBody>
          <a:bodyPr/>
          <a:lstStyle/>
          <a:p>
            <a:r>
              <a:rPr lang="de-DE"/>
              <a:t>© 2021 -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1510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t>‹Nr.›</a:t>
            </a:fld>
            <a:endParaRPr lang="de-DE"/>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2021 -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t>‹Nr.›</a:t>
            </a:fld>
            <a:endParaRPr lang="de-DE"/>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2021 - Unterweisung Plus</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388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4716250" y="1628775"/>
            <a:ext cx="388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t>‹Nr.›</a:t>
            </a:fld>
            <a:endParaRPr lang="de-DE"/>
          </a:p>
        </p:txBody>
      </p:sp>
      <p:sp>
        <p:nvSpPr>
          <p:cNvPr id="10" name="Inhaltsplatzhalter 7"/>
          <p:cNvSpPr>
            <a:spLocks noGrp="1"/>
          </p:cNvSpPr>
          <p:nvPr>
            <p:ph sz="quarter" idx="13"/>
          </p:nvPr>
        </p:nvSpPr>
        <p:spPr>
          <a:xfrm>
            <a:off x="468313" y="2141275"/>
            <a:ext cx="3887663"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716016" y="2141275"/>
            <a:ext cx="3888234"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46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262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3222399" y="1628775"/>
            <a:ext cx="262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t>‹Nr.›</a:t>
            </a:fld>
            <a:endParaRPr lang="de-DE"/>
          </a:p>
        </p:txBody>
      </p:sp>
      <p:sp>
        <p:nvSpPr>
          <p:cNvPr id="10" name="Inhaltsplatzhalter 7"/>
          <p:cNvSpPr>
            <a:spLocks noGrp="1"/>
          </p:cNvSpPr>
          <p:nvPr>
            <p:ph sz="quarter" idx="13"/>
          </p:nvPr>
        </p:nvSpPr>
        <p:spPr>
          <a:xfrm>
            <a:off x="468313" y="2141275"/>
            <a:ext cx="2628000"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3222398" y="2141275"/>
            <a:ext cx="2628000"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2" name="Textplatzhalter 4"/>
          <p:cNvSpPr>
            <a:spLocks noGrp="1"/>
          </p:cNvSpPr>
          <p:nvPr>
            <p:ph type="body" sz="quarter" idx="15" hasCustomPrompt="1"/>
          </p:nvPr>
        </p:nvSpPr>
        <p:spPr>
          <a:xfrm>
            <a:off x="5976484" y="1628775"/>
            <a:ext cx="2628000" cy="496800"/>
          </a:xfrm>
          <a:solidFill>
            <a:schemeClr val="accent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13" name="Inhaltsplatzhalter 7"/>
          <p:cNvSpPr>
            <a:spLocks noGrp="1"/>
          </p:cNvSpPr>
          <p:nvPr>
            <p:ph sz="quarter" idx="16"/>
          </p:nvPr>
        </p:nvSpPr>
        <p:spPr>
          <a:xfrm>
            <a:off x="5976484" y="2141275"/>
            <a:ext cx="2628000" cy="3996000"/>
          </a:xfrm>
          <a:solidFill>
            <a:schemeClr val="accent4">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7"/>
          </p:nvPr>
        </p:nvSpPr>
        <p:spPr/>
        <p:txBody>
          <a:bodyPr/>
          <a:lstStyle/>
          <a:p>
            <a:r>
              <a:rPr lang="de-DE"/>
              <a:t>© 2021 -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45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9" name="Rechteck 8"/>
          <p:cNvSpPr/>
          <p:nvPr userDrawn="1"/>
        </p:nvSpPr>
        <p:spPr>
          <a:xfrm>
            <a:off x="4262400" y="1628774"/>
            <a:ext cx="4341850" cy="23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3" name="Rechteck 2"/>
          <p:cNvSpPr/>
          <p:nvPr userDrawn="1"/>
        </p:nvSpPr>
        <p:spPr>
          <a:xfrm>
            <a:off x="4262400" y="4121275"/>
            <a:ext cx="2088000" cy="2016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a:p>
        </p:txBody>
      </p:sp>
      <p:sp>
        <p:nvSpPr>
          <p:cNvPr id="6" name="Inhaltsplatzhalter 5"/>
          <p:cNvSpPr>
            <a:spLocks noGrp="1"/>
          </p:cNvSpPr>
          <p:nvPr>
            <p:ph sz="quarter" idx="12"/>
          </p:nvPr>
        </p:nvSpPr>
        <p:spPr>
          <a:xfrm>
            <a:off x="468000" y="1628775"/>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r>
              <a:rPr lang="de-DE"/>
              <a:t>© 2021 - Unterweisung Plus</a:t>
            </a:r>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5"/>
          <p:cNvSpPr>
            <a:spLocks noGrp="1"/>
          </p:cNvSpPr>
          <p:nvPr>
            <p:ph sz="quarter" idx="17"/>
          </p:nvPr>
        </p:nvSpPr>
        <p:spPr>
          <a:xfrm>
            <a:off x="4262400" y="1628775"/>
            <a:ext cx="4341850" cy="2339999"/>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3" name="Rechteck 12"/>
          <p:cNvSpPr/>
          <p:nvPr userDrawn="1"/>
        </p:nvSpPr>
        <p:spPr>
          <a:xfrm>
            <a:off x="6480250" y="4121275"/>
            <a:ext cx="2124000" cy="20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6" name="Inhaltsplatzhalter 15"/>
          <p:cNvSpPr>
            <a:spLocks noGrp="1"/>
          </p:cNvSpPr>
          <p:nvPr>
            <p:ph sz="quarter" idx="18"/>
          </p:nvPr>
        </p:nvSpPr>
        <p:spPr>
          <a:xfrm>
            <a:off x="4262400" y="4121275"/>
            <a:ext cx="2088000" cy="20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stStyle>
          <a:p>
            <a:pPr lvl="0"/>
            <a:r>
              <a:rPr lang="de-DE"/>
              <a:t>Textmasterformat bearbeiten</a:t>
            </a:r>
          </a:p>
          <a:p>
            <a:pPr lvl="1"/>
            <a:r>
              <a:rPr lang="de-DE"/>
              <a:t>Zweite Ebene</a:t>
            </a:r>
          </a:p>
          <a:p>
            <a:pPr lvl="2"/>
            <a:r>
              <a:rPr lang="de-DE"/>
              <a:t>Dritte Ebene</a:t>
            </a:r>
          </a:p>
        </p:txBody>
      </p:sp>
      <p:sp>
        <p:nvSpPr>
          <p:cNvPr id="17" name="Inhaltsplatzhalter 15"/>
          <p:cNvSpPr>
            <a:spLocks noGrp="1"/>
          </p:cNvSpPr>
          <p:nvPr>
            <p:ph sz="quarter" idx="19"/>
          </p:nvPr>
        </p:nvSpPr>
        <p:spPr>
          <a:xfrm>
            <a:off x="6480250" y="4121275"/>
            <a:ext cx="2124000" cy="2016000"/>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545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68000" y="90000"/>
            <a:ext cx="8136000" cy="907200"/>
          </a:xfrm>
          <a:prstGeom prst="rect">
            <a:avLst/>
          </a:prstGeom>
        </p:spPr>
        <p:txBody>
          <a:bodyPr vert="horz" lIns="91440" tIns="45720" rIns="91440" bIns="45720" rtlCol="0" anchor="b" anchorCtr="0">
            <a:noAutofit/>
          </a:bodyPr>
          <a:lstStyle/>
          <a:p>
            <a:r>
              <a:rPr lang="de-DE"/>
              <a:t>Titelmasterformat durch Klicken bearbeiten</a:t>
            </a:r>
          </a:p>
        </p:txBody>
      </p:sp>
      <p:sp>
        <p:nvSpPr>
          <p:cNvPr id="3" name="Textplatzhalter 2"/>
          <p:cNvSpPr>
            <a:spLocks noGrp="1"/>
          </p:cNvSpPr>
          <p:nvPr>
            <p:ph type="body" idx="1"/>
          </p:nvPr>
        </p:nvSpPr>
        <p:spPr>
          <a:xfrm>
            <a:off x="468000" y="1628775"/>
            <a:ext cx="8135937" cy="4508500"/>
          </a:xfrm>
          <a:prstGeom prst="rect">
            <a:avLst/>
          </a:prstGeom>
        </p:spPr>
        <p:txBody>
          <a:bodyPr vert="horz" lIns="91440" tIns="45720" rIns="91440" bIns="45720" rtlCol="0">
            <a:noAutofit/>
          </a:body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3"/>
          </p:nvPr>
        </p:nvSpPr>
        <p:spPr>
          <a:xfrm>
            <a:off x="468000" y="6525344"/>
            <a:ext cx="8002800" cy="252000"/>
          </a:xfrm>
          <a:prstGeom prst="rect">
            <a:avLst/>
          </a:prstGeom>
        </p:spPr>
        <p:txBody>
          <a:bodyPr vert="horz" lIns="91440" tIns="45720" rIns="91440" bIns="45720" rtlCol="0" anchor="ctr"/>
          <a:lstStyle>
            <a:lvl1pPr algn="l">
              <a:defRPr sz="1050">
                <a:solidFill>
                  <a:schemeClr val="bg1"/>
                </a:solidFill>
              </a:defRPr>
            </a:lvl1pPr>
          </a:lstStyle>
          <a:p>
            <a:r>
              <a:rPr lang="de-DE"/>
              <a:t>© 2021 - Unterweisung Plus</a:t>
            </a:r>
          </a:p>
        </p:txBody>
      </p:sp>
      <p:sp>
        <p:nvSpPr>
          <p:cNvPr id="6" name="Foliennummernplatzhalter 5"/>
          <p:cNvSpPr>
            <a:spLocks noGrp="1"/>
          </p:cNvSpPr>
          <p:nvPr>
            <p:ph type="sldNum" sz="quarter" idx="4"/>
          </p:nvPr>
        </p:nvSpPr>
        <p:spPr>
          <a:xfrm>
            <a:off x="8676000" y="6525344"/>
            <a:ext cx="468000" cy="252000"/>
          </a:xfrm>
          <a:prstGeom prst="rect">
            <a:avLst/>
          </a:prstGeom>
        </p:spPr>
        <p:txBody>
          <a:bodyPr vert="horz" lIns="91440" tIns="45720" rIns="91440" bIns="45720" rtlCol="0" anchor="ctr"/>
          <a:lstStyle>
            <a:lvl1pPr algn="ctr">
              <a:defRPr sz="1050">
                <a:solidFill>
                  <a:schemeClr val="accent1"/>
                </a:solidFill>
              </a:defRPr>
            </a:lvl1pPr>
          </a:lstStyle>
          <a:p>
            <a:fld id="{9564BF1B-7A00-4FDB-9ACC-13A0BEC11AB6}" type="slidenum">
              <a:rPr lang="de-DE" smtClean="0"/>
              <a:pPr/>
              <a:t>‹Nr.›</a:t>
            </a:fld>
            <a:endParaRPr lang="de-DE"/>
          </a:p>
        </p:txBody>
      </p:sp>
      <p:cxnSp>
        <p:nvCxnSpPr>
          <p:cNvPr id="9" name="Gerade Verbindung 8"/>
          <p:cNvCxnSpPr/>
          <p:nvPr/>
        </p:nvCxnSpPr>
        <p:spPr>
          <a:xfrm>
            <a:off x="0" y="1007623"/>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35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1" r:id="rId3"/>
    <p:sldLayoutId id="2147483665" r:id="rId4"/>
    <p:sldLayoutId id="2147483650" r:id="rId5"/>
    <p:sldLayoutId id="2147483652" r:id="rId6"/>
    <p:sldLayoutId id="2147483653" r:id="rId7"/>
    <p:sldLayoutId id="2147483677" r:id="rId8"/>
    <p:sldLayoutId id="2147483675" r:id="rId9"/>
    <p:sldLayoutId id="2147483674" r:id="rId10"/>
    <p:sldLayoutId id="2147483676" r:id="rId11"/>
    <p:sldLayoutId id="2147483680" r:id="rId12"/>
    <p:sldLayoutId id="2147483683" r:id="rId13"/>
    <p:sldLayoutId id="2147483681" r:id="rId14"/>
    <p:sldLayoutId id="2147483682" r:id="rId15"/>
    <p:sldLayoutId id="2147483654" r:id="rId16"/>
    <p:sldLayoutId id="2147483670" r:id="rId17"/>
    <p:sldLayoutId id="2147483655" r:id="rId18"/>
    <p:sldLayoutId id="2147483673" r:id="rId19"/>
    <p:sldLayoutId id="2147483678" r:id="rId20"/>
  </p:sldLayoutIdLst>
  <p:hf hdr="0" dt="0"/>
  <p:txStyles>
    <p:titleStyle>
      <a:lvl1pPr algn="l" defTabSz="914400" rtl="0" eaLnBrk="1" latinLnBrk="0" hangingPunct="1">
        <a:lnSpc>
          <a:spcPts val="3200"/>
        </a:lnSpc>
        <a:spcBef>
          <a:spcPct val="0"/>
        </a:spcBef>
        <a:buNone/>
        <a:defRPr sz="3000" kern="1200">
          <a:solidFill>
            <a:schemeClr val="accent2"/>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Atemschutz</a:t>
            </a:r>
          </a:p>
        </p:txBody>
      </p:sp>
      <p:sp>
        <p:nvSpPr>
          <p:cNvPr id="5" name="Untertitel 4"/>
          <p:cNvSpPr>
            <a:spLocks noGrp="1"/>
          </p:cNvSpPr>
          <p:nvPr>
            <p:ph type="subTitle" idx="1"/>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10</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Ausführungen von Atemschutzgeräten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56804"/>
            <a:ext cx="8208456" cy="4508500"/>
          </a:xfrm>
        </p:spPr>
        <p:txBody>
          <a:bodyPr/>
          <a:lstStyle/>
          <a:p>
            <a:pPr marL="0" indent="0">
              <a:spcBef>
                <a:spcPts val="2400"/>
              </a:spcBef>
              <a:buNone/>
            </a:pPr>
            <a:r>
              <a:rPr lang="de-DE" sz="3200" b="1" dirty="0"/>
              <a:t>Viertelmaske: </a:t>
            </a:r>
            <a:r>
              <a:rPr lang="de-DE" sz="3200" dirty="0"/>
              <a:t>Nase und Mund</a:t>
            </a:r>
          </a:p>
          <a:p>
            <a:pPr marL="0" indent="0">
              <a:spcBef>
                <a:spcPts val="2400"/>
              </a:spcBef>
              <a:buNone/>
            </a:pPr>
            <a:r>
              <a:rPr lang="de-DE" sz="3200" b="1" dirty="0"/>
              <a:t>Halbmaske: </a:t>
            </a:r>
            <a:r>
              <a:rPr lang="de-DE" sz="3200" dirty="0"/>
              <a:t>Nase, Mund, Kinn</a:t>
            </a:r>
          </a:p>
          <a:p>
            <a:pPr marL="0" indent="0">
              <a:spcBef>
                <a:spcPts val="2400"/>
              </a:spcBef>
              <a:buNone/>
            </a:pPr>
            <a:r>
              <a:rPr lang="de-DE" sz="3200" b="1" dirty="0"/>
              <a:t>Vollmaske: </a:t>
            </a:r>
            <a:r>
              <a:rPr lang="de-DE" sz="3200" dirty="0"/>
              <a:t>Gesicht</a:t>
            </a:r>
            <a:endParaRPr lang="de-DE" sz="2800" dirty="0"/>
          </a:p>
          <a:p>
            <a:pPr marL="0" indent="0">
              <a:spcBef>
                <a:spcPts val="2400"/>
              </a:spcBef>
              <a:buNone/>
            </a:pPr>
            <a:r>
              <a:rPr lang="de-DE" sz="3200" b="1" dirty="0"/>
              <a:t>Schutzanzug: </a:t>
            </a:r>
            <a:r>
              <a:rPr lang="de-DE" sz="3200" dirty="0"/>
              <a:t>Körper</a:t>
            </a:r>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97405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11</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Filtertypen</a:t>
            </a:r>
          </a:p>
        </p:txBody>
      </p:sp>
      <p:graphicFrame>
        <p:nvGraphicFramePr>
          <p:cNvPr id="2" name="Tabelle 1"/>
          <p:cNvGraphicFramePr>
            <a:graphicFrameLocks noGrp="1"/>
          </p:cNvGraphicFramePr>
          <p:nvPr>
            <p:extLst>
              <p:ext uri="{D42A27DB-BD31-4B8C-83A1-F6EECF244321}">
                <p14:modId xmlns:p14="http://schemas.microsoft.com/office/powerpoint/2010/main" val="736164243"/>
              </p:ext>
            </p:extLst>
          </p:nvPr>
        </p:nvGraphicFramePr>
        <p:xfrm>
          <a:off x="503139" y="1373976"/>
          <a:ext cx="7967659" cy="4719320"/>
        </p:xfrm>
        <a:graphic>
          <a:graphicData uri="http://schemas.openxmlformats.org/drawingml/2006/table">
            <a:tbl>
              <a:tblPr firstRow="1" bandRow="1">
                <a:tableStyleId>{5C22544A-7EE6-4342-B048-85BDC9FD1C3A}</a:tableStyleId>
              </a:tblPr>
              <a:tblGrid>
                <a:gridCol w="97251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275062">
                  <a:extLst>
                    <a:ext uri="{9D8B030D-6E8A-4147-A177-3AD203B41FA5}">
                      <a16:colId xmlns:a16="http://schemas.microsoft.com/office/drawing/2014/main" val="20002"/>
                    </a:ext>
                  </a:extLst>
                </a:gridCol>
              </a:tblGrid>
              <a:tr h="370840">
                <a:tc>
                  <a:txBody>
                    <a:bodyPr/>
                    <a:lstStyle/>
                    <a:p>
                      <a:r>
                        <a:rPr lang="de-DE" dirty="0"/>
                        <a:t>Klasse</a:t>
                      </a:r>
                    </a:p>
                  </a:txBody>
                  <a:tcPr/>
                </a:tc>
                <a:tc>
                  <a:txBody>
                    <a:bodyPr/>
                    <a:lstStyle/>
                    <a:p>
                      <a:r>
                        <a:rPr lang="de-DE" dirty="0"/>
                        <a:t>Farbe</a:t>
                      </a:r>
                    </a:p>
                  </a:txBody>
                  <a:tcPr/>
                </a:tc>
                <a:tc>
                  <a:txBody>
                    <a:bodyPr/>
                    <a:lstStyle/>
                    <a:p>
                      <a:r>
                        <a:rPr lang="de-DE" dirty="0"/>
                        <a:t>Anwendungsgebiet</a:t>
                      </a:r>
                    </a:p>
                  </a:txBody>
                  <a:tcPr/>
                </a:tc>
                <a:extLst>
                  <a:ext uri="{0D108BD9-81ED-4DB2-BD59-A6C34878D82A}">
                    <a16:rowId xmlns:a16="http://schemas.microsoft.com/office/drawing/2014/main" val="10000"/>
                  </a:ext>
                </a:extLst>
              </a:tr>
              <a:tr h="370840">
                <a:tc>
                  <a:txBody>
                    <a:bodyPr/>
                    <a:lstStyle/>
                    <a:p>
                      <a:r>
                        <a:rPr lang="de-DE" dirty="0"/>
                        <a:t>A</a:t>
                      </a:r>
                    </a:p>
                  </a:txBody>
                  <a:tcPr/>
                </a:tc>
                <a:tc>
                  <a:txBody>
                    <a:bodyPr/>
                    <a:lstStyle/>
                    <a:p>
                      <a:endParaRPr lang="de-DE" dirty="0"/>
                    </a:p>
                  </a:txBody>
                  <a:tcPr/>
                </a:tc>
                <a:tc>
                  <a:txBody>
                    <a:bodyPr/>
                    <a:lstStyle/>
                    <a:p>
                      <a:r>
                        <a:rPr lang="de-DE" dirty="0"/>
                        <a:t>Organische Gase und Dämpfe (Siedepunkt &gt;</a:t>
                      </a:r>
                      <a:r>
                        <a:rPr lang="de-DE" baseline="0" dirty="0"/>
                        <a:t> 65 °C)</a:t>
                      </a:r>
                      <a:endParaRPr lang="de-DE" dirty="0"/>
                    </a:p>
                  </a:txBody>
                  <a:tcPr/>
                </a:tc>
                <a:extLst>
                  <a:ext uri="{0D108BD9-81ED-4DB2-BD59-A6C34878D82A}">
                    <a16:rowId xmlns:a16="http://schemas.microsoft.com/office/drawing/2014/main" val="10001"/>
                  </a:ext>
                </a:extLst>
              </a:tr>
              <a:tr h="370840">
                <a:tc>
                  <a:txBody>
                    <a:bodyPr/>
                    <a:lstStyle/>
                    <a:p>
                      <a:r>
                        <a:rPr lang="de-DE" dirty="0" err="1"/>
                        <a:t>AX</a:t>
                      </a:r>
                      <a:endParaRPr lang="de-DE" dirty="0"/>
                    </a:p>
                  </a:txBody>
                  <a:tcPr/>
                </a:tc>
                <a:tc>
                  <a:txBody>
                    <a:bodyPr/>
                    <a:lstStyle/>
                    <a:p>
                      <a:endParaRPr lang="de-DE" dirty="0"/>
                    </a:p>
                  </a:txBody>
                  <a:tcPr/>
                </a:tc>
                <a:tc>
                  <a:txBody>
                    <a:bodyPr/>
                    <a:lstStyle/>
                    <a:p>
                      <a:r>
                        <a:rPr lang="de-DE" dirty="0"/>
                        <a:t>Organische Gase</a:t>
                      </a:r>
                      <a:r>
                        <a:rPr lang="de-DE" baseline="0" dirty="0"/>
                        <a:t> und Dämpfe (Siedepunkt &lt; 65 °C)</a:t>
                      </a:r>
                      <a:endParaRPr lang="de-DE" dirty="0"/>
                    </a:p>
                  </a:txBody>
                  <a:tcPr/>
                </a:tc>
                <a:extLst>
                  <a:ext uri="{0D108BD9-81ED-4DB2-BD59-A6C34878D82A}">
                    <a16:rowId xmlns:a16="http://schemas.microsoft.com/office/drawing/2014/main" val="10002"/>
                  </a:ext>
                </a:extLst>
              </a:tr>
              <a:tr h="370840">
                <a:tc>
                  <a:txBody>
                    <a:bodyPr/>
                    <a:lstStyle/>
                    <a:p>
                      <a:r>
                        <a:rPr lang="de-DE" dirty="0"/>
                        <a:t>B</a:t>
                      </a:r>
                    </a:p>
                  </a:txBody>
                  <a:tcPr/>
                </a:tc>
                <a:tc>
                  <a:txBody>
                    <a:bodyPr/>
                    <a:lstStyle/>
                    <a:p>
                      <a:endParaRPr lang="de-DE" dirty="0"/>
                    </a:p>
                  </a:txBody>
                  <a:tcPr/>
                </a:tc>
                <a:tc>
                  <a:txBody>
                    <a:bodyPr/>
                    <a:lstStyle/>
                    <a:p>
                      <a:r>
                        <a:rPr lang="de-DE" dirty="0"/>
                        <a:t>Anorganische Gase und Dämpfe wie: Blausäure,</a:t>
                      </a:r>
                      <a:r>
                        <a:rPr lang="de-DE" baseline="0" dirty="0"/>
                        <a:t> Chlor, Schwefelwasserstoff, KEIN Kohlenmonoxid</a:t>
                      </a:r>
                      <a:endParaRPr lang="de-DE" dirty="0"/>
                    </a:p>
                  </a:txBody>
                  <a:tcPr/>
                </a:tc>
                <a:extLst>
                  <a:ext uri="{0D108BD9-81ED-4DB2-BD59-A6C34878D82A}">
                    <a16:rowId xmlns:a16="http://schemas.microsoft.com/office/drawing/2014/main" val="10003"/>
                  </a:ext>
                </a:extLst>
              </a:tr>
              <a:tr h="370840">
                <a:tc>
                  <a:txBody>
                    <a:bodyPr/>
                    <a:lstStyle/>
                    <a:p>
                      <a:r>
                        <a:rPr lang="de-DE" dirty="0"/>
                        <a:t>E</a:t>
                      </a:r>
                    </a:p>
                  </a:txBody>
                  <a:tcPr/>
                </a:tc>
                <a:tc>
                  <a:txBody>
                    <a:bodyPr/>
                    <a:lstStyle/>
                    <a:p>
                      <a:endParaRPr lang="de-DE" dirty="0"/>
                    </a:p>
                  </a:txBody>
                  <a:tcPr/>
                </a:tc>
                <a:tc>
                  <a:txBody>
                    <a:bodyPr/>
                    <a:lstStyle/>
                    <a:p>
                      <a:r>
                        <a:rPr lang="de-DE" dirty="0"/>
                        <a:t>Saure Gase wie: Chlorwasserstoff, Schwefeldioxid</a:t>
                      </a:r>
                    </a:p>
                  </a:txBody>
                  <a:tcPr/>
                </a:tc>
                <a:extLst>
                  <a:ext uri="{0D108BD9-81ED-4DB2-BD59-A6C34878D82A}">
                    <a16:rowId xmlns:a16="http://schemas.microsoft.com/office/drawing/2014/main" val="10004"/>
                  </a:ext>
                </a:extLst>
              </a:tr>
              <a:tr h="370840">
                <a:tc>
                  <a:txBody>
                    <a:bodyPr/>
                    <a:lstStyle/>
                    <a:p>
                      <a:r>
                        <a:rPr lang="de-DE" dirty="0"/>
                        <a:t>K</a:t>
                      </a:r>
                    </a:p>
                  </a:txBody>
                  <a:tcPr/>
                </a:tc>
                <a:tc>
                  <a:txBody>
                    <a:bodyPr/>
                    <a:lstStyle/>
                    <a:p>
                      <a:endParaRPr lang="de-DE" dirty="0"/>
                    </a:p>
                  </a:txBody>
                  <a:tcPr/>
                </a:tc>
                <a:tc>
                  <a:txBody>
                    <a:bodyPr/>
                    <a:lstStyle/>
                    <a:p>
                      <a:r>
                        <a:rPr lang="de-DE" dirty="0"/>
                        <a:t>Ammoniak</a:t>
                      </a:r>
                      <a:r>
                        <a:rPr lang="de-DE" baseline="0" dirty="0"/>
                        <a:t> und organische </a:t>
                      </a:r>
                      <a:r>
                        <a:rPr lang="de-DE" baseline="0" dirty="0" err="1"/>
                        <a:t>Amonniak</a:t>
                      </a:r>
                      <a:r>
                        <a:rPr lang="de-DE" baseline="0" dirty="0"/>
                        <a:t>-Derivate</a:t>
                      </a:r>
                      <a:endParaRPr lang="de-DE" dirty="0"/>
                    </a:p>
                  </a:txBody>
                  <a:tcPr/>
                </a:tc>
                <a:extLst>
                  <a:ext uri="{0D108BD9-81ED-4DB2-BD59-A6C34878D82A}">
                    <a16:rowId xmlns:a16="http://schemas.microsoft.com/office/drawing/2014/main" val="10005"/>
                  </a:ext>
                </a:extLst>
              </a:tr>
              <a:tr h="370840">
                <a:tc>
                  <a:txBody>
                    <a:bodyPr/>
                    <a:lstStyle/>
                    <a:p>
                      <a:r>
                        <a:rPr lang="de-DE" dirty="0" err="1"/>
                        <a:t>SX</a:t>
                      </a:r>
                      <a:endParaRPr lang="de-DE" dirty="0"/>
                    </a:p>
                  </a:txBody>
                  <a:tcPr/>
                </a:tc>
                <a:tc>
                  <a:txBody>
                    <a:bodyPr/>
                    <a:lstStyle/>
                    <a:p>
                      <a:endParaRPr lang="de-DE" dirty="0"/>
                    </a:p>
                  </a:txBody>
                  <a:tcPr/>
                </a:tc>
                <a:tc>
                  <a:txBody>
                    <a:bodyPr/>
                    <a:lstStyle/>
                    <a:p>
                      <a:r>
                        <a:rPr lang="de-DE" dirty="0"/>
                        <a:t>Spezielle Gase (konkrete Angabe</a:t>
                      </a:r>
                      <a:r>
                        <a:rPr lang="de-DE" baseline="0" dirty="0"/>
                        <a:t> auf dem Filter) </a:t>
                      </a:r>
                      <a:endParaRPr lang="de-DE" dirty="0"/>
                    </a:p>
                  </a:txBody>
                  <a:tcPr/>
                </a:tc>
                <a:extLst>
                  <a:ext uri="{0D108BD9-81ED-4DB2-BD59-A6C34878D82A}">
                    <a16:rowId xmlns:a16="http://schemas.microsoft.com/office/drawing/2014/main" val="10006"/>
                  </a:ext>
                </a:extLst>
              </a:tr>
              <a:tr h="370840">
                <a:tc>
                  <a:txBody>
                    <a:bodyPr/>
                    <a:lstStyle/>
                    <a:p>
                      <a:r>
                        <a:rPr lang="de-DE" dirty="0" err="1"/>
                        <a:t>NO</a:t>
                      </a:r>
                      <a:endParaRPr lang="de-DE" dirty="0"/>
                    </a:p>
                  </a:txBody>
                  <a:tcPr/>
                </a:tc>
                <a:tc>
                  <a:txBody>
                    <a:bodyPr/>
                    <a:lstStyle/>
                    <a:p>
                      <a:endParaRPr lang="de-DE" dirty="0"/>
                    </a:p>
                  </a:txBody>
                  <a:tcPr/>
                </a:tc>
                <a:tc>
                  <a:txBody>
                    <a:bodyPr/>
                    <a:lstStyle/>
                    <a:p>
                      <a:r>
                        <a:rPr lang="de-DE" dirty="0"/>
                        <a:t>Nitrose Gase</a:t>
                      </a:r>
                      <a:r>
                        <a:rPr lang="de-DE" baseline="0" dirty="0"/>
                        <a:t> wie: </a:t>
                      </a:r>
                      <a:r>
                        <a:rPr lang="de-DE" baseline="0" dirty="0" err="1"/>
                        <a:t>NO</a:t>
                      </a:r>
                      <a:r>
                        <a:rPr lang="de-DE" baseline="0" dirty="0"/>
                        <a:t>, </a:t>
                      </a:r>
                      <a:r>
                        <a:rPr lang="de-DE" baseline="0" dirty="0" err="1"/>
                        <a:t>NO</a:t>
                      </a:r>
                      <a:r>
                        <a:rPr lang="de-DE" baseline="-25000" dirty="0" err="1"/>
                        <a:t>2</a:t>
                      </a:r>
                      <a:r>
                        <a:rPr lang="de-DE" baseline="0" dirty="0"/>
                        <a:t>, </a:t>
                      </a:r>
                      <a:r>
                        <a:rPr lang="de-DE" baseline="0" dirty="0" err="1"/>
                        <a:t>NO</a:t>
                      </a:r>
                      <a:r>
                        <a:rPr lang="de-DE" baseline="-25000" dirty="0" err="1"/>
                        <a:t>X</a:t>
                      </a:r>
                      <a:r>
                        <a:rPr lang="de-DE" baseline="0" dirty="0"/>
                        <a:t> </a:t>
                      </a:r>
                      <a:endParaRPr lang="de-DE" dirty="0"/>
                    </a:p>
                  </a:txBody>
                  <a:tcPr/>
                </a:tc>
                <a:extLst>
                  <a:ext uri="{0D108BD9-81ED-4DB2-BD59-A6C34878D82A}">
                    <a16:rowId xmlns:a16="http://schemas.microsoft.com/office/drawing/2014/main" val="10007"/>
                  </a:ext>
                </a:extLst>
              </a:tr>
              <a:tr h="370840">
                <a:tc>
                  <a:txBody>
                    <a:bodyPr/>
                    <a:lstStyle/>
                    <a:p>
                      <a:r>
                        <a:rPr lang="de-DE" dirty="0"/>
                        <a:t>HG</a:t>
                      </a:r>
                    </a:p>
                  </a:txBody>
                  <a:tcPr/>
                </a:tc>
                <a:tc>
                  <a:txBody>
                    <a:bodyPr/>
                    <a:lstStyle/>
                    <a:p>
                      <a:endParaRPr lang="de-DE" dirty="0"/>
                    </a:p>
                  </a:txBody>
                  <a:tcPr/>
                </a:tc>
                <a:tc>
                  <a:txBody>
                    <a:bodyPr/>
                    <a:lstStyle/>
                    <a:p>
                      <a:r>
                        <a:rPr lang="de-DE" dirty="0"/>
                        <a:t>Quecksilberdampf</a:t>
                      </a:r>
                      <a:r>
                        <a:rPr lang="de-DE" baseline="0" dirty="0"/>
                        <a:t> und dampfförmige Quecksilberverbindungen</a:t>
                      </a:r>
                      <a:endParaRPr lang="de-DE" dirty="0"/>
                    </a:p>
                  </a:txBody>
                  <a:tcPr/>
                </a:tc>
                <a:extLst>
                  <a:ext uri="{0D108BD9-81ED-4DB2-BD59-A6C34878D82A}">
                    <a16:rowId xmlns:a16="http://schemas.microsoft.com/office/drawing/2014/main" val="10008"/>
                  </a:ext>
                </a:extLst>
              </a:tr>
              <a:tr h="370840">
                <a:tc>
                  <a:txBody>
                    <a:bodyPr/>
                    <a:lstStyle/>
                    <a:p>
                      <a:r>
                        <a:rPr lang="de-DE" dirty="0"/>
                        <a:t>Reaktor</a:t>
                      </a:r>
                    </a:p>
                  </a:txBody>
                  <a:tcPr/>
                </a:tc>
                <a:tc>
                  <a:txBody>
                    <a:bodyPr/>
                    <a:lstStyle/>
                    <a:p>
                      <a:endParaRPr lang="de-DE" dirty="0"/>
                    </a:p>
                  </a:txBody>
                  <a:tcPr/>
                </a:tc>
                <a:tc>
                  <a:txBody>
                    <a:bodyPr/>
                    <a:lstStyle/>
                    <a:p>
                      <a:r>
                        <a:rPr lang="de-DE" dirty="0"/>
                        <a:t>Radioaktives Jod und Jod-Methan</a:t>
                      </a:r>
                    </a:p>
                  </a:txBody>
                  <a:tcPr/>
                </a:tc>
                <a:extLst>
                  <a:ext uri="{0D108BD9-81ED-4DB2-BD59-A6C34878D82A}">
                    <a16:rowId xmlns:a16="http://schemas.microsoft.com/office/drawing/2014/main" val="10009"/>
                  </a:ext>
                </a:extLst>
              </a:tr>
              <a:tr h="370840">
                <a:tc>
                  <a:txBody>
                    <a:bodyPr/>
                    <a:lstStyle/>
                    <a:p>
                      <a:r>
                        <a:rPr lang="de-DE" dirty="0"/>
                        <a:t>CO</a:t>
                      </a:r>
                    </a:p>
                  </a:txBody>
                  <a:tcPr/>
                </a:tc>
                <a:tc>
                  <a:txBody>
                    <a:bodyPr/>
                    <a:lstStyle/>
                    <a:p>
                      <a:endParaRPr lang="de-DE" dirty="0"/>
                    </a:p>
                  </a:txBody>
                  <a:tcPr/>
                </a:tc>
                <a:tc>
                  <a:txBody>
                    <a:bodyPr/>
                    <a:lstStyle/>
                    <a:p>
                      <a:r>
                        <a:rPr lang="de-DE" dirty="0"/>
                        <a:t>Kohlenmonoxid</a:t>
                      </a:r>
                    </a:p>
                  </a:txBody>
                  <a:tcPr/>
                </a:tc>
                <a:extLst>
                  <a:ext uri="{0D108BD9-81ED-4DB2-BD59-A6C34878D82A}">
                    <a16:rowId xmlns:a16="http://schemas.microsoft.com/office/drawing/2014/main" val="10010"/>
                  </a:ext>
                </a:extLst>
              </a:tr>
              <a:tr h="370840">
                <a:tc>
                  <a:txBody>
                    <a:bodyPr/>
                    <a:lstStyle/>
                    <a:p>
                      <a:r>
                        <a:rPr lang="de-DE" dirty="0"/>
                        <a:t>P</a:t>
                      </a:r>
                    </a:p>
                  </a:txBody>
                  <a:tcPr/>
                </a:tc>
                <a:tc>
                  <a:txBody>
                    <a:bodyPr/>
                    <a:lstStyle/>
                    <a:p>
                      <a:endParaRPr lang="de-DE" dirty="0"/>
                    </a:p>
                  </a:txBody>
                  <a:tcPr/>
                </a:tc>
                <a:tc>
                  <a:txBody>
                    <a:bodyPr/>
                    <a:lstStyle/>
                    <a:p>
                      <a:r>
                        <a:rPr lang="de-DE" dirty="0"/>
                        <a:t>Partikel</a:t>
                      </a:r>
                    </a:p>
                  </a:txBody>
                  <a:tcPr/>
                </a:tc>
                <a:extLst>
                  <a:ext uri="{0D108BD9-81ED-4DB2-BD59-A6C34878D82A}">
                    <a16:rowId xmlns:a16="http://schemas.microsoft.com/office/drawing/2014/main" val="10011"/>
                  </a:ext>
                </a:extLst>
              </a:tr>
            </a:tbl>
          </a:graphicData>
        </a:graphic>
      </p:graphicFrame>
      <p:sp>
        <p:nvSpPr>
          <p:cNvPr id="9" name="Rechteck 8"/>
          <p:cNvSpPr/>
          <p:nvPr/>
        </p:nvSpPr>
        <p:spPr>
          <a:xfrm>
            <a:off x="1547664" y="1828496"/>
            <a:ext cx="576064" cy="216024"/>
          </a:xfrm>
          <a:prstGeom prst="rect">
            <a:avLst/>
          </a:prstGeom>
          <a:solidFill>
            <a:srgbClr val="6633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1" name="Rechteck 10"/>
          <p:cNvSpPr/>
          <p:nvPr/>
        </p:nvSpPr>
        <p:spPr>
          <a:xfrm>
            <a:off x="1547664" y="2196700"/>
            <a:ext cx="576064" cy="216024"/>
          </a:xfrm>
          <a:prstGeom prst="rect">
            <a:avLst/>
          </a:prstGeom>
          <a:solidFill>
            <a:srgbClr val="6633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2" name="Rechteck 11"/>
          <p:cNvSpPr/>
          <p:nvPr/>
        </p:nvSpPr>
        <p:spPr>
          <a:xfrm>
            <a:off x="1547664" y="2564904"/>
            <a:ext cx="576064" cy="216024"/>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p:cNvSpPr/>
          <p:nvPr/>
        </p:nvSpPr>
        <p:spPr>
          <a:xfrm>
            <a:off x="1547664" y="5427010"/>
            <a:ext cx="576064" cy="216024"/>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4" name="Rechteck 13"/>
          <p:cNvSpPr/>
          <p:nvPr/>
        </p:nvSpPr>
        <p:spPr>
          <a:xfrm>
            <a:off x="1547664" y="5055283"/>
            <a:ext cx="576064" cy="216024"/>
          </a:xfrm>
          <a:prstGeom prst="rect">
            <a:avLst/>
          </a:prstGeom>
          <a:solidFill>
            <a:srgbClr val="FF5F1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6" name="Rechteck 15"/>
          <p:cNvSpPr/>
          <p:nvPr/>
        </p:nvSpPr>
        <p:spPr>
          <a:xfrm>
            <a:off x="1547664" y="4683556"/>
            <a:ext cx="576064" cy="216024"/>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7" name="Rechteck 16"/>
          <p:cNvSpPr/>
          <p:nvPr/>
        </p:nvSpPr>
        <p:spPr>
          <a:xfrm>
            <a:off x="1547664" y="4311829"/>
            <a:ext cx="576064" cy="216024"/>
          </a:xfrm>
          <a:prstGeom prst="rect">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8" name="Rechteck 17"/>
          <p:cNvSpPr/>
          <p:nvPr/>
        </p:nvSpPr>
        <p:spPr>
          <a:xfrm>
            <a:off x="1547664" y="3940102"/>
            <a:ext cx="576064" cy="216024"/>
          </a:xfrm>
          <a:prstGeom prst="rect">
            <a:avLst/>
          </a:prstGeom>
          <a:solidFill>
            <a:srgbClr val="7030A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9" name="Rechteck 18"/>
          <p:cNvSpPr/>
          <p:nvPr/>
        </p:nvSpPr>
        <p:spPr>
          <a:xfrm>
            <a:off x="1547664" y="3568375"/>
            <a:ext cx="576064" cy="216024"/>
          </a:xfrm>
          <a:prstGeom prst="rect">
            <a:avLst/>
          </a:prstGeom>
          <a:solidFill>
            <a:srgbClr val="00B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0" name="Rechteck 19"/>
          <p:cNvSpPr/>
          <p:nvPr/>
        </p:nvSpPr>
        <p:spPr>
          <a:xfrm>
            <a:off x="1547664" y="3196648"/>
            <a:ext cx="576064" cy="216024"/>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1" name="Rechteck 20"/>
          <p:cNvSpPr/>
          <p:nvPr/>
        </p:nvSpPr>
        <p:spPr>
          <a:xfrm>
            <a:off x="1547664" y="5798739"/>
            <a:ext cx="576064" cy="21602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Tree>
    <p:extLst>
      <p:ext uri="{BB962C8B-B14F-4D97-AF65-F5344CB8AC3E}">
        <p14:creationId xmlns:p14="http://schemas.microsoft.com/office/powerpoint/2010/main" val="315269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12</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Filterklassen</a:t>
            </a:r>
          </a:p>
        </p:txBody>
      </p:sp>
      <p:graphicFrame>
        <p:nvGraphicFramePr>
          <p:cNvPr id="2" name="Tabelle 1"/>
          <p:cNvGraphicFramePr>
            <a:graphicFrameLocks noGrp="1"/>
          </p:cNvGraphicFramePr>
          <p:nvPr>
            <p:extLst>
              <p:ext uri="{D42A27DB-BD31-4B8C-83A1-F6EECF244321}">
                <p14:modId xmlns:p14="http://schemas.microsoft.com/office/powerpoint/2010/main" val="517163468"/>
              </p:ext>
            </p:extLst>
          </p:nvPr>
        </p:nvGraphicFramePr>
        <p:xfrm>
          <a:off x="503139" y="2593712"/>
          <a:ext cx="7247579" cy="1483360"/>
        </p:xfrm>
        <a:graphic>
          <a:graphicData uri="http://schemas.openxmlformats.org/drawingml/2006/table">
            <a:tbl>
              <a:tblPr firstRow="1" bandRow="1">
                <a:tableStyleId>{5C22544A-7EE6-4342-B048-85BDC9FD1C3A}</a:tableStyleId>
              </a:tblPr>
              <a:tblGrid>
                <a:gridCol w="972517">
                  <a:extLst>
                    <a:ext uri="{9D8B030D-6E8A-4147-A177-3AD203B41FA5}">
                      <a16:colId xmlns:a16="http://schemas.microsoft.com/office/drawing/2014/main" val="20000"/>
                    </a:ext>
                  </a:extLst>
                </a:gridCol>
                <a:gridCol w="6275062">
                  <a:extLst>
                    <a:ext uri="{9D8B030D-6E8A-4147-A177-3AD203B41FA5}">
                      <a16:colId xmlns:a16="http://schemas.microsoft.com/office/drawing/2014/main" val="20001"/>
                    </a:ext>
                  </a:extLst>
                </a:gridCol>
              </a:tblGrid>
              <a:tr h="370840">
                <a:tc>
                  <a:txBody>
                    <a:bodyPr/>
                    <a:lstStyle/>
                    <a:p>
                      <a:r>
                        <a:rPr lang="de-DE" dirty="0"/>
                        <a:t>Klasse</a:t>
                      </a:r>
                    </a:p>
                  </a:txBody>
                  <a:tcPr/>
                </a:tc>
                <a:tc>
                  <a:txBody>
                    <a:bodyPr/>
                    <a:lstStyle/>
                    <a:p>
                      <a:r>
                        <a:rPr lang="de-DE" dirty="0"/>
                        <a:t>Maximal zulässige Gaskonzentration</a:t>
                      </a:r>
                      <a:r>
                        <a:rPr lang="de-DE" baseline="0" dirty="0"/>
                        <a:t> in der Umgebungsluft</a:t>
                      </a:r>
                      <a:endParaRPr lang="de-DE" dirty="0"/>
                    </a:p>
                  </a:txBody>
                  <a:tcPr/>
                </a:tc>
                <a:extLst>
                  <a:ext uri="{0D108BD9-81ED-4DB2-BD59-A6C34878D82A}">
                    <a16:rowId xmlns:a16="http://schemas.microsoft.com/office/drawing/2014/main" val="10000"/>
                  </a:ext>
                </a:extLst>
              </a:tr>
              <a:tr h="370840">
                <a:tc>
                  <a:txBody>
                    <a:bodyPr/>
                    <a:lstStyle/>
                    <a:p>
                      <a:r>
                        <a:rPr lang="de-DE" dirty="0"/>
                        <a:t>1</a:t>
                      </a:r>
                    </a:p>
                  </a:txBody>
                  <a:tcPr/>
                </a:tc>
                <a:tc>
                  <a:txBody>
                    <a:bodyPr/>
                    <a:lstStyle/>
                    <a:p>
                      <a:r>
                        <a:rPr lang="de-DE" dirty="0"/>
                        <a:t>Niedrig,</a:t>
                      </a:r>
                      <a:r>
                        <a:rPr lang="de-DE" baseline="0" dirty="0"/>
                        <a:t> </a:t>
                      </a:r>
                      <a:r>
                        <a:rPr lang="de-DE" dirty="0"/>
                        <a:t>0,1 Vol.-</a:t>
                      </a:r>
                      <a:r>
                        <a:rPr lang="de-DE" baseline="0" dirty="0"/>
                        <a:t>%, 1.000 ppm</a:t>
                      </a:r>
                      <a:endParaRPr lang="de-DE" dirty="0"/>
                    </a:p>
                  </a:txBody>
                  <a:tcPr/>
                </a:tc>
                <a:extLst>
                  <a:ext uri="{0D108BD9-81ED-4DB2-BD59-A6C34878D82A}">
                    <a16:rowId xmlns:a16="http://schemas.microsoft.com/office/drawing/2014/main" val="10001"/>
                  </a:ext>
                </a:extLst>
              </a:tr>
              <a:tr h="370840">
                <a:tc>
                  <a:txBody>
                    <a:bodyPr/>
                    <a:lstStyle/>
                    <a:p>
                      <a:r>
                        <a:rPr lang="de-DE" dirty="0"/>
                        <a:t>2</a:t>
                      </a:r>
                    </a:p>
                  </a:txBody>
                  <a:tcPr/>
                </a:tc>
                <a:tc>
                  <a:txBody>
                    <a:bodyPr/>
                    <a:lstStyle/>
                    <a:p>
                      <a:r>
                        <a:rPr lang="de-DE" dirty="0"/>
                        <a:t>Mittel, 0,5 Vol.-%, 5.000 ppm</a:t>
                      </a:r>
                    </a:p>
                  </a:txBody>
                  <a:tcPr/>
                </a:tc>
                <a:extLst>
                  <a:ext uri="{0D108BD9-81ED-4DB2-BD59-A6C34878D82A}">
                    <a16:rowId xmlns:a16="http://schemas.microsoft.com/office/drawing/2014/main" val="10002"/>
                  </a:ext>
                </a:extLst>
              </a:tr>
              <a:tr h="370840">
                <a:tc>
                  <a:txBody>
                    <a:bodyPr/>
                    <a:lstStyle/>
                    <a:p>
                      <a:r>
                        <a:rPr lang="de-DE" dirty="0"/>
                        <a:t>3</a:t>
                      </a:r>
                    </a:p>
                  </a:txBody>
                  <a:tcPr/>
                </a:tc>
                <a:tc>
                  <a:txBody>
                    <a:bodyPr/>
                    <a:lstStyle/>
                    <a:p>
                      <a:r>
                        <a:rPr lang="de-DE" dirty="0"/>
                        <a:t>Hoch, 1 Vol.-% , 10.000 ppm</a:t>
                      </a:r>
                    </a:p>
                  </a:txBody>
                  <a:tcPr/>
                </a:tc>
                <a:extLst>
                  <a:ext uri="{0D108BD9-81ED-4DB2-BD59-A6C34878D82A}">
                    <a16:rowId xmlns:a16="http://schemas.microsoft.com/office/drawing/2014/main" val="10003"/>
                  </a:ext>
                </a:extLst>
              </a:tr>
            </a:tbl>
          </a:graphicData>
        </a:graphic>
      </p:graphicFrame>
      <p:sp>
        <p:nvSpPr>
          <p:cNvPr id="6" name="Textfeld 5"/>
          <p:cNvSpPr txBox="1"/>
          <p:nvPr/>
        </p:nvSpPr>
        <p:spPr>
          <a:xfrm>
            <a:off x="503139" y="1484784"/>
            <a:ext cx="7247579" cy="707886"/>
          </a:xfrm>
          <a:prstGeom prst="rect">
            <a:avLst/>
          </a:prstGeom>
          <a:noFill/>
        </p:spPr>
        <p:txBody>
          <a:bodyPr wrap="square" rtlCol="0">
            <a:spAutoFit/>
          </a:bodyPr>
          <a:lstStyle/>
          <a:p>
            <a:r>
              <a:rPr lang="de-DE" sz="2000" dirty="0">
                <a:solidFill>
                  <a:schemeClr val="accent1"/>
                </a:solidFill>
              </a:rPr>
              <a:t>Es gibt Filter mit unterschiedlich starkem Absorptionsvermögen. Bei Gasfiltern erfolgt eine Einteilung in 3 Klassen:</a:t>
            </a:r>
          </a:p>
        </p:txBody>
      </p:sp>
      <p:sp>
        <p:nvSpPr>
          <p:cNvPr id="22" name="Textfeld 21"/>
          <p:cNvSpPr txBox="1"/>
          <p:nvPr/>
        </p:nvSpPr>
        <p:spPr>
          <a:xfrm>
            <a:off x="395536" y="4478114"/>
            <a:ext cx="7247579" cy="707886"/>
          </a:xfrm>
          <a:prstGeom prst="rect">
            <a:avLst/>
          </a:prstGeom>
          <a:noFill/>
        </p:spPr>
        <p:txBody>
          <a:bodyPr wrap="square" rtlCol="0">
            <a:spAutoFit/>
          </a:bodyPr>
          <a:lstStyle/>
          <a:p>
            <a:r>
              <a:rPr lang="de-DE" sz="2000" dirty="0">
                <a:solidFill>
                  <a:schemeClr val="accent1"/>
                </a:solidFill>
              </a:rPr>
              <a:t>Die Filterstandzeit lässt sich nicht allgemein und absolut bestimmen und ist immer von den äußeren Bedingungen abhängig.</a:t>
            </a:r>
          </a:p>
        </p:txBody>
      </p:sp>
    </p:spTree>
    <p:extLst>
      <p:ext uri="{BB962C8B-B14F-4D97-AF65-F5344CB8AC3E}">
        <p14:creationId xmlns:p14="http://schemas.microsoft.com/office/powerpoint/2010/main" val="331966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13</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Maximale Tragezeiten</a:t>
            </a:r>
          </a:p>
        </p:txBody>
      </p:sp>
      <p:graphicFrame>
        <p:nvGraphicFramePr>
          <p:cNvPr id="2" name="Tabelle 1"/>
          <p:cNvGraphicFramePr>
            <a:graphicFrameLocks noGrp="1"/>
          </p:cNvGraphicFramePr>
          <p:nvPr>
            <p:extLst>
              <p:ext uri="{D42A27DB-BD31-4B8C-83A1-F6EECF244321}">
                <p14:modId xmlns:p14="http://schemas.microsoft.com/office/powerpoint/2010/main" val="3166778661"/>
              </p:ext>
            </p:extLst>
          </p:nvPr>
        </p:nvGraphicFramePr>
        <p:xfrm>
          <a:off x="503139" y="2828528"/>
          <a:ext cx="7741269" cy="3337560"/>
        </p:xfrm>
        <a:graphic>
          <a:graphicData uri="http://schemas.openxmlformats.org/drawingml/2006/table">
            <a:tbl>
              <a:tblPr firstRow="1" bandRow="1">
                <a:tableStyleId>{5C22544A-7EE6-4342-B048-85BDC9FD1C3A}</a:tableStyleId>
              </a:tblPr>
              <a:tblGrid>
                <a:gridCol w="4140869">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70840">
                <a:tc>
                  <a:txBody>
                    <a:bodyPr/>
                    <a:lstStyle/>
                    <a:p>
                      <a:r>
                        <a:rPr lang="de-DE" dirty="0"/>
                        <a:t>Filtertyp/Filtersystem</a:t>
                      </a:r>
                    </a:p>
                  </a:txBody>
                  <a:tcPr/>
                </a:tc>
                <a:tc>
                  <a:txBody>
                    <a:bodyPr/>
                    <a:lstStyle/>
                    <a:p>
                      <a:r>
                        <a:rPr lang="de-DE" dirty="0"/>
                        <a:t>Maximale Tragezeiten (Minuten)</a:t>
                      </a:r>
                    </a:p>
                  </a:txBody>
                  <a:tcPr/>
                </a:tc>
                <a:extLst>
                  <a:ext uri="{0D108BD9-81ED-4DB2-BD59-A6C34878D82A}">
                    <a16:rowId xmlns:a16="http://schemas.microsoft.com/office/drawing/2014/main" val="10000"/>
                  </a:ext>
                </a:extLst>
              </a:tr>
              <a:tr h="370840">
                <a:tc>
                  <a:txBody>
                    <a:bodyPr/>
                    <a:lstStyle/>
                    <a:p>
                      <a:r>
                        <a:rPr lang="de-DE" dirty="0"/>
                        <a:t>Atemschutzgerät</a:t>
                      </a:r>
                      <a:r>
                        <a:rPr lang="de-DE" baseline="0" dirty="0"/>
                        <a:t> mit Schutzanzug</a:t>
                      </a:r>
                      <a:endParaRPr lang="de-DE" dirty="0"/>
                    </a:p>
                  </a:txBody>
                  <a:tcPr/>
                </a:tc>
                <a:tc>
                  <a:txBody>
                    <a:bodyPr/>
                    <a:lstStyle/>
                    <a:p>
                      <a:r>
                        <a:rPr lang="de-DE" dirty="0"/>
                        <a:t>30 (inkl. An-</a:t>
                      </a:r>
                      <a:r>
                        <a:rPr lang="de-DE" baseline="0" dirty="0"/>
                        <a:t> und Auskleiden)</a:t>
                      </a:r>
                      <a:endParaRPr lang="de-DE" dirty="0"/>
                    </a:p>
                  </a:txBody>
                  <a:tcPr/>
                </a:tc>
                <a:extLst>
                  <a:ext uri="{0D108BD9-81ED-4DB2-BD59-A6C34878D82A}">
                    <a16:rowId xmlns:a16="http://schemas.microsoft.com/office/drawing/2014/main" val="10001"/>
                  </a:ext>
                </a:extLst>
              </a:tr>
              <a:tr h="370840">
                <a:tc>
                  <a:txBody>
                    <a:bodyPr/>
                    <a:lstStyle/>
                    <a:p>
                      <a:r>
                        <a:rPr lang="de-DE" dirty="0"/>
                        <a:t>Behältergerät</a:t>
                      </a:r>
                      <a:r>
                        <a:rPr lang="de-DE" baseline="0" dirty="0"/>
                        <a:t> bis 5 kg Gesamtgewicht</a:t>
                      </a:r>
                      <a:endParaRPr lang="de-DE" dirty="0"/>
                    </a:p>
                  </a:txBody>
                  <a:tcPr/>
                </a:tc>
                <a:tc>
                  <a:txBody>
                    <a:bodyPr/>
                    <a:lstStyle/>
                    <a:p>
                      <a:r>
                        <a:rPr lang="de-DE" dirty="0"/>
                        <a:t>60</a:t>
                      </a:r>
                    </a:p>
                  </a:txBody>
                  <a:tcPr/>
                </a:tc>
                <a:extLst>
                  <a:ext uri="{0D108BD9-81ED-4DB2-BD59-A6C34878D82A}">
                    <a16:rowId xmlns:a16="http://schemas.microsoft.com/office/drawing/2014/main" val="10002"/>
                  </a:ext>
                </a:extLst>
              </a:tr>
              <a:tr h="370840">
                <a:tc>
                  <a:txBody>
                    <a:bodyPr/>
                    <a:lstStyle/>
                    <a:p>
                      <a:r>
                        <a:rPr lang="de-DE" dirty="0"/>
                        <a:t>Behältergerät</a:t>
                      </a:r>
                      <a:r>
                        <a:rPr lang="de-DE" baseline="0" dirty="0"/>
                        <a:t> über 5 kg Gesamtgewicht</a:t>
                      </a:r>
                      <a:endParaRPr lang="de-DE" dirty="0"/>
                    </a:p>
                  </a:txBody>
                  <a:tcPr/>
                </a:tc>
                <a:tc>
                  <a:txBody>
                    <a:bodyPr/>
                    <a:lstStyle/>
                    <a:p>
                      <a:r>
                        <a:rPr lang="de-DE" dirty="0"/>
                        <a:t>15</a:t>
                      </a:r>
                    </a:p>
                  </a:txBody>
                  <a:tcPr/>
                </a:tc>
                <a:extLst>
                  <a:ext uri="{0D108BD9-81ED-4DB2-BD59-A6C34878D82A}">
                    <a16:rowId xmlns:a16="http://schemas.microsoft.com/office/drawing/2014/main" val="10003"/>
                  </a:ext>
                </a:extLst>
              </a:tr>
              <a:tr h="370840">
                <a:tc>
                  <a:txBody>
                    <a:bodyPr/>
                    <a:lstStyle/>
                    <a:p>
                      <a:r>
                        <a:rPr lang="de-DE" dirty="0"/>
                        <a:t>Vollmaske</a:t>
                      </a:r>
                    </a:p>
                  </a:txBody>
                  <a:tcPr/>
                </a:tc>
                <a:tc>
                  <a:txBody>
                    <a:bodyPr/>
                    <a:lstStyle/>
                    <a:p>
                      <a:r>
                        <a:rPr lang="de-DE" dirty="0"/>
                        <a:t>105</a:t>
                      </a:r>
                    </a:p>
                  </a:txBody>
                  <a:tcPr/>
                </a:tc>
                <a:extLst>
                  <a:ext uri="{0D108BD9-81ED-4DB2-BD59-A6C34878D82A}">
                    <a16:rowId xmlns:a16="http://schemas.microsoft.com/office/drawing/2014/main" val="10004"/>
                  </a:ext>
                </a:extLst>
              </a:tr>
              <a:tr h="370840">
                <a:tc>
                  <a:txBody>
                    <a:bodyPr/>
                    <a:lstStyle/>
                    <a:p>
                      <a:r>
                        <a:rPr lang="de-DE" dirty="0"/>
                        <a:t>Halb-/Viertelmaske</a:t>
                      </a:r>
                    </a:p>
                  </a:txBody>
                  <a:tcPr/>
                </a:tc>
                <a:tc>
                  <a:txBody>
                    <a:bodyPr/>
                    <a:lstStyle/>
                    <a:p>
                      <a:r>
                        <a:rPr lang="de-DE" dirty="0"/>
                        <a:t>120</a:t>
                      </a:r>
                    </a:p>
                  </a:txBody>
                  <a:tcPr/>
                </a:tc>
                <a:extLst>
                  <a:ext uri="{0D108BD9-81ED-4DB2-BD59-A6C34878D82A}">
                    <a16:rowId xmlns:a16="http://schemas.microsoft.com/office/drawing/2014/main" val="10005"/>
                  </a:ext>
                </a:extLst>
              </a:tr>
              <a:tr h="370840">
                <a:tc>
                  <a:txBody>
                    <a:bodyPr/>
                    <a:lstStyle/>
                    <a:p>
                      <a:r>
                        <a:rPr lang="de-DE" dirty="0"/>
                        <a:t>Filtrierende Halbmaske o. Ausatemventil</a:t>
                      </a:r>
                    </a:p>
                  </a:txBody>
                  <a:tcPr/>
                </a:tc>
                <a:tc>
                  <a:txBody>
                    <a:bodyPr/>
                    <a:lstStyle/>
                    <a:p>
                      <a:r>
                        <a:rPr lang="de-DE" dirty="0"/>
                        <a:t>75</a:t>
                      </a:r>
                    </a:p>
                  </a:txBody>
                  <a:tcPr/>
                </a:tc>
                <a:extLst>
                  <a:ext uri="{0D108BD9-81ED-4DB2-BD59-A6C34878D82A}">
                    <a16:rowId xmlns:a16="http://schemas.microsoft.com/office/drawing/2014/main" val="10006"/>
                  </a:ext>
                </a:extLst>
              </a:tr>
              <a:tr h="370840">
                <a:tc>
                  <a:txBody>
                    <a:bodyPr/>
                    <a:lstStyle/>
                    <a:p>
                      <a:r>
                        <a:rPr lang="de-DE" dirty="0"/>
                        <a:t>Filtrierende Halbmaske m. Ausatemventil</a:t>
                      </a:r>
                    </a:p>
                  </a:txBody>
                  <a:tcPr/>
                </a:tc>
                <a:tc>
                  <a:txBody>
                    <a:bodyPr/>
                    <a:lstStyle/>
                    <a:p>
                      <a:r>
                        <a:rPr lang="de-DE" dirty="0"/>
                        <a:t>120</a:t>
                      </a:r>
                    </a:p>
                  </a:txBody>
                  <a:tcPr/>
                </a:tc>
                <a:extLst>
                  <a:ext uri="{0D108BD9-81ED-4DB2-BD59-A6C34878D82A}">
                    <a16:rowId xmlns:a16="http://schemas.microsoft.com/office/drawing/2014/main" val="10007"/>
                  </a:ext>
                </a:extLst>
              </a:tr>
              <a:tr h="370840">
                <a:tc>
                  <a:txBody>
                    <a:bodyPr/>
                    <a:lstStyle/>
                    <a:p>
                      <a:r>
                        <a:rPr lang="de-DE" dirty="0"/>
                        <a:t>Vollmaske m. </a:t>
                      </a:r>
                      <a:r>
                        <a:rPr lang="de-DE" dirty="0" err="1"/>
                        <a:t>Gebläseunterstützung</a:t>
                      </a:r>
                      <a:endParaRPr lang="de-DE" dirty="0"/>
                    </a:p>
                  </a:txBody>
                  <a:tcPr/>
                </a:tc>
                <a:tc>
                  <a:txBody>
                    <a:bodyPr/>
                    <a:lstStyle/>
                    <a:p>
                      <a:r>
                        <a:rPr lang="de-DE" dirty="0"/>
                        <a:t>150</a:t>
                      </a:r>
                    </a:p>
                  </a:txBody>
                  <a:tcPr/>
                </a:tc>
                <a:extLst>
                  <a:ext uri="{0D108BD9-81ED-4DB2-BD59-A6C34878D82A}">
                    <a16:rowId xmlns:a16="http://schemas.microsoft.com/office/drawing/2014/main" val="10008"/>
                  </a:ext>
                </a:extLst>
              </a:tr>
            </a:tbl>
          </a:graphicData>
        </a:graphic>
      </p:graphicFrame>
      <p:sp>
        <p:nvSpPr>
          <p:cNvPr id="6" name="Textfeld 5"/>
          <p:cNvSpPr txBox="1"/>
          <p:nvPr/>
        </p:nvSpPr>
        <p:spPr>
          <a:xfrm>
            <a:off x="503139" y="1268760"/>
            <a:ext cx="7247579" cy="1323439"/>
          </a:xfrm>
          <a:prstGeom prst="rect">
            <a:avLst/>
          </a:prstGeom>
          <a:noFill/>
        </p:spPr>
        <p:txBody>
          <a:bodyPr wrap="square" rtlCol="0">
            <a:spAutoFit/>
          </a:bodyPr>
          <a:lstStyle/>
          <a:p>
            <a:r>
              <a:rPr lang="de-DE" sz="2000" dirty="0">
                <a:solidFill>
                  <a:schemeClr val="accent1"/>
                </a:solidFill>
              </a:rPr>
              <a:t>Sowohl Isolations- wie auch Filtergeräte belasten die tragende Person. Es kann zu einem Wärmestau unter der Maske kommen und der Atemwiderstand ist erhöht. Deshalb sind maximale Tragezeiten vorgegeben.</a:t>
            </a:r>
          </a:p>
        </p:txBody>
      </p:sp>
    </p:spTree>
    <p:extLst>
      <p:ext uri="{BB962C8B-B14F-4D97-AF65-F5344CB8AC3E}">
        <p14:creationId xmlns:p14="http://schemas.microsoft.com/office/powerpoint/2010/main" val="57776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14</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Umgang mit der </a:t>
            </a:r>
            <a:r>
              <a:rPr lang="de-DE" dirty="0" err="1"/>
              <a:t>PSA</a:t>
            </a:r>
            <a:endParaRPr lang="de-DE" dirty="0"/>
          </a:p>
        </p:txBody>
      </p:sp>
      <p:sp>
        <p:nvSpPr>
          <p:cNvPr id="6" name="Textfeld 5"/>
          <p:cNvSpPr txBox="1"/>
          <p:nvPr/>
        </p:nvSpPr>
        <p:spPr>
          <a:xfrm>
            <a:off x="503139" y="1557947"/>
            <a:ext cx="6733157" cy="4247317"/>
          </a:xfrm>
          <a:prstGeom prst="rect">
            <a:avLst/>
          </a:prstGeom>
          <a:noFill/>
        </p:spPr>
        <p:txBody>
          <a:bodyPr wrap="square" rtlCol="0">
            <a:spAutoFit/>
          </a:bodyPr>
          <a:lstStyle/>
          <a:p>
            <a:pPr marL="342900" indent="-342900">
              <a:spcBef>
                <a:spcPts val="1800"/>
              </a:spcBef>
              <a:buFont typeface="Wingdings" panose="05000000000000000000" pitchFamily="2" charset="2"/>
              <a:buChar char="§"/>
            </a:pPr>
            <a:r>
              <a:rPr lang="de-DE" sz="2000" dirty="0">
                <a:solidFill>
                  <a:schemeClr val="accent1"/>
                </a:solidFill>
              </a:rPr>
              <a:t>Isolations- und Filtergeräte müssen absolut dicht um Nase und Mund abschließen.</a:t>
            </a:r>
          </a:p>
          <a:p>
            <a:pPr marL="342900" indent="-342900">
              <a:spcBef>
                <a:spcPts val="1800"/>
              </a:spcBef>
              <a:buFont typeface="Wingdings" panose="05000000000000000000" pitchFamily="2" charset="2"/>
              <a:buChar char="§"/>
            </a:pPr>
            <a:r>
              <a:rPr lang="de-DE" sz="2000" dirty="0">
                <a:solidFill>
                  <a:schemeClr val="accent1"/>
                </a:solidFill>
              </a:rPr>
              <a:t>Stelle sicher, dass der gewählte Filter für die Anwendung geeignet ist.</a:t>
            </a:r>
          </a:p>
          <a:p>
            <a:pPr marL="342900" indent="-342900">
              <a:spcBef>
                <a:spcPts val="1800"/>
              </a:spcBef>
              <a:buFont typeface="Wingdings" panose="05000000000000000000" pitchFamily="2" charset="2"/>
              <a:buChar char="§"/>
            </a:pPr>
            <a:r>
              <a:rPr lang="de-DE" sz="2000" dirty="0">
                <a:solidFill>
                  <a:schemeClr val="accent1"/>
                </a:solidFill>
              </a:rPr>
              <a:t>Das Befestigungsband muss genau angepasst werden. Es darf nicht verrutschen, aber auch nicht zu stramm sein.</a:t>
            </a:r>
          </a:p>
          <a:p>
            <a:pPr marL="342900" indent="-342900">
              <a:spcBef>
                <a:spcPts val="1800"/>
              </a:spcBef>
              <a:buFont typeface="Wingdings" panose="05000000000000000000" pitchFamily="2" charset="2"/>
              <a:buChar char="§"/>
            </a:pPr>
            <a:r>
              <a:rPr lang="de-DE" sz="2000" dirty="0">
                <a:solidFill>
                  <a:schemeClr val="accent1"/>
                </a:solidFill>
              </a:rPr>
              <a:t>Benutzte CO-Filter dürfen unabhängig von der Einsatzdauer nicht wieder benutzt werden.</a:t>
            </a:r>
          </a:p>
          <a:p>
            <a:pPr marL="342900" indent="-342900">
              <a:spcBef>
                <a:spcPts val="1800"/>
              </a:spcBef>
              <a:buFont typeface="Wingdings" panose="05000000000000000000" pitchFamily="2" charset="2"/>
              <a:buChar char="§"/>
            </a:pPr>
            <a:r>
              <a:rPr lang="de-DE" sz="2000" dirty="0">
                <a:solidFill>
                  <a:schemeClr val="accent1"/>
                </a:solidFill>
              </a:rPr>
              <a:t>Bei Bartträgern ist vollständige Dichtheit kaum zu erreichen.</a:t>
            </a:r>
          </a:p>
          <a:p>
            <a:pPr marL="342900" indent="-342900">
              <a:spcBef>
                <a:spcPts val="1200"/>
              </a:spcBef>
              <a:buFont typeface="Wingdings" panose="05000000000000000000" pitchFamily="2" charset="2"/>
              <a:buChar char="§"/>
            </a:pPr>
            <a:endParaRPr lang="de-DE" sz="2000" dirty="0">
              <a:solidFill>
                <a:schemeClr val="accent1"/>
              </a:solidFill>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24013" r="17712"/>
          <a:stretch/>
        </p:blipFill>
        <p:spPr>
          <a:xfrm>
            <a:off x="7007797" y="1562866"/>
            <a:ext cx="1944216" cy="1876682"/>
          </a:xfrm>
          <a:prstGeom prst="rect">
            <a:avLst/>
          </a:prstGeom>
          <a:ln>
            <a:noFill/>
          </a:ln>
          <a:effectLst>
            <a:softEdge rad="112500"/>
          </a:effectLst>
        </p:spPr>
      </p:pic>
      <p:sp>
        <p:nvSpPr>
          <p:cNvPr id="8" name="Textfeld 11">
            <a:extLst>
              <a:ext uri="{FF2B5EF4-FFF2-40B4-BE49-F238E27FC236}">
                <a16:creationId xmlns:a16="http://schemas.microsoft.com/office/drawing/2014/main" id="{4805EA5A-A269-4489-8680-0377C467E778}"/>
              </a:ext>
            </a:extLst>
          </p:cNvPr>
          <p:cNvSpPr txBox="1"/>
          <p:nvPr/>
        </p:nvSpPr>
        <p:spPr>
          <a:xfrm>
            <a:off x="7892918" y="3439548"/>
            <a:ext cx="1422164"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solidFill>
                  <a:schemeClr val="accent1"/>
                </a:solidFill>
              </a:rPr>
              <a:t>       © </a:t>
            </a:r>
            <a:r>
              <a:rPr lang="de-DE" sz="800" dirty="0" err="1">
                <a:solidFill>
                  <a:schemeClr val="accent1"/>
                </a:solidFill>
              </a:rPr>
              <a:t>Safety</a:t>
            </a:r>
            <a:r>
              <a:rPr lang="de-DE" sz="800" dirty="0">
                <a:solidFill>
                  <a:schemeClr val="accent1"/>
                </a:solidFill>
              </a:rPr>
              <a:t> </a:t>
            </a:r>
            <a:r>
              <a:rPr lang="de-DE" sz="800" dirty="0" err="1">
                <a:solidFill>
                  <a:schemeClr val="accent1"/>
                </a:solidFill>
              </a:rPr>
              <a:t>Xperts</a:t>
            </a:r>
            <a:endParaRPr lang="de-DE" sz="800" dirty="0">
              <a:solidFill>
                <a:schemeClr val="accent1"/>
              </a:solidFill>
            </a:endParaRPr>
          </a:p>
        </p:txBody>
      </p:sp>
    </p:spTree>
    <p:extLst>
      <p:ext uri="{BB962C8B-B14F-4D97-AF65-F5344CB8AC3E}">
        <p14:creationId xmlns:p14="http://schemas.microsoft.com/office/powerpoint/2010/main" val="12038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15</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Test auf Dichtheit/Funktionsfähigkeit</a:t>
            </a:r>
          </a:p>
        </p:txBody>
      </p:sp>
      <p:sp>
        <p:nvSpPr>
          <p:cNvPr id="6" name="Textfeld 5"/>
          <p:cNvSpPr txBox="1"/>
          <p:nvPr/>
        </p:nvSpPr>
        <p:spPr>
          <a:xfrm>
            <a:off x="503139" y="1268760"/>
            <a:ext cx="5306121" cy="2462213"/>
          </a:xfrm>
          <a:prstGeom prst="rect">
            <a:avLst/>
          </a:prstGeom>
          <a:noFill/>
        </p:spPr>
        <p:txBody>
          <a:bodyPr wrap="square" rtlCol="0">
            <a:spAutoFit/>
          </a:bodyPr>
          <a:lstStyle/>
          <a:p>
            <a:pPr marL="457200" indent="-457200">
              <a:spcBef>
                <a:spcPts val="1200"/>
              </a:spcBef>
              <a:buFont typeface="+mj-lt"/>
              <a:buAutoNum type="arabicPeriod"/>
            </a:pPr>
            <a:r>
              <a:rPr lang="de-DE" sz="2400" dirty="0">
                <a:solidFill>
                  <a:schemeClr val="accent1"/>
                </a:solidFill>
              </a:rPr>
              <a:t>Bei Atemmasken die Luftzufuhröffnung abdichten bzw. zuhalten und einatmen. </a:t>
            </a:r>
          </a:p>
          <a:p>
            <a:pPr marL="457200" indent="-457200">
              <a:spcBef>
                <a:spcPts val="1200"/>
              </a:spcBef>
              <a:buFont typeface="+mj-lt"/>
              <a:buAutoNum type="arabicPeriod"/>
            </a:pPr>
            <a:r>
              <a:rPr lang="de-DE" sz="2400" dirty="0">
                <a:solidFill>
                  <a:schemeClr val="accent1"/>
                </a:solidFill>
              </a:rPr>
              <a:t>Es muss ein Vakuum entstehen, durch das die Maske ohne Haltegurte auf dem Gesicht verbleibt.</a:t>
            </a:r>
            <a:r>
              <a:rPr lang="de-DE" sz="2000" dirty="0">
                <a:solidFill>
                  <a:schemeClr val="accent1"/>
                </a:solidFill>
              </a:rPr>
              <a:t>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9260" y="1340768"/>
            <a:ext cx="2854072" cy="1856633"/>
          </a:xfrm>
          <a:prstGeom prst="rect">
            <a:avLst/>
          </a:prstGeom>
          <a:ln>
            <a:noFill/>
          </a:ln>
          <a:effectLst>
            <a:softEdge rad="112500"/>
          </a:effectLst>
        </p:spPr>
      </p:pic>
      <p:sp>
        <p:nvSpPr>
          <p:cNvPr id="8" name="Textfeld 7"/>
          <p:cNvSpPr txBox="1"/>
          <p:nvPr/>
        </p:nvSpPr>
        <p:spPr>
          <a:xfrm>
            <a:off x="6382155" y="3197401"/>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benfünfundachtzig</a:t>
            </a:r>
            <a:endParaRPr lang="de-DE" sz="800" dirty="0">
              <a:solidFill>
                <a:schemeClr val="accent1"/>
              </a:solidFill>
            </a:endParaRPr>
          </a:p>
        </p:txBody>
      </p:sp>
      <p:sp>
        <p:nvSpPr>
          <p:cNvPr id="9" name="Textfeld 8"/>
          <p:cNvSpPr txBox="1"/>
          <p:nvPr/>
        </p:nvSpPr>
        <p:spPr>
          <a:xfrm>
            <a:off x="468000" y="3789040"/>
            <a:ext cx="8136000" cy="2400657"/>
          </a:xfrm>
          <a:prstGeom prst="rect">
            <a:avLst/>
          </a:prstGeom>
          <a:noFill/>
        </p:spPr>
        <p:txBody>
          <a:bodyPr wrap="square" rtlCol="0">
            <a:spAutoFit/>
          </a:bodyPr>
          <a:lstStyle/>
          <a:p>
            <a:pPr marL="457200" indent="-457200">
              <a:spcBef>
                <a:spcPts val="1200"/>
              </a:spcBef>
              <a:buFont typeface="+mj-lt"/>
              <a:buAutoNum type="arabicPeriod" startAt="3"/>
            </a:pPr>
            <a:r>
              <a:rPr lang="de-DE" sz="2400" dirty="0">
                <a:solidFill>
                  <a:schemeClr val="accent1"/>
                </a:solidFill>
              </a:rPr>
              <a:t>Sammelt sich Staub am Maskenabschluss sitzt der Filter nicht dicht!</a:t>
            </a:r>
          </a:p>
          <a:p>
            <a:pPr marL="457200" indent="-457200">
              <a:spcBef>
                <a:spcPts val="1200"/>
              </a:spcBef>
              <a:buFont typeface="+mj-lt"/>
              <a:buAutoNum type="arabicPeriod" startAt="3"/>
            </a:pPr>
            <a:r>
              <a:rPr lang="de-DE" sz="2400" dirty="0">
                <a:solidFill>
                  <a:schemeClr val="accent1"/>
                </a:solidFill>
              </a:rPr>
              <a:t>Tritt während des Gebrauchs ein Geruch oder Geschmack auf, ist die Arbeit sofort zu beenden und der Bereich zu verlassen. Das Filtervermögen ist aufgebraucht! </a:t>
            </a:r>
          </a:p>
          <a:p>
            <a:endParaRPr lang="de-DE" sz="2000" dirty="0">
              <a:solidFill>
                <a:schemeClr val="accent1"/>
              </a:solidFill>
            </a:endParaRPr>
          </a:p>
        </p:txBody>
      </p:sp>
    </p:spTree>
    <p:extLst>
      <p:ext uri="{BB962C8B-B14F-4D97-AF65-F5344CB8AC3E}">
        <p14:creationId xmlns:p14="http://schemas.microsoft.com/office/powerpoint/2010/main" val="20494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16</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Zusammenfassung</a:t>
            </a:r>
          </a:p>
        </p:txBody>
      </p:sp>
      <p:sp>
        <p:nvSpPr>
          <p:cNvPr id="6" name="Textfeld 5"/>
          <p:cNvSpPr txBox="1"/>
          <p:nvPr/>
        </p:nvSpPr>
        <p:spPr>
          <a:xfrm>
            <a:off x="503139" y="1268760"/>
            <a:ext cx="4644925" cy="2246769"/>
          </a:xfrm>
          <a:prstGeom prst="rect">
            <a:avLst/>
          </a:prstGeom>
          <a:noFill/>
        </p:spPr>
        <p:txBody>
          <a:bodyPr wrap="square" rtlCol="0">
            <a:spAutoFit/>
          </a:bodyPr>
          <a:lstStyle/>
          <a:p>
            <a:pPr marL="457200" indent="-457200">
              <a:spcBef>
                <a:spcPts val="2400"/>
              </a:spcBef>
              <a:buFont typeface="+mj-lt"/>
              <a:buAutoNum type="arabicPeriod"/>
            </a:pPr>
            <a:r>
              <a:rPr lang="de-DE" sz="2400" dirty="0">
                <a:solidFill>
                  <a:schemeClr val="accent1"/>
                </a:solidFill>
              </a:rPr>
              <a:t>Beim Atemschutz gilt das </a:t>
            </a:r>
            <a:r>
              <a:rPr lang="de-DE" sz="2400" dirty="0" err="1">
                <a:solidFill>
                  <a:schemeClr val="accent1"/>
                </a:solidFill>
              </a:rPr>
              <a:t>STOP</a:t>
            </a:r>
            <a:r>
              <a:rPr lang="de-DE" sz="2400" dirty="0">
                <a:solidFill>
                  <a:schemeClr val="accent1"/>
                </a:solidFill>
              </a:rPr>
              <a:t>-Prinzip!</a:t>
            </a:r>
          </a:p>
          <a:p>
            <a:pPr marL="457200" indent="-457200">
              <a:spcBef>
                <a:spcPts val="2400"/>
              </a:spcBef>
              <a:buFont typeface="+mj-lt"/>
              <a:buAutoNum type="arabicPeriod"/>
            </a:pPr>
            <a:r>
              <a:rPr lang="de-DE" sz="2400" dirty="0">
                <a:solidFill>
                  <a:schemeClr val="accent1"/>
                </a:solidFill>
              </a:rPr>
              <a:t>Kein Einsatz der persönlichen Schutzausrüstung ohne Unterweisung und Übung.</a:t>
            </a:r>
          </a:p>
        </p:txBody>
      </p:sp>
      <p:sp>
        <p:nvSpPr>
          <p:cNvPr id="9" name="Textfeld 8"/>
          <p:cNvSpPr txBox="1"/>
          <p:nvPr/>
        </p:nvSpPr>
        <p:spPr>
          <a:xfrm>
            <a:off x="511272" y="3759856"/>
            <a:ext cx="8136000" cy="2185214"/>
          </a:xfrm>
          <a:prstGeom prst="rect">
            <a:avLst/>
          </a:prstGeom>
          <a:noFill/>
        </p:spPr>
        <p:txBody>
          <a:bodyPr wrap="square" rtlCol="0">
            <a:spAutoFit/>
          </a:bodyPr>
          <a:lstStyle/>
          <a:p>
            <a:pPr marL="457200" indent="-457200">
              <a:spcBef>
                <a:spcPts val="1200"/>
              </a:spcBef>
              <a:buFont typeface="+mj-lt"/>
              <a:buAutoNum type="arabicPeriod" startAt="3"/>
            </a:pPr>
            <a:r>
              <a:rPr lang="de-DE" sz="2400" dirty="0">
                <a:solidFill>
                  <a:schemeClr val="accent1"/>
                </a:solidFill>
              </a:rPr>
              <a:t>Halte die </a:t>
            </a:r>
            <a:r>
              <a:rPr lang="de-DE" sz="2400" dirty="0" err="1">
                <a:solidFill>
                  <a:schemeClr val="accent1"/>
                </a:solidFill>
              </a:rPr>
              <a:t>PSA</a:t>
            </a:r>
            <a:r>
              <a:rPr lang="de-DE" sz="2400" dirty="0">
                <a:solidFill>
                  <a:schemeClr val="accent1"/>
                </a:solidFill>
              </a:rPr>
              <a:t> in sauberem Zustand und gehe pfleglich damit um.</a:t>
            </a:r>
          </a:p>
          <a:p>
            <a:pPr marL="457200" indent="-457200">
              <a:spcBef>
                <a:spcPts val="1200"/>
              </a:spcBef>
              <a:buFont typeface="+mj-lt"/>
              <a:buAutoNum type="arabicPeriod" startAt="3"/>
            </a:pPr>
            <a:r>
              <a:rPr lang="de-DE" sz="2400" dirty="0">
                <a:solidFill>
                  <a:schemeClr val="accent1"/>
                </a:solidFill>
              </a:rPr>
              <a:t>Auch bei kurzzeitiger Exposition immer die </a:t>
            </a:r>
            <a:r>
              <a:rPr lang="de-DE" sz="2400" dirty="0" err="1">
                <a:solidFill>
                  <a:schemeClr val="accent1"/>
                </a:solidFill>
              </a:rPr>
              <a:t>PSA</a:t>
            </a:r>
            <a:r>
              <a:rPr lang="de-DE" sz="2400" dirty="0">
                <a:solidFill>
                  <a:schemeClr val="accent1"/>
                </a:solidFill>
              </a:rPr>
              <a:t> anlegen.</a:t>
            </a:r>
          </a:p>
          <a:p>
            <a:pPr marL="457200" indent="-457200">
              <a:spcBef>
                <a:spcPts val="1200"/>
              </a:spcBef>
              <a:buFont typeface="+mj-lt"/>
              <a:buAutoNum type="arabicPeriod" startAt="3"/>
            </a:pPr>
            <a:r>
              <a:rPr lang="de-DE" sz="2400" dirty="0">
                <a:solidFill>
                  <a:schemeClr val="accent1"/>
                </a:solidFill>
              </a:rPr>
              <a:t>Sei Dir immer auch Deiner Vorbildfunktion bewusst!</a:t>
            </a:r>
          </a:p>
          <a:p>
            <a:endParaRPr lang="de-DE" sz="2000" dirty="0">
              <a:solidFill>
                <a:schemeClr val="accent1"/>
              </a:solidFill>
            </a:endParaRPr>
          </a:p>
        </p:txBody>
      </p:sp>
      <p:sp>
        <p:nvSpPr>
          <p:cNvPr id="10" name="Textfeld 9"/>
          <p:cNvSpPr txBox="1"/>
          <p:nvPr/>
        </p:nvSpPr>
        <p:spPr>
          <a:xfrm>
            <a:off x="6146030" y="3499679"/>
            <a:ext cx="2087784" cy="215444"/>
          </a:xfrm>
          <a:prstGeom prst="rect">
            <a:avLst/>
          </a:prstGeom>
          <a:noFill/>
        </p:spPr>
        <p:txBody>
          <a:bodyPr wrap="square" rtlCol="0">
            <a:spAutoFit/>
          </a:bodyPr>
          <a:lstStyle/>
          <a:p>
            <a:r>
              <a:rPr lang="de-DE" sz="800" dirty="0">
                <a:solidFill>
                  <a:schemeClr val="accent1"/>
                </a:solidFill>
              </a:rPr>
              <a:t>       ©Fotolia - #219745647</a:t>
            </a:r>
          </a:p>
        </p:txBody>
      </p:sp>
      <p:pic>
        <p:nvPicPr>
          <p:cNvPr id="8" name="Grafik 7">
            <a:extLst>
              <a:ext uri="{FF2B5EF4-FFF2-40B4-BE49-F238E27FC236}">
                <a16:creationId xmlns:a16="http://schemas.microsoft.com/office/drawing/2014/main" id="{A334512D-CB4B-4D32-BE09-C9BD56DE0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304" y="1208177"/>
            <a:ext cx="3371152" cy="2246769"/>
          </a:xfrm>
          <a:prstGeom prst="rect">
            <a:avLst/>
          </a:prstGeom>
          <a:effectLst>
            <a:softEdge rad="152400"/>
          </a:effectLst>
        </p:spPr>
      </p:pic>
    </p:spTree>
    <p:extLst>
      <p:ext uri="{BB962C8B-B14F-4D97-AF65-F5344CB8AC3E}">
        <p14:creationId xmlns:p14="http://schemas.microsoft.com/office/powerpoint/2010/main" val="330855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55576" y="1268760"/>
            <a:ext cx="7992888" cy="1189373"/>
          </a:xfrm>
        </p:spPr>
        <p:txBody>
          <a:bodyPr/>
          <a:lstStyle/>
          <a:p>
            <a:r>
              <a:rPr lang="de-DE" dirty="0"/>
              <a:t>Vielen Dank für Ihre Aufmerksamkeit</a:t>
            </a:r>
          </a:p>
        </p:txBody>
      </p:sp>
    </p:spTree>
    <p:extLst>
      <p:ext uri="{BB962C8B-B14F-4D97-AF65-F5344CB8AC3E}">
        <p14:creationId xmlns:p14="http://schemas.microsoft.com/office/powerpoint/2010/main" val="322414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2</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Anforderungen an die Atemluft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8135999" cy="4508500"/>
          </a:xfrm>
        </p:spPr>
        <p:txBody>
          <a:bodyPr/>
          <a:lstStyle/>
          <a:p>
            <a:pPr marL="0" indent="0">
              <a:buNone/>
            </a:pPr>
            <a:r>
              <a:rPr lang="de-DE" sz="2800" dirty="0"/>
              <a:t>Die Luft, die wir atmen, muss hohen Anforderungen entsprechen! Im Idealfall:</a:t>
            </a:r>
          </a:p>
          <a:p>
            <a:pPr>
              <a:spcBef>
                <a:spcPts val="1800"/>
              </a:spcBef>
            </a:pPr>
            <a:endParaRPr lang="de-DE" sz="1000" dirty="0"/>
          </a:p>
          <a:p>
            <a:pPr>
              <a:spcBef>
                <a:spcPts val="1800"/>
              </a:spcBef>
            </a:pPr>
            <a:r>
              <a:rPr lang="de-DE" sz="2400" dirty="0"/>
              <a:t>ausreichender Sauerstoffgehalt (&gt;= 20,9 %)</a:t>
            </a:r>
          </a:p>
          <a:p>
            <a:pPr>
              <a:spcBef>
                <a:spcPts val="1800"/>
              </a:spcBef>
            </a:pPr>
            <a:r>
              <a:rPr lang="de-DE" sz="2400" dirty="0"/>
              <a:t>keine giftigen Bestandteile</a:t>
            </a:r>
          </a:p>
          <a:p>
            <a:pPr>
              <a:spcBef>
                <a:spcPts val="1800"/>
              </a:spcBef>
            </a:pPr>
            <a:r>
              <a:rPr lang="de-DE" sz="2400" dirty="0"/>
              <a:t>keine krebserregenden Bestandteile</a:t>
            </a:r>
          </a:p>
          <a:p>
            <a:pPr>
              <a:spcBef>
                <a:spcPts val="1800"/>
              </a:spcBef>
            </a:pPr>
            <a:r>
              <a:rPr lang="de-DE" sz="2400" dirty="0"/>
              <a:t>keine </a:t>
            </a:r>
            <a:r>
              <a:rPr lang="de-DE" sz="2400" dirty="0" err="1"/>
              <a:t>allergenen</a:t>
            </a:r>
            <a:r>
              <a:rPr lang="de-DE" sz="2400" dirty="0"/>
              <a:t> Bestandteile</a:t>
            </a:r>
          </a:p>
          <a:p>
            <a:pPr>
              <a:spcBef>
                <a:spcPts val="1800"/>
              </a:spcBef>
            </a:pPr>
            <a:r>
              <a:rPr lang="de-DE" sz="2400" dirty="0"/>
              <a:t>kein Staub bzw. Feinstaub </a:t>
            </a:r>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
        <p:nvSpPr>
          <p:cNvPr id="7" name="Textfeld 6"/>
          <p:cNvSpPr txBox="1"/>
          <p:nvPr/>
        </p:nvSpPr>
        <p:spPr>
          <a:xfrm>
            <a:off x="6516216" y="6065792"/>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dimitrisvetsikas1969</a:t>
            </a:r>
            <a:endParaRPr lang="de-DE" sz="800" dirty="0">
              <a:solidFill>
                <a:schemeClr val="accent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20469" r="36465"/>
          <a:stretch/>
        </p:blipFill>
        <p:spPr>
          <a:xfrm>
            <a:off x="6228184" y="2804504"/>
            <a:ext cx="2520280" cy="3288792"/>
          </a:xfrm>
          <a:prstGeom prst="ellipse">
            <a:avLst/>
          </a:prstGeom>
          <a:ln>
            <a:noFill/>
          </a:ln>
          <a:effectLst>
            <a:softEdge rad="112500"/>
          </a:effectLst>
        </p:spPr>
      </p:pic>
    </p:spTree>
    <p:extLst>
      <p:ext uri="{BB962C8B-B14F-4D97-AF65-F5344CB8AC3E}">
        <p14:creationId xmlns:p14="http://schemas.microsoft.com/office/powerpoint/2010/main" val="129346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3</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Vermeidung hat Vorrang vor Schutz</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8136000" cy="4508500"/>
          </a:xfrm>
        </p:spPr>
        <p:txBody>
          <a:bodyPr/>
          <a:lstStyle/>
          <a:p>
            <a:pPr marL="0" indent="0">
              <a:spcAft>
                <a:spcPts val="1800"/>
              </a:spcAft>
              <a:buNone/>
            </a:pPr>
            <a:r>
              <a:rPr lang="de-DE" sz="2800" dirty="0"/>
              <a:t>Um einen optimalen Atemschutz zu gewährleisten gilt: </a:t>
            </a:r>
          </a:p>
          <a:p>
            <a:pPr marL="0" indent="0">
              <a:spcBef>
                <a:spcPts val="1800"/>
              </a:spcBef>
              <a:spcAft>
                <a:spcPts val="1800"/>
              </a:spcAft>
              <a:buNone/>
            </a:pPr>
            <a:r>
              <a:rPr lang="de-DE" sz="3600" dirty="0"/>
              <a:t>Die Verhinderung von Atemluftbelastungen hat absoluten Vorrang vor allen Schutzmaßnahmen!</a:t>
            </a:r>
          </a:p>
          <a:p>
            <a:pPr marL="0" indent="0">
              <a:spcBef>
                <a:spcPts val="1800"/>
              </a:spcBef>
              <a:spcAft>
                <a:spcPts val="1800"/>
              </a:spcAft>
              <a:buNone/>
            </a:pPr>
            <a:r>
              <a:rPr lang="de-DE" sz="3600" dirty="0">
                <a:solidFill>
                  <a:srgbClr val="FF0000"/>
                </a:solidFill>
              </a:rPr>
              <a:t>Beim Atemschutz gilt das </a:t>
            </a:r>
            <a:r>
              <a:rPr lang="de-DE" sz="3600" b="1" dirty="0" err="1">
                <a:solidFill>
                  <a:srgbClr val="FF0000"/>
                </a:solidFill>
              </a:rPr>
              <a:t>STOP</a:t>
            </a:r>
            <a:r>
              <a:rPr lang="de-DE" sz="3600" dirty="0">
                <a:solidFill>
                  <a:srgbClr val="FF0000"/>
                </a:solidFill>
              </a:rPr>
              <a:t>-Prinzip!</a:t>
            </a:r>
          </a:p>
          <a:p>
            <a:pPr marL="0" indent="0">
              <a:buNone/>
            </a:pPr>
            <a:endParaRPr lang="de-DE" sz="3200" dirty="0"/>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88156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4</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Das </a:t>
            </a:r>
            <a:r>
              <a:rPr lang="de-DE" dirty="0" err="1"/>
              <a:t>STOP</a:t>
            </a:r>
            <a:r>
              <a:rPr lang="de-DE" dirty="0"/>
              <a:t>-Prinzip</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8136000" cy="4508500"/>
          </a:xfrm>
        </p:spPr>
        <p:txBody>
          <a:bodyPr/>
          <a:lstStyle/>
          <a:p>
            <a:pPr marL="0" indent="0">
              <a:buNone/>
            </a:pPr>
            <a:r>
              <a:rPr lang="de-DE" sz="3200" dirty="0"/>
              <a:t>steht für:</a:t>
            </a:r>
          </a:p>
          <a:p>
            <a:pPr marL="0" indent="0">
              <a:buNone/>
            </a:pPr>
            <a:endParaRPr lang="de-DE" sz="3200" dirty="0"/>
          </a:p>
          <a:p>
            <a:r>
              <a:rPr lang="de-DE" sz="3200" b="1" dirty="0" err="1"/>
              <a:t>S</a:t>
            </a:r>
            <a:r>
              <a:rPr lang="de-DE" sz="3200" dirty="0" err="1"/>
              <a:t>ubstituion</a:t>
            </a:r>
            <a:endParaRPr lang="de-DE" sz="3200" dirty="0"/>
          </a:p>
          <a:p>
            <a:r>
              <a:rPr lang="de-DE" sz="3200" b="1" dirty="0"/>
              <a:t>T</a:t>
            </a:r>
            <a:r>
              <a:rPr lang="de-DE" sz="3200" dirty="0"/>
              <a:t>echnische Maßnahmen</a:t>
            </a:r>
          </a:p>
          <a:p>
            <a:r>
              <a:rPr lang="de-DE" sz="3200" b="1" dirty="0"/>
              <a:t>O</a:t>
            </a:r>
            <a:r>
              <a:rPr lang="de-DE" sz="3200" dirty="0"/>
              <a:t>rganisatorische Maßnahmen</a:t>
            </a:r>
          </a:p>
          <a:p>
            <a:r>
              <a:rPr lang="de-DE" sz="3200" b="1" dirty="0"/>
              <a:t>P</a:t>
            </a:r>
            <a:r>
              <a:rPr lang="de-DE" sz="3200" dirty="0"/>
              <a:t>ersönliche Schutzmaßnahmen</a:t>
            </a:r>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71598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5</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b="1" u="sng" dirty="0" err="1"/>
              <a:t>S</a:t>
            </a:r>
            <a:r>
              <a:rPr lang="de-DE" dirty="0" err="1"/>
              <a:t>TOP</a:t>
            </a:r>
            <a:r>
              <a:rPr lang="de-DE" dirty="0"/>
              <a:t>: Substitution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8136000" cy="4508500"/>
          </a:xfrm>
        </p:spPr>
        <p:txBody>
          <a:bodyPr/>
          <a:lstStyle/>
          <a:p>
            <a:pPr marL="0" indent="0">
              <a:buNone/>
            </a:pPr>
            <a:r>
              <a:rPr lang="de-DE" sz="2800" dirty="0"/>
              <a:t>Ziel: Ersatz möglichst aller gefährlichen Substanzen!</a:t>
            </a:r>
          </a:p>
          <a:p>
            <a:pPr marL="0" indent="0">
              <a:buNone/>
            </a:pPr>
            <a:endParaRPr lang="de-DE" dirty="0"/>
          </a:p>
          <a:p>
            <a:pPr>
              <a:spcBef>
                <a:spcPts val="1800"/>
              </a:spcBef>
            </a:pPr>
            <a:r>
              <a:rPr lang="de-DE" sz="2400" dirty="0"/>
              <a:t>Ermitteln aller Gefahrenstoffe in den betrieblichen Prozessen</a:t>
            </a:r>
          </a:p>
          <a:p>
            <a:pPr>
              <a:spcBef>
                <a:spcPts val="1800"/>
              </a:spcBef>
            </a:pPr>
            <a:r>
              <a:rPr lang="de-DE" sz="2400" dirty="0"/>
              <a:t>Ermitteln möglicher ungefährlicher Alternativstoffe</a:t>
            </a:r>
          </a:p>
          <a:p>
            <a:pPr>
              <a:spcBef>
                <a:spcPts val="1800"/>
              </a:spcBef>
            </a:pPr>
            <a:r>
              <a:rPr lang="de-DE" sz="2400" dirty="0"/>
              <a:t>Analysieren der Auswirkungen einer Substitution</a:t>
            </a:r>
          </a:p>
          <a:p>
            <a:pPr>
              <a:spcBef>
                <a:spcPts val="1800"/>
              </a:spcBef>
            </a:pPr>
            <a:r>
              <a:rPr lang="de-DE" sz="2400" dirty="0"/>
              <a:t>Bei Eignung Durchführung der Substitution</a:t>
            </a:r>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99472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err="1"/>
              <a:t>S</a:t>
            </a:r>
            <a:r>
              <a:rPr lang="de-DE" b="1" dirty="0" err="1"/>
              <a:t>T</a:t>
            </a:r>
            <a:r>
              <a:rPr lang="de-DE" dirty="0" err="1"/>
              <a:t>OP</a:t>
            </a:r>
            <a:r>
              <a:rPr lang="de-DE" dirty="0"/>
              <a:t>: Reduzierung von Atemluftbelastungen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99"/>
            <a:ext cx="7416368" cy="4508475"/>
          </a:xfrm>
        </p:spPr>
        <p:txBody>
          <a:bodyPr/>
          <a:lstStyle/>
          <a:p>
            <a:r>
              <a:rPr lang="de-DE" sz="2800" dirty="0"/>
              <a:t>Ersatz atemluftbelastender Stoffe (Substitution)</a:t>
            </a:r>
          </a:p>
          <a:p>
            <a:r>
              <a:rPr lang="de-DE" sz="2800" dirty="0"/>
              <a:t>staubfreie Arbeitsprozesse</a:t>
            </a:r>
          </a:p>
          <a:p>
            <a:r>
              <a:rPr lang="de-DE" sz="2800" dirty="0"/>
              <a:t>Anpassung der Prozesse (z. B. staubdichte Kapselung)</a:t>
            </a:r>
          </a:p>
          <a:p>
            <a:r>
              <a:rPr lang="de-DE" sz="2800" dirty="0"/>
              <a:t>Absaugung am Entstehungsort</a:t>
            </a:r>
          </a:p>
          <a:p>
            <a:r>
              <a:rPr lang="de-DE" sz="2800" dirty="0"/>
              <a:t>ausreichende </a:t>
            </a:r>
            <a:r>
              <a:rPr lang="de-DE" sz="2800" dirty="0" err="1"/>
              <a:t>Be</a:t>
            </a:r>
            <a:r>
              <a:rPr lang="de-DE" sz="2800" dirty="0"/>
              <a:t>- und Entlüftung</a:t>
            </a:r>
          </a:p>
          <a:p>
            <a:r>
              <a:rPr lang="de-DE" sz="2800" dirty="0"/>
              <a:t>Einsatz von Staubbindern oder elektrostatische Staubfänger</a:t>
            </a:r>
          </a:p>
          <a:p>
            <a:endParaRPr lang="de-DE" sz="3200" dirty="0"/>
          </a:p>
          <a:p>
            <a:pPr marL="0" indent="0">
              <a:buNone/>
            </a:pPr>
            <a:endParaRPr lang="de-DE" sz="3200" dirty="0"/>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447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7</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err="1"/>
              <a:t>ST</a:t>
            </a:r>
            <a:r>
              <a:rPr lang="de-DE" b="1" dirty="0" err="1"/>
              <a:t>O</a:t>
            </a:r>
            <a:r>
              <a:rPr lang="de-DE" dirty="0" err="1"/>
              <a:t>P</a:t>
            </a:r>
            <a:r>
              <a:rPr lang="de-DE" dirty="0"/>
              <a:t>: Organisatorische Maßnahmen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628775"/>
            <a:ext cx="7488376" cy="4508500"/>
          </a:xfrm>
        </p:spPr>
        <p:txBody>
          <a:bodyPr/>
          <a:lstStyle/>
          <a:p>
            <a:pPr>
              <a:spcBef>
                <a:spcPts val="1800"/>
              </a:spcBef>
            </a:pPr>
            <a:r>
              <a:rPr lang="de-DE" sz="2800" dirty="0"/>
              <a:t>Trennung von belasteten Bereichen und Arbeitsplätzen</a:t>
            </a:r>
          </a:p>
          <a:p>
            <a:pPr>
              <a:spcBef>
                <a:spcPts val="1800"/>
              </a:spcBef>
            </a:pPr>
            <a:r>
              <a:rPr lang="de-DE" sz="2800" dirty="0"/>
              <a:t>Schulungen (z. B. Staubvermeidung)</a:t>
            </a:r>
          </a:p>
          <a:p>
            <a:pPr>
              <a:spcBef>
                <a:spcPts val="1800"/>
              </a:spcBef>
            </a:pPr>
            <a:r>
              <a:rPr lang="de-DE" sz="2800" dirty="0"/>
              <a:t>Vorbildfunktion erfahrener Mitarbeiter</a:t>
            </a:r>
          </a:p>
          <a:p>
            <a:pPr>
              <a:spcBef>
                <a:spcPts val="1800"/>
              </a:spcBef>
            </a:pPr>
            <a:r>
              <a:rPr lang="de-DE" sz="2800" dirty="0"/>
              <a:t>Verkürzung der Arbeitszeiten in belasteten Bereichen</a:t>
            </a:r>
          </a:p>
          <a:p>
            <a:endParaRPr lang="de-DE" sz="3200" dirty="0"/>
          </a:p>
          <a:p>
            <a:pPr marL="0" indent="0">
              <a:buNone/>
            </a:pPr>
            <a:endParaRPr lang="de-DE" sz="3200" dirty="0"/>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7486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8</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err="1"/>
              <a:t>STO</a:t>
            </a:r>
            <a:r>
              <a:rPr lang="de-DE" b="1" dirty="0" err="1"/>
              <a:t>P</a:t>
            </a:r>
            <a:r>
              <a:rPr lang="de-DE" dirty="0"/>
              <a:t>: Persönliche Schutzausrüstung (Klassifizierung)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2636887"/>
            <a:ext cx="5616168" cy="3672433"/>
          </a:xfrm>
        </p:spPr>
        <p:txBody>
          <a:bodyPr/>
          <a:lstStyle/>
          <a:p>
            <a:r>
              <a:rPr lang="de-DE" sz="3200" b="1" dirty="0"/>
              <a:t>Filtergeräte: </a:t>
            </a:r>
            <a:r>
              <a:rPr lang="de-DE" sz="3200" dirty="0"/>
              <a:t>halten feste Belastungsbestandteile (Staub, Dämpfe) zurück oder binden gasförmige Anteile</a:t>
            </a:r>
          </a:p>
          <a:p>
            <a:r>
              <a:rPr lang="de-DE" sz="3200" b="1" dirty="0"/>
              <a:t>Isolationsgeräte:</a:t>
            </a:r>
            <a:r>
              <a:rPr lang="de-DE" sz="3200" dirty="0"/>
              <a:t> führen aktiv Frischluft aus einem Speicher oder externen Bereich zu</a:t>
            </a:r>
          </a:p>
          <a:p>
            <a:pPr marL="0" indent="0">
              <a:buNone/>
            </a:pPr>
            <a:endParaRPr lang="de-DE" sz="3200" dirty="0"/>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
        <p:nvSpPr>
          <p:cNvPr id="2" name="Textfeld 1"/>
          <p:cNvSpPr txBox="1"/>
          <p:nvPr/>
        </p:nvSpPr>
        <p:spPr>
          <a:xfrm>
            <a:off x="468000" y="1340768"/>
            <a:ext cx="8208456" cy="1077218"/>
          </a:xfrm>
          <a:prstGeom prst="rect">
            <a:avLst/>
          </a:prstGeom>
          <a:noFill/>
        </p:spPr>
        <p:txBody>
          <a:bodyPr wrap="square" rtlCol="0">
            <a:spAutoFit/>
          </a:bodyPr>
          <a:lstStyle/>
          <a:p>
            <a:r>
              <a:rPr lang="de-DE" sz="3200" dirty="0">
                <a:solidFill>
                  <a:schemeClr val="accent1"/>
                </a:solidFill>
              </a:rPr>
              <a:t>Atemschutzsysteme werden in zwei Kategorien unterteilt:</a:t>
            </a:r>
            <a:endParaRPr lang="de-DE" sz="3200" b="1" dirty="0">
              <a:solidFill>
                <a:schemeClr val="accent1"/>
              </a:solidFill>
            </a:endParaRP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19288" r="13775"/>
          <a:stretch/>
        </p:blipFill>
        <p:spPr>
          <a:xfrm>
            <a:off x="6244600" y="1879377"/>
            <a:ext cx="2371926" cy="1993243"/>
          </a:xfrm>
          <a:prstGeom prst="rect">
            <a:avLst/>
          </a:prstGeom>
          <a:ln>
            <a:noFill/>
          </a:ln>
          <a:effectLst>
            <a:softEdge rad="112500"/>
          </a:effectLst>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t="17451"/>
          <a:stretch/>
        </p:blipFill>
        <p:spPr>
          <a:xfrm>
            <a:off x="6267194" y="3789040"/>
            <a:ext cx="1977214" cy="2448272"/>
          </a:xfrm>
          <a:prstGeom prst="rect">
            <a:avLst/>
          </a:prstGeom>
          <a:ln>
            <a:noFill/>
          </a:ln>
          <a:effectLst>
            <a:softEdge rad="112500"/>
          </a:effectLst>
        </p:spPr>
      </p:pic>
      <p:sp>
        <p:nvSpPr>
          <p:cNvPr id="12" name="Textfeld 11"/>
          <p:cNvSpPr txBox="1"/>
          <p:nvPr/>
        </p:nvSpPr>
        <p:spPr>
          <a:xfrm>
            <a:off x="6372200" y="6165884"/>
            <a:ext cx="20877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Oliver Monschau</a:t>
            </a:r>
          </a:p>
        </p:txBody>
      </p:sp>
      <p:sp>
        <p:nvSpPr>
          <p:cNvPr id="11" name="Textfeld 11">
            <a:extLst>
              <a:ext uri="{FF2B5EF4-FFF2-40B4-BE49-F238E27FC236}">
                <a16:creationId xmlns:a16="http://schemas.microsoft.com/office/drawing/2014/main" id="{4805EA5A-A269-4489-8680-0377C467E778}"/>
              </a:ext>
            </a:extLst>
          </p:cNvPr>
          <p:cNvSpPr txBox="1"/>
          <p:nvPr/>
        </p:nvSpPr>
        <p:spPr>
          <a:xfrm>
            <a:off x="7759718" y="3755470"/>
            <a:ext cx="1422164"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solidFill>
                  <a:schemeClr val="accent1"/>
                </a:solidFill>
              </a:rPr>
              <a:t>       © </a:t>
            </a:r>
            <a:r>
              <a:rPr lang="de-DE" sz="800" dirty="0" err="1">
                <a:solidFill>
                  <a:schemeClr val="accent1"/>
                </a:solidFill>
              </a:rPr>
              <a:t>Safety</a:t>
            </a:r>
            <a:r>
              <a:rPr lang="de-DE" sz="800" dirty="0">
                <a:solidFill>
                  <a:schemeClr val="accent1"/>
                </a:solidFill>
              </a:rPr>
              <a:t> </a:t>
            </a:r>
            <a:r>
              <a:rPr lang="de-DE" sz="800" dirty="0" err="1">
                <a:solidFill>
                  <a:schemeClr val="accent1"/>
                </a:solidFill>
              </a:rPr>
              <a:t>Xperts</a:t>
            </a:r>
            <a:endParaRPr lang="de-DE" sz="800" dirty="0">
              <a:solidFill>
                <a:schemeClr val="accent1"/>
              </a:solidFill>
            </a:endParaRPr>
          </a:p>
        </p:txBody>
      </p:sp>
    </p:spTree>
    <p:extLst>
      <p:ext uri="{BB962C8B-B14F-4D97-AF65-F5344CB8AC3E}">
        <p14:creationId xmlns:p14="http://schemas.microsoft.com/office/powerpoint/2010/main" val="233543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9</a:t>
            </a:fld>
            <a:endParaRPr lang="de-DE"/>
          </a:p>
        </p:txBody>
      </p:sp>
      <p:sp>
        <p:nvSpPr>
          <p:cNvPr id="4" name="Fußzeilenplatzhalter 3"/>
          <p:cNvSpPr>
            <a:spLocks noGrp="1"/>
          </p:cNvSpPr>
          <p:nvPr>
            <p:ph type="ftr" sz="quarter" idx="13"/>
          </p:nvPr>
        </p:nvSpPr>
        <p:spPr/>
        <p:txBody>
          <a:bodyPr/>
          <a:lstStyle/>
          <a:p>
            <a:r>
              <a:rPr lang="de-DE"/>
              <a:t>© 2021 - Unterweisung Plus</a:t>
            </a:r>
            <a:endParaRPr lang="de-DE" dirty="0"/>
          </a:p>
        </p:txBody>
      </p:sp>
      <p:sp>
        <p:nvSpPr>
          <p:cNvPr id="5" name="Titel 4"/>
          <p:cNvSpPr>
            <a:spLocks noGrp="1"/>
          </p:cNvSpPr>
          <p:nvPr>
            <p:ph type="title"/>
          </p:nvPr>
        </p:nvSpPr>
        <p:spPr/>
        <p:txBody>
          <a:bodyPr/>
          <a:lstStyle/>
          <a:p>
            <a:r>
              <a:rPr lang="de-DE" dirty="0"/>
              <a:t>Isolationsgeräte vs. Filtergeräte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8000" y="1412776"/>
            <a:ext cx="8208456" cy="4508500"/>
          </a:xfrm>
        </p:spPr>
        <p:txBody>
          <a:bodyPr/>
          <a:lstStyle/>
          <a:p>
            <a:pPr marL="0" indent="0">
              <a:buNone/>
            </a:pPr>
            <a:r>
              <a:rPr lang="de-DE" sz="3200" b="1" dirty="0"/>
              <a:t>Isolationsgeräte:</a:t>
            </a:r>
            <a:r>
              <a:rPr lang="de-DE" sz="3200" dirty="0"/>
              <a:t> </a:t>
            </a:r>
          </a:p>
          <a:p>
            <a:r>
              <a:rPr lang="de-DE" sz="3200" dirty="0"/>
              <a:t>unabhängig von der Umgebungsluft</a:t>
            </a:r>
          </a:p>
          <a:p>
            <a:r>
              <a:rPr lang="de-DE" sz="3200" dirty="0"/>
              <a:t>schützen vor allen Belastungsarten</a:t>
            </a:r>
          </a:p>
          <a:p>
            <a:pPr marL="0" indent="0">
              <a:buNone/>
            </a:pPr>
            <a:endParaRPr lang="de-DE" sz="3200" b="1" dirty="0"/>
          </a:p>
          <a:p>
            <a:pPr marL="0" indent="0">
              <a:buNone/>
            </a:pPr>
            <a:r>
              <a:rPr lang="de-DE" sz="3200" b="1" dirty="0"/>
              <a:t>Filtergeräte:</a:t>
            </a:r>
            <a:r>
              <a:rPr lang="de-DE" sz="3200" dirty="0"/>
              <a:t> </a:t>
            </a:r>
          </a:p>
          <a:p>
            <a:r>
              <a:rPr lang="de-DE" sz="3200" dirty="0"/>
              <a:t>einfach in der Handhabung </a:t>
            </a:r>
          </a:p>
          <a:p>
            <a:r>
              <a:rPr lang="de-DE" sz="3200" dirty="0"/>
              <a:t>kostengünstig</a:t>
            </a:r>
          </a:p>
          <a:p>
            <a:r>
              <a:rPr lang="de-DE" sz="3200" dirty="0"/>
              <a:t>eingeschränkter Schutz</a:t>
            </a:r>
          </a:p>
          <a:p>
            <a:pPr marL="0" indent="0">
              <a:buNone/>
            </a:pPr>
            <a:endParaRPr lang="de-DE" sz="2800"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3750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6" end="6"/>
                                            </p:txEl>
                                          </p:spTgt>
                                        </p:tgtEl>
                                        <p:attrNameLst>
                                          <p:attrName>style.visibility</p:attrName>
                                        </p:attrNameLst>
                                      </p:cBhvr>
                                      <p:to>
                                        <p:strVal val="visible"/>
                                      </p:to>
                                    </p:set>
                                    <p:animEffect transition="in" filter="fade">
                                      <p:cBhvr>
                                        <p:cTn id="32" dur="500"/>
                                        <p:tgtEl>
                                          <p:spTgt spid="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fade">
                                      <p:cBhvr>
                                        <p:cTn id="37"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VNR_Vorlage</Template>
  <TotalTime>0</TotalTime>
  <Words>1103</Words>
  <PresentationFormat>Bildschirmpräsentation (4:3)</PresentationFormat>
  <Paragraphs>226</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Symbol</vt:lpstr>
      <vt:lpstr>Wingdings</vt:lpstr>
      <vt:lpstr>VNR</vt:lpstr>
      <vt:lpstr>Atemschutz</vt:lpstr>
      <vt:lpstr>Anforderungen an die Atemluft</vt:lpstr>
      <vt:lpstr>Vermeidung hat Vorrang vor Schutz</vt:lpstr>
      <vt:lpstr>Das STOP-Prinzip</vt:lpstr>
      <vt:lpstr>STOP: Substitution</vt:lpstr>
      <vt:lpstr>STOP: Reduzierung von Atemluftbelastungen</vt:lpstr>
      <vt:lpstr>STOP: Organisatorische Maßnahmen</vt:lpstr>
      <vt:lpstr>STOP: Persönliche Schutzausrüstung (Klassifizierung)</vt:lpstr>
      <vt:lpstr>Isolationsgeräte vs. Filtergeräte</vt:lpstr>
      <vt:lpstr>Ausführungen von Atemschutzgeräten</vt:lpstr>
      <vt:lpstr>Filtertypen</vt:lpstr>
      <vt:lpstr>Filterklassen</vt:lpstr>
      <vt:lpstr>Maximale Tragezeiten</vt:lpstr>
      <vt:lpstr>Umgang mit der PSA</vt:lpstr>
      <vt:lpstr>Test auf Dichtheit/Funktionsfähigkeit</vt:lpstr>
      <vt:lpstr>Zusammenfassung</vt:lpstr>
      <vt:lpstr>Vielen Dank für Ihre Aufmerksamkeit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2015-01-22T00:01:03Z</dcterms:created>
  <dcterms:modified xsi:type="dcterms:W3CDTF">2021-05-18T12:30:53Z</dcterms:modified>
</cp:coreProperties>
</file>