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65" r:id="rId2"/>
    <p:sldId id="369" r:id="rId3"/>
    <p:sldId id="371" r:id="rId4"/>
    <p:sldId id="372" r:id="rId5"/>
    <p:sldId id="374" r:id="rId6"/>
    <p:sldId id="375" r:id="rId7"/>
    <p:sldId id="376" r:id="rId8"/>
    <p:sldId id="377" r:id="rId9"/>
    <p:sldId id="378" r:id="rId10"/>
    <p:sldId id="379" r:id="rId11"/>
    <p:sldId id="380" r:id="rId12"/>
    <p:sldId id="368" r:id="rId1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567">
          <p15:clr>
            <a:srgbClr val="A4A3A4"/>
          </p15:clr>
        </p15:guide>
        <p15:guide id="2" orient="horz" pos="2744">
          <p15:clr>
            <a:srgbClr val="A4A3A4"/>
          </p15:clr>
        </p15:guide>
        <p15:guide id="3" orient="horz" pos="5193">
          <p15:clr>
            <a:srgbClr val="A4A3A4"/>
          </p15:clr>
        </p15:guide>
        <p15:guide id="4" pos="346">
          <p15:clr>
            <a:srgbClr val="A4A3A4"/>
          </p15:clr>
        </p15:guide>
        <p15:guide id="5" pos="397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25C36"/>
    <a:srgbClr val="0E61A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42" autoAdjust="0"/>
    <p:restoredTop sz="96809" autoAdjust="0"/>
  </p:normalViewPr>
  <p:slideViewPr>
    <p:cSldViewPr>
      <p:cViewPr>
        <p:scale>
          <a:sx n="120" d="100"/>
          <a:sy n="120" d="100"/>
        </p:scale>
        <p:origin x="-566" y="2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1" d="100"/>
          <a:sy n="71" d="100"/>
        </p:scale>
        <p:origin x="2923" y="58"/>
      </p:cViewPr>
      <p:guideLst>
        <p:guide orient="horz" pos="567"/>
        <p:guide orient="horz" pos="2744"/>
        <p:guide orient="horz" pos="5193"/>
        <p:guide pos="346"/>
        <p:guide pos="397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734800" cy="403200"/>
          </a:xfrm>
          <a:prstGeom prst="rect">
            <a:avLst/>
          </a:prstGeom>
          <a:solidFill>
            <a:schemeClr val="accent2"/>
          </a:solidFill>
        </p:spPr>
        <p:txBody>
          <a:bodyPr vert="horz" lIns="540000" tIns="45720" rIns="91440" bIns="45720" rtlCol="0" anchor="ctr"/>
          <a:lstStyle>
            <a:lvl1pPr algn="l">
              <a:defRPr sz="1200"/>
            </a:lvl1pPr>
          </a:lstStyle>
          <a:p>
            <a:endParaRPr lang="de-DE">
              <a:solidFill>
                <a:schemeClr val="bg1"/>
              </a:solidFill>
            </a:endParaRPr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878800" y="0"/>
            <a:ext cx="979200" cy="403200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45720" rIns="91440" bIns="45720" rtlCol="0" anchor="ctr" anchorCtr="0"/>
          <a:lstStyle>
            <a:lvl1pPr algn="r">
              <a:defRPr sz="1200"/>
            </a:lvl1pPr>
          </a:lstStyle>
          <a:p>
            <a:fld id="{F29BFF75-E182-4EE8-AA68-3F03A780E5F7}" type="datetimeFigureOut">
              <a:rPr lang="de-DE" smtClean="0">
                <a:solidFill>
                  <a:schemeClr val="accent1"/>
                </a:solidFill>
              </a:rPr>
              <a:pPr/>
              <a:t>11.05.2019</a:t>
            </a:fld>
            <a:endParaRPr lang="de-DE">
              <a:solidFill>
                <a:schemeClr val="accent1"/>
              </a:solidFill>
            </a:endParaRPr>
          </a:p>
        </p:txBody>
      </p:sp>
      <p:sp>
        <p:nvSpPr>
          <p:cNvPr id="9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50800" y="8770458"/>
            <a:ext cx="547200" cy="352800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200"/>
            </a:lvl1pPr>
          </a:lstStyle>
          <a:p>
            <a:pPr algn="l"/>
            <a:fld id="{253BB6F2-03BD-4F8F-B311-62B418DAEEDF}" type="slidenum">
              <a:rPr lang="de-DE" smtClean="0">
                <a:solidFill>
                  <a:schemeClr val="accent1"/>
                </a:solidFill>
              </a:rPr>
              <a:pPr algn="l"/>
              <a:t>‹Nr.›</a:t>
            </a:fld>
            <a:endParaRPr lang="de-DE">
              <a:solidFill>
                <a:schemeClr val="accent1"/>
              </a:solidFill>
            </a:endParaRPr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32515" y="8766858"/>
            <a:ext cx="2084117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763290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733256" cy="404664"/>
          </a:xfrm>
          <a:prstGeom prst="rect">
            <a:avLst/>
          </a:prstGeom>
          <a:solidFill>
            <a:schemeClr val="accent2"/>
          </a:solidFill>
        </p:spPr>
        <p:txBody>
          <a:bodyPr vert="horz" lIns="54000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877272" y="0"/>
            <a:ext cx="979140" cy="404664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F726AE14-046B-45DB-B2A1-C1397E5D8E1C}" type="datetimeFigureOut">
              <a:rPr lang="de-DE" smtClean="0"/>
              <a:pPr/>
              <a:t>11.05.2019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542083" y="812476"/>
            <a:ext cx="5191173" cy="3893380"/>
          </a:xfrm>
          <a:prstGeom prst="rect">
            <a:avLst/>
          </a:prstGeom>
          <a:noFill/>
          <a:ln w="6350">
            <a:solidFill>
              <a:schemeClr val="accent1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542083" y="4932040"/>
            <a:ext cx="5191173" cy="345638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0" name="Foliennummernplatzhalter 4"/>
          <p:cNvSpPr>
            <a:spLocks noGrp="1"/>
          </p:cNvSpPr>
          <p:nvPr>
            <p:ph type="sldNum" sz="quarter" idx="5"/>
          </p:nvPr>
        </p:nvSpPr>
        <p:spPr>
          <a:xfrm>
            <a:off x="550800" y="8770458"/>
            <a:ext cx="547200" cy="352800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200"/>
            </a:lvl1pPr>
          </a:lstStyle>
          <a:p>
            <a:pPr algn="l"/>
            <a:fld id="{253BB6F2-03BD-4F8F-B311-62B418DAEEDF}" type="slidenum">
              <a:rPr lang="de-DE" smtClean="0">
                <a:solidFill>
                  <a:schemeClr val="accent1"/>
                </a:solidFill>
              </a:rPr>
              <a:pPr algn="l"/>
              <a:t>‹Nr.›</a:t>
            </a:fld>
            <a:endParaRPr lang="de-DE">
              <a:solidFill>
                <a:schemeClr val="accent1"/>
              </a:solidFill>
            </a:endParaRPr>
          </a:p>
        </p:txBody>
      </p:sp>
      <p:pic>
        <p:nvPicPr>
          <p:cNvPr id="11" name="Grafik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32515" y="8766858"/>
            <a:ext cx="2084117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76517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7800" indent="-177800" algn="l" defTabSz="914400" rtl="0" eaLnBrk="1" latinLnBrk="0" hangingPunct="1">
      <a:buFont typeface="Wingdings" panose="05000000000000000000" pitchFamily="2" charset="2"/>
      <a:buChar char="§"/>
      <a:defRPr sz="1200" kern="1200">
        <a:solidFill>
          <a:schemeClr val="accent1"/>
        </a:solidFill>
        <a:latin typeface="+mn-lt"/>
        <a:ea typeface="+mn-ea"/>
        <a:cs typeface="+mn-cs"/>
      </a:defRPr>
    </a:lvl1pPr>
    <a:lvl2pPr marL="355600" indent="-17780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accent1"/>
        </a:solidFill>
        <a:latin typeface="+mn-lt"/>
        <a:ea typeface="+mn-ea"/>
        <a:cs typeface="+mn-cs"/>
      </a:defRPr>
    </a:lvl2pPr>
    <a:lvl3pPr marL="534988" indent="-179388" algn="l" defTabSz="914400" rtl="0" eaLnBrk="1" latinLnBrk="0" hangingPunct="1">
      <a:buFont typeface="Symbol" panose="05050102010706020507" pitchFamily="18" charset="2"/>
      <a:buChar char="-"/>
      <a:defRPr sz="1050" kern="1200">
        <a:solidFill>
          <a:schemeClr val="accent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541338" y="812800"/>
            <a:ext cx="5191125" cy="38925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549275" y="8731128"/>
            <a:ext cx="547093" cy="351283"/>
          </a:xfrm>
          <a:prstGeom prst="rect">
            <a:avLst/>
          </a:prstGeom>
        </p:spPr>
        <p:txBody>
          <a:bodyPr/>
          <a:lstStyle/>
          <a:p>
            <a:fld id="{7F407CD1-FDBF-4BA2-B1E3-14367FC4DBB1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17247366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541338" y="812800"/>
            <a:ext cx="5191125" cy="38925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253BB6F2-03BD-4F8F-B311-62B418DAEEDF}" type="slidenum">
              <a:rPr lang="de-DE" smtClean="0">
                <a:solidFill>
                  <a:schemeClr val="accent1"/>
                </a:solidFill>
              </a:rPr>
              <a:pPr algn="l"/>
              <a:t>2</a:t>
            </a:fld>
            <a:endParaRPr lang="de-DE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778499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541338" y="812800"/>
            <a:ext cx="5191125" cy="38925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253BB6F2-03BD-4F8F-B311-62B418DAEEDF}" type="slidenum">
              <a:rPr lang="de-DE" smtClean="0">
                <a:solidFill>
                  <a:schemeClr val="accent1"/>
                </a:solidFill>
              </a:rPr>
              <a:pPr algn="l"/>
              <a:t>5</a:t>
            </a:fld>
            <a:endParaRPr lang="de-DE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01340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541338" y="812800"/>
            <a:ext cx="5191125" cy="38925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549275" y="8731128"/>
            <a:ext cx="547093" cy="351283"/>
          </a:xfrm>
          <a:prstGeom prst="rect">
            <a:avLst/>
          </a:prstGeom>
        </p:spPr>
        <p:txBody>
          <a:bodyPr/>
          <a:lstStyle/>
          <a:p>
            <a:fld id="{7F407CD1-FDBF-4BA2-B1E3-14367FC4DBB1}" type="slidenum">
              <a:rPr lang="de-DE" smtClean="0"/>
              <a:pPr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1958647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>
          <a:xfrm>
            <a:off x="0" y="0"/>
            <a:ext cx="9144000" cy="4437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27584" y="2708920"/>
            <a:ext cx="7776666" cy="1189373"/>
          </a:xfrm>
        </p:spPr>
        <p:txBody>
          <a:bodyPr/>
          <a:lstStyle>
            <a:lvl1pPr>
              <a:lnSpc>
                <a:spcPct val="100000"/>
              </a:lnSpc>
              <a:defRPr sz="4000" b="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827584" y="4528135"/>
            <a:ext cx="7776666" cy="413033"/>
          </a:xfrm>
        </p:spPr>
        <p:txBody>
          <a:bodyPr>
            <a:noAutofit/>
          </a:bodyPr>
          <a:lstStyle>
            <a:lvl1pPr marL="0" indent="0" algn="l">
              <a:buNone/>
              <a:defRPr sz="1600" cap="all" baseline="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pic>
        <p:nvPicPr>
          <p:cNvPr id="11" name="Grafik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7584" y="5373216"/>
            <a:ext cx="2891179" cy="1010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29154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 blau/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 userDrawn="1"/>
        </p:nvSpPr>
        <p:spPr>
          <a:xfrm>
            <a:off x="2051720" y="4697275"/>
            <a:ext cx="6552593" cy="1440000"/>
          </a:xfrm>
          <a:prstGeom prst="rect">
            <a:avLst/>
          </a:prstGeom>
          <a:solidFill>
            <a:schemeClr val="bg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sp>
        <p:nvSpPr>
          <p:cNvPr id="8" name="Rechteck 7"/>
          <p:cNvSpPr/>
          <p:nvPr userDrawn="1"/>
        </p:nvSpPr>
        <p:spPr>
          <a:xfrm>
            <a:off x="468313" y="4697275"/>
            <a:ext cx="1439391" cy="144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sp>
        <p:nvSpPr>
          <p:cNvPr id="2" name="Rechteck 1"/>
          <p:cNvSpPr/>
          <p:nvPr userDrawn="1"/>
        </p:nvSpPr>
        <p:spPr>
          <a:xfrm>
            <a:off x="468313" y="1628775"/>
            <a:ext cx="8136000" cy="2923200"/>
          </a:xfrm>
          <a:prstGeom prst="rect">
            <a:avLst/>
          </a:prstGeom>
          <a:solidFill>
            <a:schemeClr val="accent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564BF1B-7A00-4FDB-9ACC-13A0BEC11AB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© 2018 - Unterweisung Plus</a:t>
            </a: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sz="quarter" idx="18"/>
          </p:nvPr>
        </p:nvSpPr>
        <p:spPr>
          <a:xfrm>
            <a:off x="468376" y="1628775"/>
            <a:ext cx="8135937" cy="29225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2" name="Inhaltsplatzhalter 6"/>
          <p:cNvSpPr>
            <a:spLocks noGrp="1"/>
          </p:cNvSpPr>
          <p:nvPr>
            <p:ph sz="quarter" idx="19"/>
          </p:nvPr>
        </p:nvSpPr>
        <p:spPr>
          <a:xfrm>
            <a:off x="468313" y="4697275"/>
            <a:ext cx="1439391" cy="14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6" name="Inhaltsplatzhalter 15"/>
          <p:cNvSpPr>
            <a:spLocks noGrp="1"/>
          </p:cNvSpPr>
          <p:nvPr>
            <p:ph sz="quarter" idx="20"/>
          </p:nvPr>
        </p:nvSpPr>
        <p:spPr>
          <a:xfrm>
            <a:off x="2051050" y="4697413"/>
            <a:ext cx="6553200" cy="1439862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</p:spTree>
    <p:extLst>
      <p:ext uri="{BB962C8B-B14F-4D97-AF65-F5344CB8AC3E}">
        <p14:creationId xmlns:p14="http://schemas.microsoft.com/office/powerpoint/2010/main" xmlns="" val="1035619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 bunt - Varian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468312" y="3186000"/>
            <a:ext cx="4986000" cy="2952000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sp>
        <p:nvSpPr>
          <p:cNvPr id="8" name="Rechteck 7"/>
          <p:cNvSpPr/>
          <p:nvPr userDrawn="1"/>
        </p:nvSpPr>
        <p:spPr>
          <a:xfrm>
            <a:off x="5572800" y="3186000"/>
            <a:ext cx="3031200" cy="2952000"/>
          </a:xfrm>
          <a:prstGeom prst="rect">
            <a:avLst/>
          </a:prstGeom>
          <a:solidFill>
            <a:schemeClr val="bg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sp>
        <p:nvSpPr>
          <p:cNvPr id="2" name="Rechteck 1"/>
          <p:cNvSpPr/>
          <p:nvPr userDrawn="1"/>
        </p:nvSpPr>
        <p:spPr>
          <a:xfrm>
            <a:off x="468312" y="1627200"/>
            <a:ext cx="4986000" cy="1418400"/>
          </a:xfrm>
          <a:prstGeom prst="rect">
            <a:avLst/>
          </a:pr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564BF1B-7A00-4FDB-9ACC-13A0BEC11AB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Rechteck 8"/>
          <p:cNvSpPr/>
          <p:nvPr userDrawn="1"/>
        </p:nvSpPr>
        <p:spPr>
          <a:xfrm>
            <a:off x="5572800" y="1627200"/>
            <a:ext cx="3031200" cy="14184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de-DE"/>
              <a:t>© 2018 - Unterweisung Plus</a:t>
            </a: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16" name="Inhaltsplatzhalter 15"/>
          <p:cNvSpPr>
            <a:spLocks noGrp="1"/>
          </p:cNvSpPr>
          <p:nvPr>
            <p:ph sz="quarter" idx="19"/>
          </p:nvPr>
        </p:nvSpPr>
        <p:spPr>
          <a:xfrm>
            <a:off x="468313" y="1627188"/>
            <a:ext cx="4986337" cy="141763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8" name="Inhaltsplatzhalter 17"/>
          <p:cNvSpPr>
            <a:spLocks noGrp="1"/>
          </p:cNvSpPr>
          <p:nvPr>
            <p:ph sz="quarter" idx="20"/>
          </p:nvPr>
        </p:nvSpPr>
        <p:spPr>
          <a:xfrm>
            <a:off x="468313" y="3186113"/>
            <a:ext cx="4986337" cy="29511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20" name="Inhaltsplatzhalter 19"/>
          <p:cNvSpPr>
            <a:spLocks noGrp="1"/>
          </p:cNvSpPr>
          <p:nvPr>
            <p:ph sz="quarter" idx="21"/>
          </p:nvPr>
        </p:nvSpPr>
        <p:spPr>
          <a:xfrm>
            <a:off x="5572125" y="1627188"/>
            <a:ext cx="3032125" cy="1417637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22" name="Inhaltsplatzhalter 21"/>
          <p:cNvSpPr>
            <a:spLocks noGrp="1"/>
          </p:cNvSpPr>
          <p:nvPr>
            <p:ph sz="quarter" idx="22"/>
          </p:nvPr>
        </p:nvSpPr>
        <p:spPr>
          <a:xfrm>
            <a:off x="5572125" y="3186113"/>
            <a:ext cx="3032125" cy="2951162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</p:spTree>
    <p:extLst>
      <p:ext uri="{BB962C8B-B14F-4D97-AF65-F5344CB8AC3E}">
        <p14:creationId xmlns:p14="http://schemas.microsoft.com/office/powerpoint/2010/main" xmlns="" val="38916838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 bu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468312" y="4725144"/>
            <a:ext cx="4986000" cy="1412131"/>
          </a:xfrm>
          <a:prstGeom prst="rect">
            <a:avLst/>
          </a:prstGeom>
          <a:solidFill>
            <a:schemeClr val="bg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sp>
        <p:nvSpPr>
          <p:cNvPr id="11" name="Rechteck 10"/>
          <p:cNvSpPr/>
          <p:nvPr userDrawn="1"/>
        </p:nvSpPr>
        <p:spPr>
          <a:xfrm>
            <a:off x="5580112" y="4725144"/>
            <a:ext cx="3024138" cy="1412131"/>
          </a:xfrm>
          <a:prstGeom prst="rect">
            <a:avLst/>
          </a:prstGeom>
          <a:solidFill>
            <a:schemeClr val="accent6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sp>
        <p:nvSpPr>
          <p:cNvPr id="2" name="Rechteck 1"/>
          <p:cNvSpPr/>
          <p:nvPr userDrawn="1"/>
        </p:nvSpPr>
        <p:spPr>
          <a:xfrm>
            <a:off x="468313" y="1628775"/>
            <a:ext cx="8135937" cy="2952353"/>
          </a:xfrm>
          <a:prstGeom prst="rect">
            <a:avLst/>
          </a:pr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564BF1B-7A00-4FDB-9ACC-13A0BEC11AB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de-DE"/>
              <a:t>© 2018 - Unterweisung Plus</a:t>
            </a: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9"/>
          </p:nvPr>
        </p:nvSpPr>
        <p:spPr>
          <a:xfrm>
            <a:off x="468313" y="1628775"/>
            <a:ext cx="8135937" cy="29523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5" name="Inhaltsplatzhalter 14"/>
          <p:cNvSpPr>
            <a:spLocks noGrp="1"/>
          </p:cNvSpPr>
          <p:nvPr>
            <p:ph sz="quarter" idx="20"/>
          </p:nvPr>
        </p:nvSpPr>
        <p:spPr>
          <a:xfrm>
            <a:off x="468313" y="4724400"/>
            <a:ext cx="4986337" cy="1412875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7" name="Inhaltsplatzhalter 16"/>
          <p:cNvSpPr>
            <a:spLocks noGrp="1"/>
          </p:cNvSpPr>
          <p:nvPr>
            <p:ph sz="quarter" idx="21"/>
          </p:nvPr>
        </p:nvSpPr>
        <p:spPr>
          <a:xfrm>
            <a:off x="5580063" y="4724400"/>
            <a:ext cx="3024187" cy="14128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</p:spTree>
    <p:extLst>
      <p:ext uri="{BB962C8B-B14F-4D97-AF65-F5344CB8AC3E}">
        <p14:creationId xmlns:p14="http://schemas.microsoft.com/office/powerpoint/2010/main" xmlns="" val="28804546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blau/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468312" y="4725144"/>
            <a:ext cx="8135938" cy="1412131"/>
          </a:xfrm>
          <a:prstGeom prst="rect">
            <a:avLst/>
          </a:prstGeom>
          <a:solidFill>
            <a:schemeClr val="bg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sp>
        <p:nvSpPr>
          <p:cNvPr id="2" name="Rechteck 1"/>
          <p:cNvSpPr/>
          <p:nvPr userDrawn="1"/>
        </p:nvSpPr>
        <p:spPr>
          <a:xfrm>
            <a:off x="468313" y="1628775"/>
            <a:ext cx="8135937" cy="2952353"/>
          </a:xfrm>
          <a:prstGeom prst="rect">
            <a:avLst/>
          </a:pr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564BF1B-7A00-4FDB-9ACC-13A0BEC11AB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de-DE"/>
              <a:t>© 2018 - Unterweisung Plus</a:t>
            </a: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9"/>
          </p:nvPr>
        </p:nvSpPr>
        <p:spPr>
          <a:xfrm>
            <a:off x="468313" y="1628775"/>
            <a:ext cx="8135937" cy="29523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5" name="Inhaltsplatzhalter 14"/>
          <p:cNvSpPr>
            <a:spLocks noGrp="1"/>
          </p:cNvSpPr>
          <p:nvPr>
            <p:ph sz="quarter" idx="20"/>
          </p:nvPr>
        </p:nvSpPr>
        <p:spPr>
          <a:xfrm>
            <a:off x="468313" y="4724400"/>
            <a:ext cx="8135937" cy="1412875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</p:spTree>
    <p:extLst>
      <p:ext uri="{BB962C8B-B14F-4D97-AF65-F5344CB8AC3E}">
        <p14:creationId xmlns:p14="http://schemas.microsoft.com/office/powerpoint/2010/main" xmlns="" val="4198373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Inhalte bu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4266124" y="3934355"/>
            <a:ext cx="1800000" cy="2202919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sp>
        <p:nvSpPr>
          <p:cNvPr id="2" name="Rechteck 1"/>
          <p:cNvSpPr/>
          <p:nvPr userDrawn="1"/>
        </p:nvSpPr>
        <p:spPr>
          <a:xfrm>
            <a:off x="468000" y="1628775"/>
            <a:ext cx="3672408" cy="4507200"/>
          </a:xfrm>
          <a:prstGeom prst="rect">
            <a:avLst/>
          </a:prstGeom>
          <a:solidFill>
            <a:schemeClr val="accent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564BF1B-7A00-4FDB-9ACC-13A0BEC11AB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6" name="Inhaltsplatzhalter 5"/>
          <p:cNvSpPr>
            <a:spLocks noGrp="1"/>
          </p:cNvSpPr>
          <p:nvPr>
            <p:ph sz="quarter" idx="12"/>
          </p:nvPr>
        </p:nvSpPr>
        <p:spPr>
          <a:xfrm>
            <a:off x="468000" y="1628774"/>
            <a:ext cx="3672000" cy="4508500"/>
          </a:xfrm>
          <a:noFill/>
        </p:spPr>
        <p:txBody>
          <a:bodyPr lIns="90000" tIns="46800" rIns="90000" bIns="4680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6"/>
          </p:nvPr>
        </p:nvSpPr>
        <p:spPr>
          <a:xfrm>
            <a:off x="468000" y="6525344"/>
            <a:ext cx="8002800" cy="252000"/>
          </a:xfrm>
        </p:spPr>
        <p:txBody>
          <a:bodyPr/>
          <a:lstStyle/>
          <a:p>
            <a:r>
              <a:rPr lang="de-DE"/>
              <a:t>© 2018 - Unterweisung Plus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14" name="Rechteck 13"/>
          <p:cNvSpPr/>
          <p:nvPr userDrawn="1"/>
        </p:nvSpPr>
        <p:spPr>
          <a:xfrm>
            <a:off x="6804248" y="1628774"/>
            <a:ext cx="1799752" cy="2202919"/>
          </a:xfrm>
          <a:prstGeom prst="rect">
            <a:avLst/>
          </a:prstGeom>
          <a:solidFill>
            <a:schemeClr val="accent6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sp>
        <p:nvSpPr>
          <p:cNvPr id="13" name="Rechteck 12"/>
          <p:cNvSpPr/>
          <p:nvPr userDrawn="1"/>
        </p:nvSpPr>
        <p:spPr>
          <a:xfrm>
            <a:off x="4266124" y="1628774"/>
            <a:ext cx="2412000" cy="2202919"/>
          </a:xfrm>
          <a:prstGeom prst="rect">
            <a:avLst/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sp>
        <p:nvSpPr>
          <p:cNvPr id="17" name="Rechteck 16"/>
          <p:cNvSpPr/>
          <p:nvPr userDrawn="1"/>
        </p:nvSpPr>
        <p:spPr>
          <a:xfrm>
            <a:off x="6192000" y="3934355"/>
            <a:ext cx="2412000" cy="2202919"/>
          </a:xfrm>
          <a:prstGeom prst="rect">
            <a:avLst/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7"/>
          </p:nvPr>
        </p:nvSpPr>
        <p:spPr>
          <a:xfrm>
            <a:off x="4265613" y="1628775"/>
            <a:ext cx="2413000" cy="220345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8" name="Inhaltsplatzhalter 17"/>
          <p:cNvSpPr>
            <a:spLocks noGrp="1"/>
          </p:cNvSpPr>
          <p:nvPr>
            <p:ph sz="quarter" idx="18"/>
          </p:nvPr>
        </p:nvSpPr>
        <p:spPr>
          <a:xfrm>
            <a:off x="6191250" y="3933825"/>
            <a:ext cx="2413000" cy="2201863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20" name="Inhaltsplatzhalter 19"/>
          <p:cNvSpPr>
            <a:spLocks noGrp="1"/>
          </p:cNvSpPr>
          <p:nvPr>
            <p:ph sz="quarter" idx="19"/>
          </p:nvPr>
        </p:nvSpPr>
        <p:spPr>
          <a:xfrm>
            <a:off x="4265613" y="3933825"/>
            <a:ext cx="1800225" cy="22018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21" name="Inhaltsplatzhalter 19"/>
          <p:cNvSpPr>
            <a:spLocks noGrp="1"/>
          </p:cNvSpPr>
          <p:nvPr>
            <p:ph sz="quarter" idx="20"/>
          </p:nvPr>
        </p:nvSpPr>
        <p:spPr>
          <a:xfrm>
            <a:off x="6803775" y="1628774"/>
            <a:ext cx="1800225" cy="22018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</p:spTree>
    <p:extLst>
      <p:ext uri="{BB962C8B-B14F-4D97-AF65-F5344CB8AC3E}">
        <p14:creationId xmlns:p14="http://schemas.microsoft.com/office/powerpoint/2010/main" xmlns="" val="16332007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 blau/grau - Varian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4267738" y="1628775"/>
            <a:ext cx="4336512" cy="4508500"/>
          </a:xfrm>
          <a:prstGeom prst="rect">
            <a:avLst/>
          </a:prstGeom>
          <a:solidFill>
            <a:schemeClr val="bg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sp>
        <p:nvSpPr>
          <p:cNvPr id="3" name="Rechteck 2"/>
          <p:cNvSpPr/>
          <p:nvPr userDrawn="1"/>
        </p:nvSpPr>
        <p:spPr>
          <a:xfrm>
            <a:off x="468000" y="1628775"/>
            <a:ext cx="3672408" cy="1656209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sp>
        <p:nvSpPr>
          <p:cNvPr id="13" name="Rechteck 12"/>
          <p:cNvSpPr/>
          <p:nvPr userDrawn="1"/>
        </p:nvSpPr>
        <p:spPr>
          <a:xfrm>
            <a:off x="468000" y="3429000"/>
            <a:ext cx="3672408" cy="2708275"/>
          </a:xfrm>
          <a:prstGeom prst="rect">
            <a:avLst/>
          </a:pr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sp>
        <p:nvSpPr>
          <p:cNvPr id="2" name="Rechteck 1"/>
          <p:cNvSpPr/>
          <p:nvPr userDrawn="1"/>
        </p:nvSpPr>
        <p:spPr>
          <a:xfrm>
            <a:off x="468000" y="1628775"/>
            <a:ext cx="3672408" cy="1656209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564BF1B-7A00-4FDB-9ACC-13A0BEC11AB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6"/>
          </p:nvPr>
        </p:nvSpPr>
        <p:spPr>
          <a:xfrm>
            <a:off x="468000" y="6525344"/>
            <a:ext cx="8002800" cy="252000"/>
          </a:xfrm>
        </p:spPr>
        <p:txBody>
          <a:bodyPr/>
          <a:lstStyle/>
          <a:p>
            <a:r>
              <a:rPr lang="de-DE"/>
              <a:t>© 2018 - Unterweisung Plus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12" name="Inhaltsplatzhalter 11"/>
          <p:cNvSpPr>
            <a:spLocks noGrp="1"/>
          </p:cNvSpPr>
          <p:nvPr>
            <p:ph sz="quarter" idx="17"/>
          </p:nvPr>
        </p:nvSpPr>
        <p:spPr>
          <a:xfrm>
            <a:off x="468000" y="1629221"/>
            <a:ext cx="3671887" cy="16557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8" name="Inhaltsplatzhalter 17"/>
          <p:cNvSpPr>
            <a:spLocks noGrp="1"/>
          </p:cNvSpPr>
          <p:nvPr>
            <p:ph sz="quarter" idx="18"/>
          </p:nvPr>
        </p:nvSpPr>
        <p:spPr>
          <a:xfrm>
            <a:off x="468313" y="3429000"/>
            <a:ext cx="3671887" cy="27082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20" name="Inhaltsplatzhalter 19"/>
          <p:cNvSpPr>
            <a:spLocks noGrp="1"/>
          </p:cNvSpPr>
          <p:nvPr>
            <p:ph sz="quarter" idx="19"/>
          </p:nvPr>
        </p:nvSpPr>
        <p:spPr>
          <a:xfrm>
            <a:off x="4267200" y="1628775"/>
            <a:ext cx="4337050" cy="4508500"/>
          </a:xfrm>
        </p:spPr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</p:spTree>
    <p:extLst>
      <p:ext uri="{BB962C8B-B14F-4D97-AF65-F5344CB8AC3E}">
        <p14:creationId xmlns:p14="http://schemas.microsoft.com/office/powerpoint/2010/main" xmlns="" val="7828532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4BF1B-7A00-4FDB-9ACC-13A0BEC11AB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3"/>
          </p:nvPr>
        </p:nvSpPr>
        <p:spPr>
          <a:xfrm>
            <a:off x="468000" y="6525344"/>
            <a:ext cx="8002800" cy="252000"/>
          </a:xfrm>
        </p:spPr>
        <p:txBody>
          <a:bodyPr/>
          <a:lstStyle/>
          <a:p>
            <a:r>
              <a:rPr lang="de-DE"/>
              <a:t>© 2018 - Unterweisung Plus</a:t>
            </a: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xmlns="" val="10128536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 userDrawn="1"/>
        </p:nvSpPr>
        <p:spPr>
          <a:xfrm>
            <a:off x="0" y="0"/>
            <a:ext cx="9144000" cy="53012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 algn="ctr"/>
            <a:endParaRPr lang="de-DE">
              <a:solidFill>
                <a:schemeClr val="bg1"/>
              </a:solidFill>
            </a:endParaRPr>
          </a:p>
        </p:txBody>
      </p:sp>
      <p:cxnSp>
        <p:nvCxnSpPr>
          <p:cNvPr id="7" name="Gerade Verbindung 6"/>
          <p:cNvCxnSpPr/>
          <p:nvPr userDrawn="1"/>
        </p:nvCxnSpPr>
        <p:spPr>
          <a:xfrm>
            <a:off x="1619672" y="2942586"/>
            <a:ext cx="0" cy="18000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96144" y="2924944"/>
            <a:ext cx="6908106" cy="1329404"/>
          </a:xfrm>
        </p:spPr>
        <p:txBody>
          <a:bodyPr tIns="0" anchor="t"/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696144" y="4293096"/>
            <a:ext cx="6908106" cy="458455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4BF1B-7A00-4FDB-9ACC-13A0BEC11AB6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38841208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 userDrawn="1"/>
        </p:nvSpPr>
        <p:spPr>
          <a:xfrm>
            <a:off x="0" y="6453336"/>
            <a:ext cx="8604448" cy="40466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/>
          <p:cNvSpPr/>
          <p:nvPr userDrawn="1"/>
        </p:nvSpPr>
        <p:spPr>
          <a:xfrm>
            <a:off x="8676456" y="6453336"/>
            <a:ext cx="463842" cy="40466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4BF1B-7A00-4FDB-9ACC-13A0BEC11AB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/>
              <a:t>© 2018 - Unterweisung Plus</a:t>
            </a:r>
          </a:p>
        </p:txBody>
      </p:sp>
    </p:spTree>
    <p:extLst>
      <p:ext uri="{BB962C8B-B14F-4D97-AF65-F5344CB8AC3E}">
        <p14:creationId xmlns:p14="http://schemas.microsoft.com/office/powerpoint/2010/main" xmlns="" val="17401959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4BF1B-7A00-4FDB-9ACC-13A0BEC11AB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Agenda-Tabelle"/>
          <p:cNvSpPr>
            <a:spLocks noGrp="1"/>
          </p:cNvSpPr>
          <p:nvPr>
            <p:ph type="tbl" sz="quarter" idx="13"/>
          </p:nvPr>
        </p:nvSpPr>
        <p:spPr>
          <a:xfrm>
            <a:off x="468000" y="1628775"/>
            <a:ext cx="8135937" cy="4508500"/>
          </a:xfrm>
        </p:spPr>
        <p:txBody>
          <a:bodyPr/>
          <a:lstStyle/>
          <a:p>
            <a:r>
              <a:rPr lang="de-DE"/>
              <a:t>Tabelle durch Klicken auf Symbol hinzufügen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4"/>
          </p:nvPr>
        </p:nvSpPr>
        <p:spPr>
          <a:xfrm>
            <a:off x="468000" y="6525344"/>
            <a:ext cx="8002800" cy="252000"/>
          </a:xfrm>
        </p:spPr>
        <p:txBody>
          <a:bodyPr/>
          <a:lstStyle/>
          <a:p>
            <a:r>
              <a:rPr lang="de-DE"/>
              <a:t>© 2018 - Unterweisung Plus</a:t>
            </a:r>
          </a:p>
        </p:txBody>
      </p:sp>
      <p:sp>
        <p:nvSpPr>
          <p:cNvPr id="6" name="Titel 5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de-DE"/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xmlns="" val="2198946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/>
          <p:cNvSpPr/>
          <p:nvPr userDrawn="1"/>
        </p:nvSpPr>
        <p:spPr>
          <a:xfrm>
            <a:off x="1683002" y="1628800"/>
            <a:ext cx="7460997" cy="26369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bg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831276" y="2160039"/>
            <a:ext cx="6844412" cy="1189373"/>
          </a:xfrm>
        </p:spPr>
        <p:txBody>
          <a:bodyPr anchor="b"/>
          <a:lstStyle>
            <a:lvl1pPr>
              <a:lnSpc>
                <a:spcPct val="100000"/>
              </a:lnSpc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31276" y="3456183"/>
            <a:ext cx="6844412" cy="413033"/>
          </a:xfrm>
        </p:spPr>
        <p:txBody>
          <a:bodyPr>
            <a:noAutofit/>
          </a:bodyPr>
          <a:lstStyle>
            <a:lvl1pPr marL="0" indent="0" algn="l">
              <a:buNone/>
              <a:defRPr sz="1600" cap="all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12" name="Rechteck 11"/>
          <p:cNvSpPr/>
          <p:nvPr userDrawn="1"/>
        </p:nvSpPr>
        <p:spPr>
          <a:xfrm>
            <a:off x="2923" y="1628800"/>
            <a:ext cx="1609545" cy="263691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1558800"/>
          </a:xfrm>
          <a:noFill/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pic>
        <p:nvPicPr>
          <p:cNvPr id="5" name="Grafik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413500" y="5013176"/>
            <a:ext cx="3515467" cy="1228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292120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bschluss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>
          <a:xfrm>
            <a:off x="0" y="0"/>
            <a:ext cx="9144000" cy="4437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827584" y="2708920"/>
            <a:ext cx="7992888" cy="1189373"/>
          </a:xfrm>
        </p:spPr>
        <p:txBody>
          <a:bodyPr/>
          <a:lstStyle>
            <a:lvl1pPr>
              <a:defRPr sz="4000" b="0">
                <a:solidFill>
                  <a:schemeClr val="bg1"/>
                </a:solidFill>
              </a:defRPr>
            </a:lvl1pPr>
          </a:lstStyle>
          <a:p>
            <a:r>
              <a:rPr lang="de-DE"/>
              <a:t>Vielen Dank für Ihre Aufmerksamkeit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xmlns="" id="{BCA8589B-2BE9-428B-B931-E23A048F9F3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538474" y="6093296"/>
            <a:ext cx="1539595" cy="493740"/>
          </a:xfrm>
          <a:prstGeom prst="rect">
            <a:avLst/>
          </a:prstGeom>
        </p:spPr>
      </p:pic>
      <p:sp>
        <p:nvSpPr>
          <p:cNvPr id="11" name="Rechteck 10">
            <a:extLst>
              <a:ext uri="{FF2B5EF4-FFF2-40B4-BE49-F238E27FC236}">
                <a16:creationId xmlns:a16="http://schemas.microsoft.com/office/drawing/2014/main" xmlns="" id="{939643A8-07EB-419D-B76B-E7889D883A1E}"/>
              </a:ext>
            </a:extLst>
          </p:cNvPr>
          <p:cNvSpPr/>
          <p:nvPr userDrawn="1"/>
        </p:nvSpPr>
        <p:spPr>
          <a:xfrm>
            <a:off x="7457625" y="6532929"/>
            <a:ext cx="165141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dirty="0">
                <a:solidFill>
                  <a:schemeClr val="bg1">
                    <a:lumMod val="65000"/>
                  </a:schemeClr>
                </a:solidFill>
              </a:rPr>
              <a:t>© 2018 - Unterweisung Plus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xmlns="" id="{89C50438-EF6A-4807-A2A0-C5AC3E2A3214}"/>
              </a:ext>
            </a:extLst>
          </p:cNvPr>
          <p:cNvSpPr txBox="1"/>
          <p:nvPr userDrawn="1"/>
        </p:nvSpPr>
        <p:spPr>
          <a:xfrm>
            <a:off x="683140" y="5200983"/>
            <a:ext cx="295204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solidFill>
                  <a:schemeClr val="accent1"/>
                </a:solidFill>
                <a:cs typeface="Arial" charset="0"/>
              </a:rPr>
              <a:t>Unternehmen</a:t>
            </a:r>
          </a:p>
          <a:p>
            <a:r>
              <a:rPr lang="de-DE" sz="1600" dirty="0">
                <a:solidFill>
                  <a:schemeClr val="accent1"/>
                </a:solidFill>
                <a:cs typeface="Arial" charset="0"/>
              </a:rPr>
              <a:t>Straße / Hausnummer</a:t>
            </a:r>
          </a:p>
          <a:p>
            <a:r>
              <a:rPr lang="de-DE" sz="1600" dirty="0">
                <a:solidFill>
                  <a:schemeClr val="accent1"/>
                </a:solidFill>
                <a:cs typeface="Arial" charset="0"/>
              </a:rPr>
              <a:t>PLZ / Stadt </a:t>
            </a:r>
          </a:p>
          <a:p>
            <a:r>
              <a:rPr lang="de-DE" sz="1600" dirty="0">
                <a:solidFill>
                  <a:schemeClr val="accent1"/>
                </a:solidFill>
                <a:cs typeface="Arial" charset="0"/>
              </a:rPr>
              <a:t>Telefon</a:t>
            </a:r>
          </a:p>
          <a:p>
            <a:endParaRPr lang="de-DE" sz="1200" dirty="0">
              <a:solidFill>
                <a:schemeClr val="tx2"/>
              </a:solidFill>
            </a:endParaRPr>
          </a:p>
        </p:txBody>
      </p:sp>
      <p:sp>
        <p:nvSpPr>
          <p:cNvPr id="15" name="Untertitel 2">
            <a:extLst>
              <a:ext uri="{FF2B5EF4-FFF2-40B4-BE49-F238E27FC236}">
                <a16:creationId xmlns:a16="http://schemas.microsoft.com/office/drawing/2014/main" xmlns="" id="{3F2217F2-7BE2-48BC-A5B3-3B446778BFF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83140" y="4814533"/>
            <a:ext cx="4248472" cy="360040"/>
          </a:xfrm>
        </p:spPr>
        <p:txBody>
          <a:bodyPr>
            <a:noAutofit/>
          </a:bodyPr>
          <a:lstStyle>
            <a:lvl1pPr marL="0" indent="0" algn="l">
              <a:buNone/>
              <a:defRPr sz="1400" b="1" cap="all" baseline="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TRAGE hier deinen NAMEN ein</a:t>
            </a:r>
          </a:p>
        </p:txBody>
      </p:sp>
    </p:spTree>
    <p:extLst>
      <p:ext uri="{BB962C8B-B14F-4D97-AF65-F5344CB8AC3E}">
        <p14:creationId xmlns:p14="http://schemas.microsoft.com/office/powerpoint/2010/main" xmlns="" val="1524760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 ohn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/>
          <p:cNvSpPr/>
          <p:nvPr userDrawn="1"/>
        </p:nvSpPr>
        <p:spPr>
          <a:xfrm>
            <a:off x="1683002" y="1628800"/>
            <a:ext cx="7460997" cy="26369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bg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831276" y="2160039"/>
            <a:ext cx="6844412" cy="1189373"/>
          </a:xfrm>
        </p:spPr>
        <p:txBody>
          <a:bodyPr anchor="b"/>
          <a:lstStyle>
            <a:lvl1pPr>
              <a:lnSpc>
                <a:spcPct val="100000"/>
              </a:lnSpc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31276" y="3456183"/>
            <a:ext cx="6844412" cy="413033"/>
          </a:xfrm>
        </p:spPr>
        <p:txBody>
          <a:bodyPr>
            <a:noAutofit/>
          </a:bodyPr>
          <a:lstStyle>
            <a:lvl1pPr marL="0" indent="0" algn="l">
              <a:buNone/>
              <a:defRPr sz="1600" cap="all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12" name="Rechteck 11"/>
          <p:cNvSpPr/>
          <p:nvPr userDrawn="1"/>
        </p:nvSpPr>
        <p:spPr>
          <a:xfrm>
            <a:off x="2923" y="1628800"/>
            <a:ext cx="1609545" cy="26369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413500" y="5013176"/>
            <a:ext cx="3515467" cy="1228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91475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8000" y="1628775"/>
            <a:ext cx="8135937" cy="4508500"/>
          </a:xfrm>
        </p:spPr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676456" y="6525344"/>
            <a:ext cx="467544" cy="252000"/>
          </a:xfrm>
        </p:spPr>
        <p:txBody>
          <a:bodyPr lIns="72000" rIns="72000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fld id="{9564BF1B-7A00-4FDB-9ACC-13A0BEC11AB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3"/>
          </p:nvPr>
        </p:nvSpPr>
        <p:spPr>
          <a:xfrm>
            <a:off x="468000" y="6525344"/>
            <a:ext cx="8002800" cy="252000"/>
          </a:xfrm>
        </p:spPr>
        <p:txBody>
          <a:bodyPr/>
          <a:lstStyle/>
          <a:p>
            <a:r>
              <a:rPr lang="de-DE"/>
              <a:t>© 2018 - Unterweisung Plus</a:t>
            </a:r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xmlns="" val="2615103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Unter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8000" y="1628775"/>
            <a:ext cx="8136000" cy="4507200"/>
          </a:xfrm>
        </p:spPr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4BF1B-7A00-4FDB-9ACC-13A0BEC11AB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Textplatzhalt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68000" y="1016553"/>
            <a:ext cx="8136000" cy="360363"/>
          </a:xfrm>
        </p:spPr>
        <p:txBody>
          <a:bodyPr>
            <a:noAutofit/>
          </a:bodyPr>
          <a:lstStyle>
            <a:lvl1pPr marL="0" indent="0">
              <a:buNone/>
              <a:defRPr sz="1800" b="0" i="0" cap="all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/>
              <a:t>Untertitel einfügen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/>
              <a:t>© 2018 - Unterweisung Plus</a:t>
            </a:r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xmlns="" val="1309790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4BF1B-7A00-4FDB-9ACC-13A0BEC11AB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Inhaltsplatzhalter 7"/>
          <p:cNvSpPr>
            <a:spLocks noGrp="1"/>
          </p:cNvSpPr>
          <p:nvPr>
            <p:ph sz="quarter" idx="13"/>
          </p:nvPr>
        </p:nvSpPr>
        <p:spPr>
          <a:xfrm>
            <a:off x="468313" y="1628775"/>
            <a:ext cx="3888000" cy="45085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9" name="Inhaltsplatzhalter 7"/>
          <p:cNvSpPr>
            <a:spLocks noGrp="1"/>
          </p:cNvSpPr>
          <p:nvPr>
            <p:ph sz="quarter" idx="14"/>
          </p:nvPr>
        </p:nvSpPr>
        <p:spPr>
          <a:xfrm>
            <a:off x="4716016" y="1628775"/>
            <a:ext cx="3888234" cy="45085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e-DE"/>
              <a:t>© 2018 - Unterweisung Plus</a:t>
            </a: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xmlns="" val="2585616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mit Überschrif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468000" y="1628775"/>
            <a:ext cx="3888000" cy="496800"/>
          </a:xfrm>
          <a:solidFill>
            <a:schemeClr val="accent1"/>
          </a:solidFill>
        </p:spPr>
        <p:txBody>
          <a:bodyPr lIns="108000" rIns="108000" anchor="ctr">
            <a:noAutofit/>
          </a:bodyPr>
          <a:lstStyle>
            <a:lvl1pPr marL="0" indent="0">
              <a:buNone/>
              <a:defRPr sz="2000" b="0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Überschrift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4716250" y="1628775"/>
            <a:ext cx="3888000" cy="496800"/>
          </a:xfrm>
          <a:solidFill>
            <a:schemeClr val="accent2"/>
          </a:solidFill>
        </p:spPr>
        <p:txBody>
          <a:bodyPr lIns="108000" rIns="108000" anchor="ctr">
            <a:noAutofit/>
          </a:bodyPr>
          <a:lstStyle>
            <a:lvl1pPr marL="0" indent="0">
              <a:buNone/>
              <a:defRPr sz="2000" b="0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Überschrift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4BF1B-7A00-4FDB-9ACC-13A0BEC11AB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Inhaltsplatzhalter 7"/>
          <p:cNvSpPr>
            <a:spLocks noGrp="1"/>
          </p:cNvSpPr>
          <p:nvPr>
            <p:ph sz="quarter" idx="13"/>
          </p:nvPr>
        </p:nvSpPr>
        <p:spPr>
          <a:xfrm>
            <a:off x="468313" y="2141275"/>
            <a:ext cx="3887663" cy="3996000"/>
          </a:xfrm>
          <a:solidFill>
            <a:schemeClr val="accent1">
              <a:lumMod val="20000"/>
              <a:lumOff val="80000"/>
            </a:schemeClr>
          </a:solidFill>
        </p:spPr>
        <p:txBody>
          <a:bodyPr lIns="108000" tIns="144000" rIns="108000" bIns="14400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1" name="Inhaltsplatzhalter 7"/>
          <p:cNvSpPr>
            <a:spLocks noGrp="1"/>
          </p:cNvSpPr>
          <p:nvPr>
            <p:ph sz="quarter" idx="14"/>
          </p:nvPr>
        </p:nvSpPr>
        <p:spPr>
          <a:xfrm>
            <a:off x="4716016" y="2141275"/>
            <a:ext cx="3888234" cy="3996000"/>
          </a:xfrm>
          <a:solidFill>
            <a:schemeClr val="accent2">
              <a:lumMod val="20000"/>
              <a:lumOff val="80000"/>
            </a:schemeClr>
          </a:solidFill>
        </p:spPr>
        <p:txBody>
          <a:bodyPr lIns="108000" tIns="144000" rIns="108000" bIns="14400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e-DE"/>
              <a:t>© 2018 - Unterweisung Plus</a:t>
            </a: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xmlns="" val="2196464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 mit Überschrif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468000" y="1628775"/>
            <a:ext cx="2628000" cy="496800"/>
          </a:xfrm>
          <a:solidFill>
            <a:schemeClr val="accent1"/>
          </a:solidFill>
        </p:spPr>
        <p:txBody>
          <a:bodyPr lIns="108000" rIns="108000" anchor="ctr">
            <a:noAutofit/>
          </a:bodyPr>
          <a:lstStyle>
            <a:lvl1pPr marL="0" indent="0">
              <a:buNone/>
              <a:defRPr sz="2000" b="0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überschrift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3222399" y="1628775"/>
            <a:ext cx="2628000" cy="496800"/>
          </a:xfrm>
          <a:solidFill>
            <a:schemeClr val="accent2"/>
          </a:solidFill>
        </p:spPr>
        <p:txBody>
          <a:bodyPr lIns="108000" rIns="108000" anchor="ctr">
            <a:noAutofit/>
          </a:bodyPr>
          <a:lstStyle>
            <a:lvl1pPr marL="0" indent="0">
              <a:buNone/>
              <a:defRPr sz="2000" b="0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überschrift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4BF1B-7A00-4FDB-9ACC-13A0BEC11AB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Inhaltsplatzhalter 7"/>
          <p:cNvSpPr>
            <a:spLocks noGrp="1"/>
          </p:cNvSpPr>
          <p:nvPr>
            <p:ph sz="quarter" idx="13"/>
          </p:nvPr>
        </p:nvSpPr>
        <p:spPr>
          <a:xfrm>
            <a:off x="468313" y="2141275"/>
            <a:ext cx="2628000" cy="3996000"/>
          </a:xfrm>
          <a:solidFill>
            <a:schemeClr val="accent1">
              <a:lumMod val="20000"/>
              <a:lumOff val="80000"/>
            </a:schemeClr>
          </a:solidFill>
        </p:spPr>
        <p:txBody>
          <a:bodyPr lIns="108000" tIns="144000" rIns="108000" bIns="14400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1" name="Inhaltsplatzhalter 7"/>
          <p:cNvSpPr>
            <a:spLocks noGrp="1"/>
          </p:cNvSpPr>
          <p:nvPr>
            <p:ph sz="quarter" idx="14"/>
          </p:nvPr>
        </p:nvSpPr>
        <p:spPr>
          <a:xfrm>
            <a:off x="3222398" y="2141275"/>
            <a:ext cx="2628000" cy="3996000"/>
          </a:xfrm>
          <a:solidFill>
            <a:schemeClr val="accent2">
              <a:lumMod val="20000"/>
              <a:lumOff val="80000"/>
            </a:schemeClr>
          </a:solidFill>
        </p:spPr>
        <p:txBody>
          <a:bodyPr lIns="108000" tIns="144000" rIns="108000" bIns="14400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2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5976484" y="1628775"/>
            <a:ext cx="2628000" cy="496800"/>
          </a:xfrm>
          <a:solidFill>
            <a:schemeClr val="accent4"/>
          </a:solidFill>
        </p:spPr>
        <p:txBody>
          <a:bodyPr lIns="108000" rIns="108000" anchor="ctr">
            <a:noAutofit/>
          </a:bodyPr>
          <a:lstStyle>
            <a:lvl1pPr marL="0" indent="0">
              <a:buNone/>
              <a:defRPr sz="2000" b="0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überschrift</a:t>
            </a:r>
          </a:p>
        </p:txBody>
      </p:sp>
      <p:sp>
        <p:nvSpPr>
          <p:cNvPr id="13" name="Inhaltsplatzhalter 7"/>
          <p:cNvSpPr>
            <a:spLocks noGrp="1"/>
          </p:cNvSpPr>
          <p:nvPr>
            <p:ph sz="quarter" idx="16"/>
          </p:nvPr>
        </p:nvSpPr>
        <p:spPr>
          <a:xfrm>
            <a:off x="5976484" y="2141275"/>
            <a:ext cx="2628000" cy="3996000"/>
          </a:xfrm>
          <a:solidFill>
            <a:schemeClr val="accent4">
              <a:lumMod val="20000"/>
              <a:lumOff val="80000"/>
            </a:schemeClr>
          </a:solidFill>
        </p:spPr>
        <p:txBody>
          <a:bodyPr lIns="108000" tIns="144000" rIns="108000" bIns="14400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© 2018 - Unterweisung Plus</a:t>
            </a: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xmlns="" val="2254573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 bu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 userDrawn="1"/>
        </p:nvSpPr>
        <p:spPr>
          <a:xfrm>
            <a:off x="4262400" y="1628774"/>
            <a:ext cx="4341850" cy="234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sp>
        <p:nvSpPr>
          <p:cNvPr id="3" name="Rechteck 2"/>
          <p:cNvSpPr/>
          <p:nvPr userDrawn="1"/>
        </p:nvSpPr>
        <p:spPr>
          <a:xfrm>
            <a:off x="4262400" y="4121275"/>
            <a:ext cx="2088000" cy="2016000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sp>
        <p:nvSpPr>
          <p:cNvPr id="2" name="Rechteck 1"/>
          <p:cNvSpPr/>
          <p:nvPr userDrawn="1"/>
        </p:nvSpPr>
        <p:spPr>
          <a:xfrm>
            <a:off x="468000" y="1628775"/>
            <a:ext cx="3672408" cy="4507200"/>
          </a:xfrm>
          <a:prstGeom prst="rect">
            <a:avLst/>
          </a:prstGeom>
          <a:solidFill>
            <a:schemeClr val="accent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564BF1B-7A00-4FDB-9ACC-13A0BEC11AB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6" name="Inhaltsplatzhalter 5"/>
          <p:cNvSpPr>
            <a:spLocks noGrp="1"/>
          </p:cNvSpPr>
          <p:nvPr>
            <p:ph sz="quarter" idx="12"/>
          </p:nvPr>
        </p:nvSpPr>
        <p:spPr>
          <a:xfrm>
            <a:off x="468000" y="1628775"/>
            <a:ext cx="3672000" cy="4508500"/>
          </a:xfrm>
          <a:noFill/>
        </p:spPr>
        <p:txBody>
          <a:bodyPr lIns="90000" tIns="46800" rIns="90000" bIns="4680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6"/>
          </p:nvPr>
        </p:nvSpPr>
        <p:spPr>
          <a:xfrm>
            <a:off x="468000" y="6525344"/>
            <a:ext cx="8002800" cy="252000"/>
          </a:xfrm>
        </p:spPr>
        <p:txBody>
          <a:bodyPr/>
          <a:lstStyle/>
          <a:p>
            <a:r>
              <a:rPr lang="de-DE"/>
              <a:t>© 2018 - Unterweisung Plus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12" name="Inhaltsplatzhalter 5"/>
          <p:cNvSpPr>
            <a:spLocks noGrp="1"/>
          </p:cNvSpPr>
          <p:nvPr>
            <p:ph sz="quarter" idx="17"/>
          </p:nvPr>
        </p:nvSpPr>
        <p:spPr>
          <a:xfrm>
            <a:off x="4262400" y="1628775"/>
            <a:ext cx="4341850" cy="2339999"/>
          </a:xfrm>
          <a:noFill/>
        </p:spPr>
        <p:txBody>
          <a:bodyPr lIns="90000" tIns="46800" rIns="90000" bIns="4680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3" name="Rechteck 12"/>
          <p:cNvSpPr/>
          <p:nvPr userDrawn="1"/>
        </p:nvSpPr>
        <p:spPr>
          <a:xfrm>
            <a:off x="6480250" y="4121275"/>
            <a:ext cx="2124000" cy="2016000"/>
          </a:xfrm>
          <a:prstGeom prst="rect">
            <a:avLst/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sp>
        <p:nvSpPr>
          <p:cNvPr id="16" name="Inhaltsplatzhalter 15"/>
          <p:cNvSpPr>
            <a:spLocks noGrp="1"/>
          </p:cNvSpPr>
          <p:nvPr>
            <p:ph sz="quarter" idx="18"/>
          </p:nvPr>
        </p:nvSpPr>
        <p:spPr>
          <a:xfrm>
            <a:off x="4262400" y="4121275"/>
            <a:ext cx="2088000" cy="2016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7" name="Inhaltsplatzhalter 15"/>
          <p:cNvSpPr>
            <a:spLocks noGrp="1"/>
          </p:cNvSpPr>
          <p:nvPr>
            <p:ph sz="quarter" idx="19"/>
          </p:nvPr>
        </p:nvSpPr>
        <p:spPr>
          <a:xfrm>
            <a:off x="6480250" y="4121275"/>
            <a:ext cx="2124000" cy="20160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</p:spTree>
    <p:extLst>
      <p:ext uri="{BB962C8B-B14F-4D97-AF65-F5344CB8AC3E}">
        <p14:creationId xmlns:p14="http://schemas.microsoft.com/office/powerpoint/2010/main" xmlns="" val="54573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>
          <a:xfrm>
            <a:off x="0" y="6453336"/>
            <a:ext cx="8604448" cy="40466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8676456" y="6453336"/>
            <a:ext cx="463842" cy="40466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68000" y="90000"/>
            <a:ext cx="8136000" cy="907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68000" y="1628775"/>
            <a:ext cx="8135937" cy="45085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68000" y="6525344"/>
            <a:ext cx="8002800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r>
              <a:rPr lang="de-DE"/>
              <a:t>© 2018 - Unterweisung Plus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76000" y="6525344"/>
            <a:ext cx="468000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accent1"/>
                </a:solidFill>
              </a:defRPr>
            </a:lvl1pPr>
          </a:lstStyle>
          <a:p>
            <a:fld id="{9564BF1B-7A00-4FDB-9ACC-13A0BEC11AB6}" type="slidenum">
              <a:rPr lang="de-DE" smtClean="0"/>
              <a:pPr/>
              <a:t>‹Nr.›</a:t>
            </a:fld>
            <a:endParaRPr lang="de-DE"/>
          </a:p>
        </p:txBody>
      </p:sp>
      <p:cxnSp>
        <p:nvCxnSpPr>
          <p:cNvPr id="9" name="Gerade Verbindung 8"/>
          <p:cNvCxnSpPr/>
          <p:nvPr/>
        </p:nvCxnSpPr>
        <p:spPr>
          <a:xfrm>
            <a:off x="0" y="1007623"/>
            <a:ext cx="914400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5718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2" r:id="rId2"/>
    <p:sldLayoutId id="2147483671" r:id="rId3"/>
    <p:sldLayoutId id="2147483665" r:id="rId4"/>
    <p:sldLayoutId id="2147483650" r:id="rId5"/>
    <p:sldLayoutId id="2147483652" r:id="rId6"/>
    <p:sldLayoutId id="2147483653" r:id="rId7"/>
    <p:sldLayoutId id="2147483677" r:id="rId8"/>
    <p:sldLayoutId id="2147483675" r:id="rId9"/>
    <p:sldLayoutId id="2147483674" r:id="rId10"/>
    <p:sldLayoutId id="2147483676" r:id="rId11"/>
    <p:sldLayoutId id="2147483680" r:id="rId12"/>
    <p:sldLayoutId id="2147483683" r:id="rId13"/>
    <p:sldLayoutId id="2147483681" r:id="rId14"/>
    <p:sldLayoutId id="2147483682" r:id="rId15"/>
    <p:sldLayoutId id="2147483654" r:id="rId16"/>
    <p:sldLayoutId id="2147483670" r:id="rId17"/>
    <p:sldLayoutId id="2147483655" r:id="rId18"/>
    <p:sldLayoutId id="2147483673" r:id="rId19"/>
    <p:sldLayoutId id="2147483678" r:id="rId20"/>
  </p:sldLayoutIdLst>
  <p:hf sldNum="0" hdr="0" dt="0"/>
  <p:txStyles>
    <p:titleStyle>
      <a:lvl1pPr algn="l" defTabSz="914400" rtl="0" eaLnBrk="1" latinLnBrk="0" hangingPunct="1">
        <a:lnSpc>
          <a:spcPts val="3200"/>
        </a:lnSpc>
        <a:spcBef>
          <a:spcPct val="0"/>
        </a:spcBef>
        <a:buNone/>
        <a:defRPr sz="3000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16000" indent="-216000" algn="l" defTabSz="914400" rtl="0" eaLnBrk="1" latinLnBrk="0" hangingPunct="1">
        <a:spcBef>
          <a:spcPts val="600"/>
        </a:spcBef>
        <a:buFont typeface="Wingdings" panose="05000000000000000000" pitchFamily="2" charset="2"/>
        <a:buChar char="§"/>
        <a:tabLst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32000" indent="-216000" algn="l" defTabSz="914400" rtl="0" eaLnBrk="1" latinLnBrk="0" hangingPunct="1">
        <a:spcBef>
          <a:spcPts val="300"/>
        </a:spcBef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648000" indent="-216000" algn="l" defTabSz="914400" rtl="0" eaLnBrk="1" latinLnBrk="0" hangingPunct="1">
        <a:spcBef>
          <a:spcPts val="0"/>
        </a:spcBef>
        <a:buFont typeface="Symbol" panose="05050102010706020507" pitchFamily="18" charset="2"/>
        <a:buChar char="-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76325" indent="-269875" algn="l" defTabSz="914400" rtl="0" eaLnBrk="1" latinLnBrk="0" hangingPunct="1">
        <a:spcBef>
          <a:spcPct val="20000"/>
        </a:spcBef>
        <a:buFont typeface="Symbol" panose="05050102010706020507" pitchFamily="18" charset="2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Arbeiten mit Absturzgefahr</a:t>
            </a:r>
          </a:p>
        </p:txBody>
      </p:sp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>
                <a:solidFill>
                  <a:schemeClr val="bg1"/>
                </a:solidFill>
              </a:rPr>
              <a:t>ORT, Datum</a:t>
            </a:r>
          </a:p>
        </p:txBody>
      </p:sp>
    </p:spTree>
    <p:extLst>
      <p:ext uri="{BB962C8B-B14F-4D97-AF65-F5344CB8AC3E}">
        <p14:creationId xmlns:p14="http://schemas.microsoft.com/office/powerpoint/2010/main" xmlns="" val="29960146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68000" y="1628775"/>
            <a:ext cx="8676000" cy="4508500"/>
          </a:xfrm>
        </p:spPr>
        <p:txBody>
          <a:bodyPr/>
          <a:lstStyle/>
          <a:p>
            <a:pPr marL="285750" indent="-285750">
              <a:spcBef>
                <a:spcPct val="50000"/>
              </a:spcBef>
              <a:buFont typeface="Arial" charset="0"/>
              <a:buChar char="•"/>
            </a:pPr>
            <a:r>
              <a:rPr lang="de-DE" sz="1800" dirty="0">
                <a:ea typeface="Arial" charset="0"/>
                <a:cs typeface="Arial" charset="0"/>
              </a:rPr>
              <a:t>Unbedingt beachten: </a:t>
            </a:r>
            <a:r>
              <a:rPr lang="de-DE" sz="1800" dirty="0" smtClean="0">
                <a:ea typeface="Arial" charset="0"/>
                <a:cs typeface="Arial" charset="0"/>
              </a:rPr>
              <a:t>Die </a:t>
            </a:r>
            <a:r>
              <a:rPr lang="de-DE" sz="1800" dirty="0" err="1" smtClean="0">
                <a:ea typeface="Arial" charset="0"/>
                <a:cs typeface="Arial" charset="0"/>
              </a:rPr>
              <a:t>Schocklagerung</a:t>
            </a:r>
            <a:r>
              <a:rPr lang="de-DE" sz="1800" dirty="0" smtClean="0">
                <a:ea typeface="Arial" charset="0"/>
                <a:cs typeface="Arial" charset="0"/>
              </a:rPr>
              <a:t> </a:t>
            </a:r>
            <a:r>
              <a:rPr lang="de-DE" sz="1800" dirty="0">
                <a:ea typeface="Arial" charset="0"/>
                <a:cs typeface="Arial" charset="0"/>
              </a:rPr>
              <a:t>kann durch </a:t>
            </a:r>
            <a:r>
              <a:rPr lang="de-DE" sz="1800" dirty="0" smtClean="0">
                <a:ea typeface="Arial" charset="0"/>
                <a:cs typeface="Arial" charset="0"/>
              </a:rPr>
              <a:t>den plötzlichen </a:t>
            </a:r>
            <a:r>
              <a:rPr lang="de-DE" sz="1800" dirty="0">
                <a:ea typeface="Arial" charset="0"/>
                <a:cs typeface="Arial" charset="0"/>
              </a:rPr>
              <a:t>Rückfluss zum Herzversagen führen!</a:t>
            </a:r>
          </a:p>
          <a:p>
            <a:pPr marL="285750" indent="-285750">
              <a:spcBef>
                <a:spcPct val="50000"/>
              </a:spcBef>
              <a:buFont typeface="Arial" charset="0"/>
              <a:buChar char="•"/>
            </a:pPr>
            <a:r>
              <a:rPr lang="de-DE" sz="1800" dirty="0">
                <a:ea typeface="Arial" charset="0"/>
                <a:cs typeface="Arial" charset="0"/>
              </a:rPr>
              <a:t>Stabile Seitenlage bei Bewusstlosigkeit, Reanimation bei Kreislaufstillstand</a:t>
            </a:r>
          </a:p>
          <a:p>
            <a:pPr marL="285750" indent="-285750">
              <a:spcBef>
                <a:spcPct val="50000"/>
              </a:spcBef>
              <a:buFont typeface="Arial" charset="0"/>
              <a:buChar char="•"/>
            </a:pPr>
            <a:r>
              <a:rPr lang="de-DE" sz="1800" dirty="0">
                <a:ea typeface="Arial" charset="0"/>
                <a:cs typeface="Arial" charset="0"/>
              </a:rPr>
              <a:t>Ein Absturz gehört immer zu medizinischen Notfällen!</a:t>
            </a:r>
          </a:p>
          <a:p>
            <a:pPr marL="285750" indent="-285750">
              <a:spcBef>
                <a:spcPct val="50000"/>
              </a:spcBef>
              <a:buFont typeface="Arial" charset="0"/>
              <a:buChar char="•"/>
            </a:pPr>
            <a:r>
              <a:rPr lang="de-DE" sz="1800" dirty="0">
                <a:ea typeface="Arial" charset="0"/>
                <a:cs typeface="Arial" charset="0"/>
              </a:rPr>
              <a:t>Sogar beim guten Allgemeinbefinden muss der Betroffen zur Beobachtung in ein Krankenhaus gebracht werden.</a:t>
            </a:r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sz="3200" dirty="0">
                <a:latin typeface="Arial" charset="0"/>
                <a:ea typeface="Arial" charset="0"/>
                <a:cs typeface="Arial" charset="0"/>
              </a:rPr>
              <a:t>Gegenmaßnahmen und Erste Hilfe bei Hängetrauma</a:t>
            </a:r>
          </a:p>
        </p:txBody>
      </p:sp>
      <p:sp>
        <p:nvSpPr>
          <p:cNvPr id="8" name="Fußzeilenplatzhalter 3">
            <a:extLst>
              <a:ext uri="{FF2B5EF4-FFF2-40B4-BE49-F238E27FC236}">
                <a16:creationId xmlns:a16="http://schemas.microsoft.com/office/drawing/2014/main" xmlns="" id="{6B97DA6E-E4E3-48A8-934B-90FDF0775B86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68000" y="6525344"/>
            <a:ext cx="8002800" cy="252000"/>
          </a:xfrm>
        </p:spPr>
        <p:txBody>
          <a:bodyPr/>
          <a:lstStyle/>
          <a:p>
            <a:r>
              <a:rPr lang="de-DE"/>
              <a:t>© 2018 - Unterweisung Plus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13729143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68000" y="1628799"/>
            <a:ext cx="7200344" cy="4508475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de-DE" altLang="de-DE" sz="1800" dirty="0">
                <a:ea typeface="Arial" charset="0"/>
                <a:cs typeface="Arial" charset="0"/>
              </a:rPr>
              <a:t>Arbeiten mit Absturzgefährdung dürfen nur nach erfolgten Sicherungsmaßnahmen ausgeführt werden.</a:t>
            </a:r>
          </a:p>
          <a:p>
            <a:pPr>
              <a:lnSpc>
                <a:spcPct val="120000"/>
              </a:lnSpc>
            </a:pPr>
            <a:r>
              <a:rPr lang="de-DE" altLang="de-DE" sz="1800" dirty="0">
                <a:ea typeface="Arial" charset="0"/>
                <a:cs typeface="Arial" charset="0"/>
              </a:rPr>
              <a:t>Absturzsicherung vor Benutzung muss auf augenfällige Mängel geprüft werden.</a:t>
            </a:r>
          </a:p>
          <a:p>
            <a:pPr>
              <a:lnSpc>
                <a:spcPct val="120000"/>
              </a:lnSpc>
            </a:pPr>
            <a:r>
              <a:rPr lang="de-DE" altLang="de-DE" sz="1800" dirty="0">
                <a:ea typeface="Arial" charset="0"/>
                <a:cs typeface="Arial" charset="0"/>
              </a:rPr>
              <a:t>Mängel an Absturzsicherungen müssen unverzüglich dem Vorgesetzten gemeldet werden.</a:t>
            </a:r>
          </a:p>
          <a:p>
            <a:pPr>
              <a:lnSpc>
                <a:spcPct val="120000"/>
              </a:lnSpc>
            </a:pPr>
            <a:r>
              <a:rPr lang="de-DE" altLang="de-DE" sz="1800" dirty="0">
                <a:ea typeface="Arial" charset="0"/>
                <a:cs typeface="Arial" charset="0"/>
              </a:rPr>
              <a:t>Es </a:t>
            </a:r>
            <a:r>
              <a:rPr lang="de-DE" altLang="de-DE" sz="1800" dirty="0" smtClean="0">
                <a:ea typeface="Arial" charset="0"/>
                <a:cs typeface="Arial" charset="0"/>
              </a:rPr>
              <a:t>dürfen keine unbefugten </a:t>
            </a:r>
            <a:r>
              <a:rPr lang="de-DE" altLang="de-DE" sz="1800" dirty="0">
                <a:ea typeface="Arial" charset="0"/>
                <a:cs typeface="Arial" charset="0"/>
              </a:rPr>
              <a:t>Veränderungen an Absturzsicherungen vorgenommen werden.</a:t>
            </a:r>
          </a:p>
          <a:p>
            <a:pPr>
              <a:lnSpc>
                <a:spcPct val="120000"/>
              </a:lnSpc>
            </a:pPr>
            <a:r>
              <a:rPr lang="de-DE" altLang="de-DE" sz="1800" dirty="0">
                <a:ea typeface="Arial" charset="0"/>
                <a:cs typeface="Arial" charset="0"/>
              </a:rPr>
              <a:t>Gesperrte oder noch nicht freigegebene Gerüste dürfen </a:t>
            </a:r>
            <a:r>
              <a:rPr lang="de-DE" altLang="de-DE" sz="1800" dirty="0" smtClean="0">
                <a:ea typeface="Arial" charset="0"/>
                <a:cs typeface="Arial" charset="0"/>
              </a:rPr>
              <a:t>nicht </a:t>
            </a:r>
            <a:r>
              <a:rPr lang="de-DE" altLang="de-DE" sz="1800" dirty="0">
                <a:ea typeface="Arial" charset="0"/>
                <a:cs typeface="Arial" charset="0"/>
              </a:rPr>
              <a:t>benutzt werden.</a:t>
            </a:r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sz="3200" dirty="0">
                <a:latin typeface="Arial" charset="0"/>
                <a:ea typeface="Arial" charset="0"/>
                <a:cs typeface="Arial" charset="0"/>
              </a:rPr>
              <a:t>Sicheres Verhalten bei Arbeiten mit Absturzgefahr</a:t>
            </a:r>
          </a:p>
        </p:txBody>
      </p:sp>
      <p:sp>
        <p:nvSpPr>
          <p:cNvPr id="8" name="Fußzeilenplatzhalter 3">
            <a:extLst>
              <a:ext uri="{FF2B5EF4-FFF2-40B4-BE49-F238E27FC236}">
                <a16:creationId xmlns:a16="http://schemas.microsoft.com/office/drawing/2014/main" xmlns="" id="{FD37AEBC-7E7A-4C7D-80DF-FF03CB1D77A9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68000" y="6525344"/>
            <a:ext cx="8002800" cy="252000"/>
          </a:xfrm>
        </p:spPr>
        <p:txBody>
          <a:bodyPr/>
          <a:lstStyle/>
          <a:p>
            <a:r>
              <a:rPr lang="de-DE"/>
              <a:t>© 2018 - Unterweisung Plus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13400514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ctrTitle"/>
          </p:nvPr>
        </p:nvSpPr>
        <p:spPr>
          <a:xfrm>
            <a:off x="683568" y="1916832"/>
            <a:ext cx="7992888" cy="1189373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5" name="Untertitel 6">
            <a:extLst>
              <a:ext uri="{FF2B5EF4-FFF2-40B4-BE49-F238E27FC236}">
                <a16:creationId xmlns:a16="http://schemas.microsoft.com/office/drawing/2014/main" xmlns="" id="{D41E0ED8-DA40-4EBF-81D6-A74A0018E1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3140" y="4814533"/>
            <a:ext cx="4248472" cy="360040"/>
          </a:xfrm>
        </p:spPr>
        <p:txBody>
          <a:bodyPr/>
          <a:lstStyle/>
          <a:p>
            <a:r>
              <a:rPr lang="de-DE" sz="1800" dirty="0"/>
              <a:t>Trage hier deinen namen ein</a:t>
            </a:r>
          </a:p>
        </p:txBody>
      </p:sp>
    </p:spTree>
    <p:extLst>
      <p:ext uri="{BB962C8B-B14F-4D97-AF65-F5344CB8AC3E}">
        <p14:creationId xmlns:p14="http://schemas.microsoft.com/office/powerpoint/2010/main" xmlns="" val="3224146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68002" y="1412776"/>
            <a:ext cx="5760182" cy="4508500"/>
          </a:xfrm>
        </p:spPr>
        <p:txBody>
          <a:bodyPr/>
          <a:lstStyle/>
          <a:p>
            <a:pPr marL="0" indent="0">
              <a:lnSpc>
                <a:spcPct val="110000"/>
              </a:lnSpc>
              <a:buNone/>
            </a:pPr>
            <a:r>
              <a:rPr lang="de-DE" altLang="de-DE" sz="1800" dirty="0">
                <a:ea typeface="Arial" charset="0"/>
                <a:cs typeface="Arial" charset="0"/>
              </a:rPr>
              <a:t>Dazu gehören Tätigkeiten, bei denen die Wahrscheinlichkeit besteht, dass</a:t>
            </a:r>
          </a:p>
          <a:p>
            <a:pPr>
              <a:lnSpc>
                <a:spcPct val="110000"/>
              </a:lnSpc>
              <a:buFont typeface="Arial" charset="0"/>
              <a:buChar char="•"/>
            </a:pPr>
            <a:r>
              <a:rPr lang="de-DE" altLang="de-DE" sz="1800" dirty="0">
                <a:ea typeface="Arial" charset="0"/>
                <a:cs typeface="Arial" charset="0"/>
              </a:rPr>
              <a:t>Personen von einem Arbeitsmittel in die Tiefe fallen.</a:t>
            </a:r>
          </a:p>
          <a:p>
            <a:pPr>
              <a:lnSpc>
                <a:spcPct val="110000"/>
              </a:lnSpc>
              <a:buFont typeface="Arial" charset="0"/>
              <a:buChar char="•"/>
            </a:pPr>
            <a:r>
              <a:rPr lang="de-DE" altLang="de-DE" sz="1800" dirty="0">
                <a:ea typeface="Arial" charset="0"/>
                <a:cs typeface="Arial" charset="0"/>
              </a:rPr>
              <a:t>Personen durch eine Fläche durchbrechen, die nicht tragfähig </a:t>
            </a:r>
            <a:r>
              <a:rPr lang="de-DE" altLang="de-DE" sz="1800" dirty="0" smtClean="0">
                <a:ea typeface="Arial" charset="0"/>
                <a:cs typeface="Arial" charset="0"/>
              </a:rPr>
              <a:t>war.</a:t>
            </a:r>
            <a:endParaRPr lang="de-DE" altLang="de-DE" sz="1800" dirty="0">
              <a:ea typeface="Arial" charset="0"/>
              <a:cs typeface="Arial" charset="0"/>
            </a:endParaRPr>
          </a:p>
          <a:p>
            <a:pPr>
              <a:lnSpc>
                <a:spcPct val="110000"/>
              </a:lnSpc>
              <a:buFont typeface="Arial" charset="0"/>
              <a:buChar char="•"/>
            </a:pPr>
            <a:r>
              <a:rPr lang="de-DE" altLang="de-DE" sz="1800" dirty="0">
                <a:ea typeface="Arial" charset="0"/>
                <a:cs typeface="Arial" charset="0"/>
              </a:rPr>
              <a:t>Personen in flüssige oder körnige Stoffe hineinfallen und versinken.</a:t>
            </a:r>
          </a:p>
          <a:p>
            <a:pPr marL="0" indent="0">
              <a:buNone/>
            </a:pPr>
            <a:endParaRPr lang="de-DE" sz="1800" dirty="0"/>
          </a:p>
          <a:p>
            <a:pPr marL="0" indent="0">
              <a:buNone/>
            </a:pPr>
            <a:r>
              <a:rPr lang="de-DE" sz="1800" dirty="0"/>
              <a:t>Von einer Absturzgefahr spricht man, wenn der Höhenunterschied „H“ zwischen der Absturzkante oder Standfläche „A“ und der Aufprallfläche „F“ größer ist als </a:t>
            </a:r>
            <a:r>
              <a:rPr lang="de-DE" sz="1800" dirty="0" smtClean="0"/>
              <a:t>            1,0 </a:t>
            </a:r>
            <a:r>
              <a:rPr lang="de-DE" sz="1800" dirty="0"/>
              <a:t>m.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 dirty="0"/>
              <a:t>© 2018 - Unterweisung Plus</a:t>
            </a:r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468000" y="260648"/>
            <a:ext cx="8136000" cy="736552"/>
          </a:xfrm>
        </p:spPr>
        <p:txBody>
          <a:bodyPr/>
          <a:lstStyle/>
          <a:p>
            <a:r>
              <a:rPr lang="de-DE" dirty="0"/>
              <a:t>Arbeiten mit Absturzgefahr </a:t>
            </a:r>
          </a:p>
        </p:txBody>
      </p:sp>
      <p:pic>
        <p:nvPicPr>
          <p:cNvPr id="7" name="Bild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00192" y="1601268"/>
            <a:ext cx="2487761" cy="1507538"/>
          </a:xfrm>
          <a:prstGeom prst="rect">
            <a:avLst/>
          </a:prstGeom>
        </p:spPr>
      </p:pic>
      <p:sp>
        <p:nvSpPr>
          <p:cNvPr id="3" name="Parallelogramm 2">
            <a:extLst>
              <a:ext uri="{FF2B5EF4-FFF2-40B4-BE49-F238E27FC236}">
                <a16:creationId xmlns:a16="http://schemas.microsoft.com/office/drawing/2014/main" xmlns="" id="{DBBC3C25-EB9A-4A09-BBC5-211AABD0AB4D}"/>
              </a:ext>
            </a:extLst>
          </p:cNvPr>
          <p:cNvSpPr/>
          <p:nvPr/>
        </p:nvSpPr>
        <p:spPr>
          <a:xfrm>
            <a:off x="7347818" y="4149882"/>
            <a:ext cx="1362745" cy="366399"/>
          </a:xfrm>
          <a:prstGeom prst="parallelogram">
            <a:avLst/>
          </a:prstGeom>
          <a:solidFill>
            <a:srgbClr val="92D050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/>
              <a:t>A</a:t>
            </a:r>
          </a:p>
        </p:txBody>
      </p:sp>
      <p:sp>
        <p:nvSpPr>
          <p:cNvPr id="9" name="Parallelogramm 8">
            <a:extLst>
              <a:ext uri="{FF2B5EF4-FFF2-40B4-BE49-F238E27FC236}">
                <a16:creationId xmlns:a16="http://schemas.microsoft.com/office/drawing/2014/main" xmlns="" id="{826E368B-389A-42C2-895D-87856F41568A}"/>
              </a:ext>
            </a:extLst>
          </p:cNvPr>
          <p:cNvSpPr/>
          <p:nvPr/>
        </p:nvSpPr>
        <p:spPr>
          <a:xfrm>
            <a:off x="6307127" y="5222343"/>
            <a:ext cx="1440160" cy="366399"/>
          </a:xfrm>
          <a:prstGeom prst="parallelogram">
            <a:avLst/>
          </a:prstGeom>
          <a:solidFill>
            <a:srgbClr val="00B0F0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/>
              <a:t>F</a:t>
            </a:r>
          </a:p>
        </p:txBody>
      </p:sp>
      <p:sp>
        <p:nvSpPr>
          <p:cNvPr id="6" name="Pfeil: nach oben und unten 5">
            <a:extLst>
              <a:ext uri="{FF2B5EF4-FFF2-40B4-BE49-F238E27FC236}">
                <a16:creationId xmlns:a16="http://schemas.microsoft.com/office/drawing/2014/main" xmlns="" id="{09CC8B98-A2CB-4258-ABC1-37F7C94F9918}"/>
              </a:ext>
            </a:extLst>
          </p:cNvPr>
          <p:cNvSpPr/>
          <p:nvPr/>
        </p:nvSpPr>
        <p:spPr>
          <a:xfrm>
            <a:off x="7194020" y="4413738"/>
            <a:ext cx="474324" cy="959478"/>
          </a:xfrm>
          <a:prstGeom prst="upDownArrow">
            <a:avLst/>
          </a:prstGeom>
          <a:solidFill>
            <a:srgbClr val="FF0000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/>
              <a:t>H</a:t>
            </a:r>
          </a:p>
        </p:txBody>
      </p:sp>
    </p:spTree>
    <p:extLst>
      <p:ext uri="{BB962C8B-B14F-4D97-AF65-F5344CB8AC3E}">
        <p14:creationId xmlns:p14="http://schemas.microsoft.com/office/powerpoint/2010/main" xmlns="" val="601385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 flipH="1">
            <a:off x="4864936" y="3859794"/>
            <a:ext cx="2459037" cy="2459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68001" y="1628775"/>
            <a:ext cx="4824080" cy="45085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de-DE" altLang="de-DE" sz="1800" b="1" dirty="0">
                <a:ea typeface="Arial" charset="0"/>
                <a:cs typeface="Arial" charset="0"/>
              </a:rPr>
              <a:t>Nicht vorhandene Absturzsicherung</a:t>
            </a:r>
            <a:r>
              <a:rPr lang="de-DE" altLang="de-DE" sz="1800" dirty="0">
                <a:ea typeface="Arial" charset="0"/>
                <a:cs typeface="Arial" charset="0"/>
              </a:rPr>
              <a:t/>
            </a:r>
            <a:br>
              <a:rPr lang="de-DE" altLang="de-DE" sz="1800" dirty="0">
                <a:ea typeface="Arial" charset="0"/>
                <a:cs typeface="Arial" charset="0"/>
              </a:rPr>
            </a:br>
            <a:r>
              <a:rPr lang="de-DE" altLang="de-DE" sz="1800" dirty="0">
                <a:ea typeface="Arial" charset="0"/>
                <a:cs typeface="Arial" charset="0"/>
              </a:rPr>
              <a:t>Fallen, Kippen oder Rutschen über eine bzw. von einer Absturzkante</a:t>
            </a:r>
          </a:p>
          <a:p>
            <a:endParaRPr lang="de-DE" altLang="de-DE" sz="1800" dirty="0">
              <a:ea typeface="Arial" charset="0"/>
              <a:cs typeface="Arial" charset="0"/>
            </a:endParaRPr>
          </a:p>
          <a:p>
            <a:pPr>
              <a:buFont typeface="Arial" charset="0"/>
              <a:buChar char="•"/>
            </a:pPr>
            <a:r>
              <a:rPr lang="de-DE" altLang="de-DE" sz="1800" b="1" dirty="0">
                <a:ea typeface="Arial" charset="0"/>
                <a:cs typeface="Arial" charset="0"/>
              </a:rPr>
              <a:t>Nicht ausreichende Standsicherheit</a:t>
            </a:r>
            <a:r>
              <a:rPr lang="de-DE" altLang="de-DE" sz="1800" dirty="0">
                <a:ea typeface="Arial" charset="0"/>
                <a:cs typeface="Arial" charset="0"/>
              </a:rPr>
              <a:t/>
            </a:r>
            <a:br>
              <a:rPr lang="de-DE" altLang="de-DE" sz="1800" dirty="0">
                <a:ea typeface="Arial" charset="0"/>
                <a:cs typeface="Arial" charset="0"/>
              </a:rPr>
            </a:br>
            <a:r>
              <a:rPr lang="de-DE" altLang="de-DE" sz="1800" dirty="0">
                <a:ea typeface="Arial" charset="0"/>
                <a:cs typeface="Arial" charset="0"/>
              </a:rPr>
              <a:t>Umkippen, Wegrutschen oder Wegrollen des hoch gelegenen Arbeitsplatzes oder Verkehrswegs</a:t>
            </a:r>
          </a:p>
          <a:p>
            <a:endParaRPr lang="de-DE" altLang="de-DE" sz="1800" dirty="0">
              <a:ea typeface="Arial" charset="0"/>
              <a:cs typeface="Arial" charset="0"/>
            </a:endParaRPr>
          </a:p>
          <a:p>
            <a:pPr>
              <a:buFont typeface="Arial" charset="0"/>
              <a:buChar char="•"/>
            </a:pPr>
            <a:r>
              <a:rPr lang="de-DE" altLang="de-DE" sz="1800" b="1" dirty="0">
                <a:ea typeface="Arial" charset="0"/>
                <a:cs typeface="Arial" charset="0"/>
              </a:rPr>
              <a:t>Fehlerhaft berechnete Tragfähigkeit</a:t>
            </a:r>
            <a:r>
              <a:rPr lang="de-DE" altLang="de-DE" sz="1800" dirty="0">
                <a:ea typeface="Arial" charset="0"/>
                <a:cs typeface="Arial" charset="0"/>
              </a:rPr>
              <a:t/>
            </a:r>
            <a:br>
              <a:rPr lang="de-DE" altLang="de-DE" sz="1800" dirty="0">
                <a:ea typeface="Arial" charset="0"/>
                <a:cs typeface="Arial" charset="0"/>
              </a:rPr>
            </a:br>
            <a:r>
              <a:rPr lang="de-DE" altLang="de-DE" sz="1800" dirty="0">
                <a:ea typeface="Arial" charset="0"/>
                <a:cs typeface="Arial" charset="0"/>
              </a:rPr>
              <a:t>Zusammen- oder Durchbrechen des hoch gelegenen Arbeitsplatzes oder Verkehrswegs, Versagen von Bauteilen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Mögliche Absturzursachen</a:t>
            </a:r>
          </a:p>
        </p:txBody>
      </p:sp>
      <p:pic>
        <p:nvPicPr>
          <p:cNvPr id="6" name="Picture 1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70337" y="1700808"/>
            <a:ext cx="2633663" cy="2484438"/>
          </a:xfrm>
          <a:prstGeom prst="rect">
            <a:avLst/>
          </a:prstGeom>
          <a:noFill/>
          <a:ln>
            <a:noFill/>
          </a:ln>
          <a:effectLst>
            <a:softEdge rad="112522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ußzeilenplatzhalter 3">
            <a:extLst>
              <a:ext uri="{FF2B5EF4-FFF2-40B4-BE49-F238E27FC236}">
                <a16:creationId xmlns:a16="http://schemas.microsoft.com/office/drawing/2014/main" xmlns="" id="{9D518281-FAA9-4C23-B307-305BA7B1A0E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68000" y="6525344"/>
            <a:ext cx="8002800" cy="252000"/>
          </a:xfrm>
        </p:spPr>
        <p:txBody>
          <a:bodyPr/>
          <a:lstStyle/>
          <a:p>
            <a:r>
              <a:rPr lang="de-DE"/>
              <a:t>© 2018 - Unterweisung Plus</a:t>
            </a:r>
            <a:endParaRPr lang="de-DE" dirty="0"/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xmlns="" id="{2D298E19-6380-46BD-A54B-37F7AFDFAC2C}"/>
              </a:ext>
            </a:extLst>
          </p:cNvPr>
          <p:cNvSpPr/>
          <p:nvPr/>
        </p:nvSpPr>
        <p:spPr>
          <a:xfrm>
            <a:off x="6206359" y="5805264"/>
            <a:ext cx="1117614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8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© Fotolia - 142322638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xmlns="" id="{1C2F0592-DE24-436A-B7E2-51E3EA92D5A5}"/>
              </a:ext>
            </a:extLst>
          </p:cNvPr>
          <p:cNvSpPr/>
          <p:nvPr/>
        </p:nvSpPr>
        <p:spPr>
          <a:xfrm>
            <a:off x="7956491" y="4084462"/>
            <a:ext cx="67037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de-DE" sz="800" dirty="0">
                <a:solidFill>
                  <a:prstClr val="white">
                    <a:lumMod val="65000"/>
                  </a:prstClr>
                </a:solidFill>
              </a:rPr>
              <a:t>© S. Specht</a:t>
            </a:r>
          </a:p>
          <a:p>
            <a:pPr lvl="0"/>
            <a:endParaRPr lang="de-DE" sz="800" dirty="0">
              <a:solidFill>
                <a:prstClr val="white">
                  <a:lumMod val="6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20445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68000" y="1623365"/>
            <a:ext cx="5184120" cy="1368177"/>
          </a:xfrm>
        </p:spPr>
        <p:txBody>
          <a:bodyPr/>
          <a:lstStyle/>
          <a:p>
            <a:pPr marL="0" indent="0">
              <a:spcBef>
                <a:spcPct val="50000"/>
              </a:spcBef>
              <a:buNone/>
            </a:pPr>
            <a:r>
              <a:rPr lang="de-DE" sz="1800" dirty="0">
                <a:latin typeface="Arial" charset="0"/>
                <a:ea typeface="Arial" charset="0"/>
                <a:cs typeface="Arial" charset="0"/>
              </a:rPr>
              <a:t>Als PSA (Persönliche Schutzausrüstung gegen Absturz) werden alle Systeme bezeichnet, die Personen vor einem Absturz bewahren oder eine abstürzende Person auffangen und eine Rettung ermöglichen.</a:t>
            </a:r>
          </a:p>
          <a:p>
            <a:pPr>
              <a:spcBef>
                <a:spcPct val="50000"/>
              </a:spcBef>
            </a:pPr>
            <a:endParaRPr lang="de-DE" sz="1800" dirty="0">
              <a:latin typeface="Arial" charset="0"/>
              <a:ea typeface="Arial" charset="0"/>
              <a:cs typeface="Arial" charset="0"/>
            </a:endParaRPr>
          </a:p>
          <a:p>
            <a:pPr marL="0" indent="0">
              <a:spcBef>
                <a:spcPct val="50000"/>
              </a:spcBef>
              <a:buNone/>
            </a:pPr>
            <a:endParaRPr lang="de-DE" sz="1800" u="sng" dirty="0">
              <a:latin typeface="Arial" charset="0"/>
              <a:ea typeface="Arial" charset="0"/>
              <a:cs typeface="Arial" charset="0"/>
            </a:endParaRP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sz="3200" dirty="0">
                <a:latin typeface="Arial" charset="0"/>
                <a:ea typeface="Arial" charset="0"/>
                <a:cs typeface="Arial" charset="0"/>
              </a:rPr>
              <a:t>Was ist PSA gegen Absturz?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468000" y="3284984"/>
            <a:ext cx="7917617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de-DE" b="1" dirty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rPr>
              <a:t>Wann schützt die PSA vor einem Absturz?</a:t>
            </a:r>
          </a:p>
          <a:p>
            <a:pPr>
              <a:spcBef>
                <a:spcPts val="0"/>
              </a:spcBef>
              <a:buNone/>
            </a:pPr>
            <a:endParaRPr lang="de-DE" dirty="0">
              <a:solidFill>
                <a:schemeClr val="accent1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spcBef>
                <a:spcPts val="0"/>
              </a:spcBef>
              <a:buNone/>
            </a:pPr>
            <a:r>
              <a:rPr lang="de-DE" dirty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rPr>
              <a:t>Sobald eine Absturzgefahr besteht und </a:t>
            </a:r>
            <a:r>
              <a:rPr lang="de-DE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rPr>
              <a:t>nicht </a:t>
            </a:r>
            <a:r>
              <a:rPr lang="de-DE" dirty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rPr>
              <a:t>durch andere technische</a:t>
            </a:r>
          </a:p>
          <a:p>
            <a:pPr>
              <a:spcBef>
                <a:spcPts val="0"/>
              </a:spcBef>
              <a:buNone/>
            </a:pPr>
            <a:r>
              <a:rPr lang="de-DE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rPr>
              <a:t>Maßnahmen </a:t>
            </a:r>
            <a:r>
              <a:rPr lang="de-DE" dirty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rPr>
              <a:t>(Gerüste, Hubarbeitsbühnen usw.) beseitigt werden </a:t>
            </a:r>
            <a:r>
              <a:rPr lang="de-DE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rPr>
              <a:t>kann, </a:t>
            </a:r>
            <a:r>
              <a:rPr lang="de-DE" dirty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rPr>
              <a:t>ist </a:t>
            </a:r>
          </a:p>
          <a:p>
            <a:pPr>
              <a:spcBef>
                <a:spcPts val="0"/>
              </a:spcBef>
              <a:buNone/>
            </a:pPr>
            <a:r>
              <a:rPr lang="de-DE" dirty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rPr>
              <a:t>das Tragen </a:t>
            </a:r>
            <a:r>
              <a:rPr lang="de-DE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rPr>
              <a:t>von PSA </a:t>
            </a:r>
            <a:r>
              <a:rPr lang="de-DE" dirty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rPr>
              <a:t>Pflicht. </a:t>
            </a:r>
          </a:p>
          <a:p>
            <a:endParaRPr lang="de-DE" sz="2000" dirty="0">
              <a:solidFill>
                <a:schemeClr val="accent1"/>
              </a:solidFill>
            </a:endParaRPr>
          </a:p>
        </p:txBody>
      </p:sp>
      <p:pic>
        <p:nvPicPr>
          <p:cNvPr id="9" name="Picture 13" descr="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621459"/>
            <a:ext cx="1943100" cy="1943100"/>
          </a:xfrm>
          <a:prstGeom prst="rect">
            <a:avLst/>
          </a:prstGeom>
          <a:noFill/>
        </p:spPr>
      </p:pic>
      <p:sp>
        <p:nvSpPr>
          <p:cNvPr id="8" name="Fußzeilenplatzhalter 3">
            <a:extLst>
              <a:ext uri="{FF2B5EF4-FFF2-40B4-BE49-F238E27FC236}">
                <a16:creationId xmlns:a16="http://schemas.microsoft.com/office/drawing/2014/main" xmlns="" id="{FFDDAC74-BF7E-4B80-9C55-2776DCB359D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68000" y="6525344"/>
            <a:ext cx="8002800" cy="252000"/>
          </a:xfrm>
        </p:spPr>
        <p:txBody>
          <a:bodyPr/>
          <a:lstStyle/>
          <a:p>
            <a:r>
              <a:rPr lang="de-DE"/>
              <a:t>© 2018 - Unterweisung Plus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1322850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68000" y="1628775"/>
            <a:ext cx="7704400" cy="45085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de-DE" sz="1800" dirty="0"/>
              <a:t>Bestimmungsgemäßer Einsatz von PSA </a:t>
            </a:r>
          </a:p>
          <a:p>
            <a:pPr>
              <a:buFont typeface="Arial" charset="0"/>
              <a:buChar char="•"/>
            </a:pPr>
            <a:r>
              <a:rPr lang="de-DE" sz="1800" dirty="0"/>
              <a:t>Beachtung der Bedienungsanleitung des Herstellers </a:t>
            </a:r>
          </a:p>
          <a:p>
            <a:pPr>
              <a:buFont typeface="Arial" charset="0"/>
              <a:buChar char="•"/>
            </a:pPr>
            <a:r>
              <a:rPr lang="de-DE" sz="1800" dirty="0"/>
              <a:t>Individuelle Anpassung der Auffanggurte </a:t>
            </a:r>
          </a:p>
          <a:p>
            <a:pPr>
              <a:buFont typeface="Arial" charset="0"/>
              <a:buChar char="•"/>
            </a:pPr>
            <a:r>
              <a:rPr lang="de-DE" sz="1800" dirty="0"/>
              <a:t>Auswahl der Anschlagpunkte und Verbindungsmittel muss so erfolgen, dass ein Aufprall auf dem Boden oder </a:t>
            </a:r>
            <a:r>
              <a:rPr lang="de-DE" sz="1800" dirty="0" smtClean="0"/>
              <a:t>in andere Hindernisse </a:t>
            </a:r>
            <a:r>
              <a:rPr lang="de-DE" sz="1800" dirty="0"/>
              <a:t>ausgeschlossen ist</a:t>
            </a:r>
          </a:p>
          <a:p>
            <a:pPr>
              <a:buFont typeface="Arial" charset="0"/>
              <a:buChar char="•"/>
            </a:pPr>
            <a:r>
              <a:rPr lang="de-DE" sz="1800" dirty="0"/>
              <a:t>Keine Veränderung von PSA</a:t>
            </a:r>
          </a:p>
          <a:p>
            <a:pPr>
              <a:buFont typeface="Arial" charset="0"/>
              <a:buChar char="•"/>
            </a:pPr>
            <a:r>
              <a:rPr lang="de-DE" sz="1800" dirty="0"/>
              <a:t>Beim Führen </a:t>
            </a:r>
            <a:r>
              <a:rPr lang="de-DE" sz="1800" dirty="0" smtClean="0"/>
              <a:t>von Verbindungsmitteln </a:t>
            </a:r>
            <a:r>
              <a:rPr lang="de-DE" sz="1800" dirty="0"/>
              <a:t>über Kanten müssen geeignete Hilfsmittel verwendet werden, die eine Beschädigung des Verbindungsmittels verhindern</a:t>
            </a:r>
          </a:p>
          <a:p>
            <a:pPr>
              <a:buFont typeface="Arial" charset="0"/>
              <a:buChar char="•"/>
            </a:pPr>
            <a:r>
              <a:rPr lang="de-DE" sz="1800" dirty="0"/>
              <a:t>Prüfungen von PSA durch befähigte Personen bei Beschädigungen</a:t>
            </a:r>
          </a:p>
          <a:p>
            <a:pPr>
              <a:buFont typeface="Arial" charset="0"/>
              <a:buChar char="•"/>
            </a:pPr>
            <a:r>
              <a:rPr lang="de-DE" sz="1800" dirty="0"/>
              <a:t>Kein Verwenden von Halteösen als Auffangfunktion</a:t>
            </a:r>
          </a:p>
          <a:p>
            <a:pPr>
              <a:buFont typeface="Arial" charset="0"/>
              <a:buChar char="•"/>
            </a:pPr>
            <a:r>
              <a:rPr lang="de-DE" sz="1800" dirty="0"/>
              <a:t>Unterweisung der Mitarbeiter muss vor Arbeitsaufnahme, danach mindestens jährlich erfolgen</a:t>
            </a:r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 dirty="0"/>
              <a:t>Folgende Grundsätze müssen bei der Benutzung von </a:t>
            </a:r>
            <a:r>
              <a:rPr lang="de-DE" sz="3200" dirty="0" err="1"/>
              <a:t>PSAgA</a:t>
            </a:r>
            <a:r>
              <a:rPr lang="de-DE" sz="3200" dirty="0"/>
              <a:t> berücksichtigt werden</a:t>
            </a:r>
            <a:endParaRPr lang="de-DE" altLang="de-DE" sz="3200" dirty="0">
              <a:ea typeface="Arial" charset="0"/>
              <a:cs typeface="Arial" charset="0"/>
            </a:endParaRPr>
          </a:p>
        </p:txBody>
      </p:sp>
      <p:sp>
        <p:nvSpPr>
          <p:cNvPr id="6" name="Fußzeilenplatzhalter 3">
            <a:extLst>
              <a:ext uri="{FF2B5EF4-FFF2-40B4-BE49-F238E27FC236}">
                <a16:creationId xmlns:a16="http://schemas.microsoft.com/office/drawing/2014/main" xmlns="" id="{D5373F66-E3F7-497D-8D5E-DCBC76B1DDE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68000" y="6525344"/>
            <a:ext cx="8002800" cy="252000"/>
          </a:xfrm>
        </p:spPr>
        <p:txBody>
          <a:bodyPr/>
          <a:lstStyle/>
          <a:p>
            <a:r>
              <a:rPr lang="de-DE"/>
              <a:t>© 2018 - Unterweisung Plus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2127231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77140" y="1340768"/>
            <a:ext cx="8784520" cy="4508500"/>
          </a:xfrm>
        </p:spPr>
        <p:txBody>
          <a:bodyPr/>
          <a:lstStyle/>
          <a:p>
            <a:pPr marL="285750" indent="-285750">
              <a:spcBef>
                <a:spcPct val="50000"/>
              </a:spcBef>
              <a:buFont typeface="Arial" charset="0"/>
              <a:buChar char="•"/>
            </a:pPr>
            <a:r>
              <a:rPr lang="de-DE" sz="1800" dirty="0">
                <a:ea typeface="Arial" charset="0"/>
                <a:cs typeface="Arial" charset="0"/>
              </a:rPr>
              <a:t>Falsche Auswahl der PSA, z. B. Haltesystem bei Absturz, falsche Länge</a:t>
            </a:r>
          </a:p>
          <a:p>
            <a:pPr marL="285750" indent="-285750">
              <a:spcBef>
                <a:spcPct val="50000"/>
              </a:spcBef>
              <a:buFont typeface="Arial" charset="0"/>
              <a:buChar char="•"/>
            </a:pPr>
            <a:r>
              <a:rPr lang="de-DE" sz="1800" dirty="0">
                <a:ea typeface="Arial" charset="0"/>
                <a:cs typeface="Arial" charset="0"/>
              </a:rPr>
              <a:t>Falsche Anwendung der PSA, z. B. waagerechter Einsatz von Höhensicherungsgeräten, falscher Anschlagpunkt</a:t>
            </a:r>
          </a:p>
          <a:p>
            <a:pPr marL="285750" indent="-285750">
              <a:spcBef>
                <a:spcPct val="50000"/>
              </a:spcBef>
              <a:buFont typeface="Arial" charset="0"/>
              <a:buChar char="•"/>
            </a:pPr>
            <a:r>
              <a:rPr lang="de-DE" sz="1800" dirty="0">
                <a:ea typeface="Arial" charset="0"/>
                <a:cs typeface="Arial" charset="0"/>
              </a:rPr>
              <a:t>Verwendung von beschädigter Ausrüstung</a:t>
            </a:r>
          </a:p>
          <a:p>
            <a:pPr marL="285750" indent="-285750">
              <a:spcBef>
                <a:spcPct val="50000"/>
              </a:spcBef>
              <a:buFont typeface="Arial" charset="0"/>
              <a:buChar char="•"/>
            </a:pPr>
            <a:r>
              <a:rPr lang="de-DE" sz="1800" dirty="0">
                <a:ea typeface="Arial" charset="0"/>
                <a:cs typeface="Arial" charset="0"/>
              </a:rPr>
              <a:t>Überschreiten maximal zulässiger Belastung der Ausrüstung, z. B. von Verbindungsmitteln über Kanten</a:t>
            </a:r>
          </a:p>
          <a:p>
            <a:pPr marL="285750" indent="-285750">
              <a:spcBef>
                <a:spcPct val="50000"/>
              </a:spcBef>
              <a:buFont typeface="Arial" charset="0"/>
              <a:buChar char="•"/>
            </a:pPr>
            <a:r>
              <a:rPr lang="de-DE" sz="1800" dirty="0">
                <a:ea typeface="Arial" charset="0"/>
                <a:cs typeface="Arial" charset="0"/>
              </a:rPr>
              <a:t>Nicht ausreichende Vorbereitung, z. B. zur Rettung einer abgestürzten Person</a:t>
            </a:r>
          </a:p>
          <a:p>
            <a:pPr marL="285750" indent="-285750">
              <a:spcBef>
                <a:spcPct val="50000"/>
              </a:spcBef>
              <a:buFont typeface="Arial" charset="0"/>
              <a:buChar char="•"/>
            </a:pPr>
            <a:r>
              <a:rPr lang="de-DE" sz="1800" dirty="0">
                <a:ea typeface="Arial" charset="0"/>
                <a:cs typeface="Arial" charset="0"/>
              </a:rPr>
              <a:t>Tod durch Hängetrauma nach Sturz in den Gurt</a:t>
            </a:r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sz="3200" dirty="0">
                <a:latin typeface="Arial" charset="0"/>
                <a:ea typeface="Arial" charset="0"/>
                <a:cs typeface="Arial" charset="0"/>
              </a:rPr>
              <a:t>Mögliche Gefährdungen</a:t>
            </a:r>
          </a:p>
        </p:txBody>
      </p:sp>
      <p:sp>
        <p:nvSpPr>
          <p:cNvPr id="6" name="Fußzeilenplatzhalter 3">
            <a:extLst>
              <a:ext uri="{FF2B5EF4-FFF2-40B4-BE49-F238E27FC236}">
                <a16:creationId xmlns:a16="http://schemas.microsoft.com/office/drawing/2014/main" xmlns="" id="{3066A3AB-8038-4408-8A8B-9625A11E5B9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68000" y="6525344"/>
            <a:ext cx="8002800" cy="252000"/>
          </a:xfrm>
        </p:spPr>
        <p:txBody>
          <a:bodyPr/>
          <a:lstStyle/>
          <a:p>
            <a:r>
              <a:rPr lang="de-DE"/>
              <a:t>© 2018 - Unterweisung Plus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653853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68000" y="1628775"/>
            <a:ext cx="8424480" cy="4508500"/>
          </a:xfrm>
        </p:spPr>
        <p:txBody>
          <a:bodyPr/>
          <a:lstStyle/>
          <a:p>
            <a:pPr marL="285750" indent="-285750">
              <a:spcBef>
                <a:spcPct val="50000"/>
              </a:spcBef>
              <a:buFont typeface="Arial" charset="0"/>
              <a:buChar char="•"/>
            </a:pPr>
            <a:r>
              <a:rPr lang="de-DE" sz="1800" dirty="0">
                <a:ea typeface="Arial" charset="0"/>
                <a:cs typeface="Arial" charset="0"/>
              </a:rPr>
              <a:t>Abstürze können bereits aus geringen Höhen zu schweren Verletzungen oder gar zum Tod führen.</a:t>
            </a:r>
          </a:p>
          <a:p>
            <a:pPr marL="285750" indent="-285750">
              <a:spcBef>
                <a:spcPct val="50000"/>
              </a:spcBef>
              <a:buFont typeface="Arial" charset="0"/>
              <a:buChar char="•"/>
            </a:pPr>
            <a:r>
              <a:rPr lang="de-DE" sz="1800" dirty="0">
                <a:ea typeface="Arial" charset="0"/>
                <a:cs typeface="Arial" charset="0"/>
              </a:rPr>
              <a:t>Absturzverletzungen sind häufig schwer und bedeuten lange Ausfallzeiten und aufwändige Heil- und Reha-Behandlungen.</a:t>
            </a:r>
          </a:p>
          <a:p>
            <a:pPr marL="285750" indent="-285750">
              <a:spcBef>
                <a:spcPct val="50000"/>
              </a:spcBef>
              <a:buFont typeface="Arial" charset="0"/>
              <a:buChar char="•"/>
            </a:pPr>
            <a:r>
              <a:rPr lang="de-DE" sz="1800" dirty="0">
                <a:ea typeface="Arial" charset="0"/>
                <a:cs typeface="Arial" charset="0"/>
              </a:rPr>
              <a:t>In vielen Fällen bleiben Absturzopfer für immer beeinträchtigt und können nicht in ihren ursprünglichen Beruf zurückkehren.</a:t>
            </a:r>
          </a:p>
          <a:p>
            <a:pPr marL="285750" indent="-285750">
              <a:spcBef>
                <a:spcPct val="50000"/>
              </a:spcBef>
              <a:buFont typeface="Arial" charset="0"/>
              <a:buChar char="•"/>
            </a:pPr>
            <a:r>
              <a:rPr lang="de-DE" sz="1800" dirty="0">
                <a:ea typeface="Arial" charset="0"/>
                <a:cs typeface="Arial" charset="0"/>
              </a:rPr>
              <a:t>Abstürze aus größeren Höhen führen häufig zum Tod.</a:t>
            </a:r>
          </a:p>
          <a:p>
            <a:pPr marL="285750" indent="-285750">
              <a:spcBef>
                <a:spcPct val="50000"/>
              </a:spcBef>
              <a:buFont typeface="Arial" charset="0"/>
              <a:buChar char="•"/>
            </a:pPr>
            <a:r>
              <a:rPr lang="de-DE" sz="1800" dirty="0">
                <a:ea typeface="Arial" charset="0"/>
                <a:cs typeface="Arial" charset="0"/>
              </a:rPr>
              <a:t>Selbst bei bestimmungsgemäßer Nutzung von PSA gegen Absturz kann ein Sturz in den Gurt </a:t>
            </a:r>
            <a:r>
              <a:rPr lang="de-DE" sz="1800" dirty="0" smtClean="0">
                <a:ea typeface="Arial" charset="0"/>
                <a:cs typeface="Arial" charset="0"/>
              </a:rPr>
              <a:t>den Tod </a:t>
            </a:r>
            <a:r>
              <a:rPr lang="de-DE" sz="1800" dirty="0">
                <a:ea typeface="Arial" charset="0"/>
                <a:cs typeface="Arial" charset="0"/>
              </a:rPr>
              <a:t>als Folge haben, wenn nicht innerhalb kurzer Zeit Rettung aus der Höhe erfolgt.</a:t>
            </a:r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sz="3200" dirty="0">
                <a:latin typeface="Arial" charset="0"/>
                <a:ea typeface="Arial" charset="0"/>
                <a:cs typeface="Arial" charset="0"/>
              </a:rPr>
              <a:t>Folgen von Abstürzen</a:t>
            </a:r>
          </a:p>
        </p:txBody>
      </p:sp>
      <p:sp>
        <p:nvSpPr>
          <p:cNvPr id="6" name="Fußzeilenplatzhalter 3">
            <a:extLst>
              <a:ext uri="{FF2B5EF4-FFF2-40B4-BE49-F238E27FC236}">
                <a16:creationId xmlns:a16="http://schemas.microsoft.com/office/drawing/2014/main" xmlns="" id="{1B416605-EE19-4E9E-9ED0-040B8507C33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68000" y="6525344"/>
            <a:ext cx="8002800" cy="252000"/>
          </a:xfrm>
        </p:spPr>
        <p:txBody>
          <a:bodyPr/>
          <a:lstStyle/>
          <a:p>
            <a:r>
              <a:rPr lang="de-DE"/>
              <a:t>© 2018 - Unterweisung Plus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20528546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251520" y="1507020"/>
            <a:ext cx="7776864" cy="4658283"/>
          </a:xfrm>
        </p:spPr>
        <p:txBody>
          <a:bodyPr/>
          <a:lstStyle/>
          <a:p>
            <a:pPr marL="285750" indent="-285750">
              <a:spcBef>
                <a:spcPct val="50000"/>
              </a:spcBef>
              <a:buFont typeface="Arial" charset="0"/>
              <a:buChar char="•"/>
            </a:pPr>
            <a:r>
              <a:rPr lang="de-DE" sz="1800" dirty="0">
                <a:ea typeface="Arial" charset="0"/>
                <a:cs typeface="Arial" charset="0"/>
              </a:rPr>
              <a:t>Das Hängetrauma (auch als „</a:t>
            </a:r>
            <a:r>
              <a:rPr lang="de-DE" sz="1800" dirty="0" err="1">
                <a:ea typeface="Arial" charset="0"/>
                <a:cs typeface="Arial" charset="0"/>
              </a:rPr>
              <a:t>orthostatischer</a:t>
            </a:r>
            <a:r>
              <a:rPr lang="de-DE" sz="1800" dirty="0">
                <a:ea typeface="Arial" charset="0"/>
                <a:cs typeface="Arial" charset="0"/>
              </a:rPr>
              <a:t> Schock“ bezeichnet) tritt bei bewegungslosem Hängen im Gurt schon nach relativ kurzer Zeit ein und führt nach spätestens 15 Minuten zum Tod.</a:t>
            </a:r>
          </a:p>
          <a:p>
            <a:pPr marL="285750" indent="-285750">
              <a:spcBef>
                <a:spcPct val="50000"/>
              </a:spcBef>
              <a:buFont typeface="Arial" charset="0"/>
              <a:buChar char="•"/>
            </a:pPr>
            <a:r>
              <a:rPr lang="de-DE" sz="1800" dirty="0">
                <a:ea typeface="Arial" charset="0"/>
                <a:cs typeface="Arial" charset="0"/>
              </a:rPr>
              <a:t>Aufgrund des fehlenden Gegendrucks unter den Füßen fällt die </a:t>
            </a:r>
            <a:r>
              <a:rPr lang="de-DE" sz="1800" dirty="0" smtClean="0">
                <a:ea typeface="Arial" charset="0"/>
                <a:cs typeface="Arial" charset="0"/>
              </a:rPr>
              <a:t>Muskelpumpe </a:t>
            </a:r>
            <a:r>
              <a:rPr lang="de-DE" sz="1800" dirty="0">
                <a:ea typeface="Arial" charset="0"/>
                <a:cs typeface="Arial" charset="0"/>
              </a:rPr>
              <a:t>aus und große Blutmengen versacken in den Beinen.</a:t>
            </a:r>
          </a:p>
          <a:p>
            <a:pPr marL="285750" indent="-285750">
              <a:spcBef>
                <a:spcPct val="50000"/>
              </a:spcBef>
              <a:buFont typeface="Arial" charset="0"/>
              <a:buChar char="•"/>
            </a:pPr>
            <a:r>
              <a:rPr lang="de-DE" sz="1800" dirty="0">
                <a:ea typeface="Arial" charset="0"/>
                <a:cs typeface="Arial" charset="0"/>
              </a:rPr>
              <a:t>Dies führt durch den Blutmangel in den oberen Körperregionen zum sehr schnell sinkenden Blutdruck und es beginnt ein Sauerstoffmangel in den Organen.</a:t>
            </a:r>
          </a:p>
          <a:p>
            <a:pPr marL="285750" indent="-285750">
              <a:spcBef>
                <a:spcPct val="50000"/>
              </a:spcBef>
              <a:buFont typeface="Arial" charset="0"/>
              <a:buChar char="•"/>
            </a:pPr>
            <a:r>
              <a:rPr lang="de-DE" sz="1800" dirty="0">
                <a:ea typeface="Arial" charset="0"/>
                <a:cs typeface="Arial" charset="0"/>
              </a:rPr>
              <a:t>Gleichzeitig sinkt die Herzauswurfleistung.                </a:t>
            </a:r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sz="3200" dirty="0">
                <a:latin typeface="Arial" charset="0"/>
                <a:ea typeface="Arial" charset="0"/>
                <a:cs typeface="Arial" charset="0"/>
              </a:rPr>
              <a:t>Was ist ein Hängetrauma?</a:t>
            </a:r>
          </a:p>
        </p:txBody>
      </p:sp>
      <p:sp>
        <p:nvSpPr>
          <p:cNvPr id="7" name="Fußzeilenplatzhalter 3">
            <a:extLst>
              <a:ext uri="{FF2B5EF4-FFF2-40B4-BE49-F238E27FC236}">
                <a16:creationId xmlns:a16="http://schemas.microsoft.com/office/drawing/2014/main" xmlns="" id="{6B12BCE9-309F-4E89-BDDE-03B8A734D92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68000" y="6525344"/>
            <a:ext cx="8002800" cy="252000"/>
          </a:xfrm>
        </p:spPr>
        <p:txBody>
          <a:bodyPr/>
          <a:lstStyle/>
          <a:p>
            <a:r>
              <a:rPr lang="de-DE"/>
              <a:t>© 2018 - Unterweisung Plus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6452025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68000" y="1628775"/>
            <a:ext cx="8676000" cy="4508500"/>
          </a:xfrm>
        </p:spPr>
        <p:txBody>
          <a:bodyPr/>
          <a:lstStyle/>
          <a:p>
            <a:pPr marL="285750" indent="-285750">
              <a:spcBef>
                <a:spcPct val="50000"/>
              </a:spcBef>
              <a:buFont typeface="Arial" charset="0"/>
              <a:buChar char="•"/>
            </a:pPr>
            <a:r>
              <a:rPr lang="de-DE" sz="1800" dirty="0">
                <a:ea typeface="Arial" charset="0"/>
                <a:cs typeface="Arial" charset="0"/>
              </a:rPr>
              <a:t>Es sind keine Gegenmaßnahmen bei </a:t>
            </a:r>
            <a:r>
              <a:rPr lang="de-DE" sz="1800" dirty="0"/>
              <a:t>Beschädigungen des Betroffenen</a:t>
            </a:r>
            <a:r>
              <a:rPr lang="de-DE" sz="1800" dirty="0">
                <a:ea typeface="Arial" charset="0"/>
                <a:cs typeface="Arial" charset="0"/>
              </a:rPr>
              <a:t> möglich.</a:t>
            </a:r>
          </a:p>
          <a:p>
            <a:pPr marL="285750" indent="-285750">
              <a:spcBef>
                <a:spcPct val="50000"/>
              </a:spcBef>
              <a:buFont typeface="Arial" charset="0"/>
              <a:buChar char="•"/>
            </a:pPr>
            <a:r>
              <a:rPr lang="de-DE" sz="1800" dirty="0">
                <a:ea typeface="Arial" charset="0"/>
                <a:cs typeface="Arial" charset="0"/>
              </a:rPr>
              <a:t>Idealerweise trägt man PSA mit Trittschlinge, in die man im Notfall hineintreten kann, um die Muskelpumpe nicht ausfallen zu lassen.</a:t>
            </a:r>
          </a:p>
          <a:p>
            <a:pPr marL="285750" indent="-285750">
              <a:spcBef>
                <a:spcPct val="50000"/>
              </a:spcBef>
              <a:buFont typeface="Arial" charset="0"/>
              <a:buChar char="•"/>
            </a:pPr>
            <a:r>
              <a:rPr lang="de-DE" sz="1800" dirty="0">
                <a:ea typeface="Arial" charset="0"/>
                <a:cs typeface="Arial" charset="0"/>
              </a:rPr>
              <a:t>Wenn keine Hilfsmittel zur </a:t>
            </a:r>
            <a:r>
              <a:rPr lang="de-DE" sz="1800" dirty="0" smtClean="0">
                <a:ea typeface="Arial" charset="0"/>
                <a:cs typeface="Arial" charset="0"/>
              </a:rPr>
              <a:t>Hand sind: </a:t>
            </a:r>
            <a:r>
              <a:rPr lang="de-DE" sz="1800" dirty="0">
                <a:ea typeface="Arial" charset="0"/>
                <a:cs typeface="Arial" charset="0"/>
              </a:rPr>
              <a:t>Das Anspannen der Beinmuskulatur und wechselndes Treten auf die eigenen Füße verschaffen einen Vorteil von wenigen Minuten.</a:t>
            </a:r>
          </a:p>
          <a:p>
            <a:pPr marL="285750" indent="-285750">
              <a:spcBef>
                <a:spcPct val="50000"/>
              </a:spcBef>
              <a:buFont typeface="Arial" charset="0"/>
              <a:buChar char="•"/>
            </a:pPr>
            <a:r>
              <a:rPr lang="de-DE" sz="1800" dirty="0">
                <a:ea typeface="Arial" charset="0"/>
                <a:cs typeface="Arial" charset="0"/>
              </a:rPr>
              <a:t>Die Rettung muss unverzüglich eingeleitet </a:t>
            </a:r>
            <a:r>
              <a:rPr lang="de-DE" sz="1800" dirty="0" smtClean="0">
                <a:ea typeface="Arial" charset="0"/>
                <a:cs typeface="Arial" charset="0"/>
              </a:rPr>
              <a:t>und </a:t>
            </a:r>
            <a:r>
              <a:rPr lang="de-DE" sz="1800" dirty="0">
                <a:ea typeface="Arial" charset="0"/>
                <a:cs typeface="Arial" charset="0"/>
              </a:rPr>
              <a:t>die Person in eine Kauerstellung gebracht </a:t>
            </a:r>
            <a:r>
              <a:rPr lang="de-DE" sz="1800" dirty="0"/>
              <a:t>werden</a:t>
            </a:r>
            <a:r>
              <a:rPr lang="de-DE" sz="1800" dirty="0">
                <a:ea typeface="Arial" charset="0"/>
                <a:cs typeface="Arial" charset="0"/>
              </a:rPr>
              <a:t>.</a:t>
            </a:r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sz="3200" dirty="0">
                <a:latin typeface="Arial" charset="0"/>
                <a:ea typeface="Arial" charset="0"/>
                <a:cs typeface="Arial" charset="0"/>
              </a:rPr>
              <a:t>Gegenmaßnahmen und Erste Hilfe bei Hängetrauma</a:t>
            </a:r>
          </a:p>
        </p:txBody>
      </p:sp>
      <p:sp>
        <p:nvSpPr>
          <p:cNvPr id="8" name="Fußzeilenplatzhalter 3">
            <a:extLst>
              <a:ext uri="{FF2B5EF4-FFF2-40B4-BE49-F238E27FC236}">
                <a16:creationId xmlns:a16="http://schemas.microsoft.com/office/drawing/2014/main" xmlns="" id="{E2364B16-BBBE-4DEE-AB0B-5FE165A031B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68000" y="6525344"/>
            <a:ext cx="8002800" cy="252000"/>
          </a:xfrm>
        </p:spPr>
        <p:txBody>
          <a:bodyPr/>
          <a:lstStyle/>
          <a:p>
            <a:r>
              <a:rPr lang="de-DE"/>
              <a:t>© 2018 - Unterweisung Plus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1198335280"/>
      </p:ext>
    </p:extLst>
  </p:cSld>
  <p:clrMapOvr>
    <a:masterClrMapping/>
  </p:clrMapOvr>
</p:sld>
</file>

<file path=ppt/theme/theme1.xml><?xml version="1.0" encoding="utf-8"?>
<a:theme xmlns:a="http://schemas.openxmlformats.org/drawingml/2006/main" name="VNR">
  <a:themeElements>
    <a:clrScheme name="Benutzerdefiniert 11">
      <a:dk1>
        <a:sysClr val="windowText" lastClr="000000"/>
      </a:dk1>
      <a:lt1>
        <a:sysClr val="window" lastClr="FFFFFF"/>
      </a:lt1>
      <a:dk2>
        <a:srgbClr val="44546A"/>
      </a:dk2>
      <a:lt2>
        <a:srgbClr val="A5A5A5"/>
      </a:lt2>
      <a:accent1>
        <a:srgbClr val="5F5F5F"/>
      </a:accent1>
      <a:accent2>
        <a:srgbClr val="FF5F1F"/>
      </a:accent2>
      <a:accent3>
        <a:srgbClr val="44546A"/>
      </a:accent3>
      <a:accent4>
        <a:srgbClr val="000000"/>
      </a:accent4>
      <a:accent5>
        <a:srgbClr val="44546A"/>
      </a:accent5>
      <a:accent6>
        <a:srgbClr val="954F72"/>
      </a:accent6>
      <a:hlink>
        <a:srgbClr val="0563C1"/>
      </a:hlink>
      <a:folHlink>
        <a:srgbClr val="954F72"/>
      </a:folHlink>
    </a:clrScheme>
    <a:fontScheme name="VNR-Font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>
          <a:solidFill>
            <a:schemeClr val="accent1"/>
          </a:solidFill>
        </a:ln>
      </a:spPr>
      <a:bodyPr rtlCol="0" anchor="ctr"/>
      <a:lstStyle>
        <a:defPPr>
          <a:defRPr sz="200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000" smtClean="0">
            <a:solidFill>
              <a:schemeClr val="accent1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Larissa">
  <a:themeElements>
    <a:clrScheme name="VNR-Color">
      <a:dk1>
        <a:srgbClr val="2D2D2A"/>
      </a:dk1>
      <a:lt1>
        <a:sysClr val="window" lastClr="FFFFFF"/>
      </a:lt1>
      <a:dk2>
        <a:srgbClr val="696969"/>
      </a:dk2>
      <a:lt2>
        <a:srgbClr val="DCDCDC"/>
      </a:lt2>
      <a:accent1>
        <a:srgbClr val="254061"/>
      </a:accent1>
      <a:accent2>
        <a:srgbClr val="0E61A5"/>
      </a:accent2>
      <a:accent3>
        <a:srgbClr val="648D9F"/>
      </a:accent3>
      <a:accent4>
        <a:srgbClr val="B0CAD4"/>
      </a:accent4>
      <a:accent5>
        <a:srgbClr val="A5A5A5"/>
      </a:accent5>
      <a:accent6>
        <a:srgbClr val="A50303"/>
      </a:accent6>
      <a:hlink>
        <a:srgbClr val="254061"/>
      </a:hlink>
      <a:folHlink>
        <a:srgbClr val="989891"/>
      </a:folHlink>
    </a:clrScheme>
    <a:fontScheme name="VNR-Font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VNR-Color">
      <a:dk1>
        <a:srgbClr val="2D2D2A"/>
      </a:dk1>
      <a:lt1>
        <a:sysClr val="window" lastClr="FFFFFF"/>
      </a:lt1>
      <a:dk2>
        <a:srgbClr val="696969"/>
      </a:dk2>
      <a:lt2>
        <a:srgbClr val="DCDCDC"/>
      </a:lt2>
      <a:accent1>
        <a:srgbClr val="254061"/>
      </a:accent1>
      <a:accent2>
        <a:srgbClr val="0E61A5"/>
      </a:accent2>
      <a:accent3>
        <a:srgbClr val="648D9F"/>
      </a:accent3>
      <a:accent4>
        <a:srgbClr val="B0CAD4"/>
      </a:accent4>
      <a:accent5>
        <a:srgbClr val="A5A5A5"/>
      </a:accent5>
      <a:accent6>
        <a:srgbClr val="A50303"/>
      </a:accent6>
      <a:hlink>
        <a:srgbClr val="254061"/>
      </a:hlink>
      <a:folHlink>
        <a:srgbClr val="989891"/>
      </a:folHlink>
    </a:clrScheme>
    <a:fontScheme name="VNR-Font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VNR_Vorlage</Template>
  <TotalTime>0</TotalTime>
  <Words>751</Words>
  <Application>Microsoft Office PowerPoint</Application>
  <PresentationFormat>Bildschirmpräsentation (4:3)</PresentationFormat>
  <Paragraphs>87</Paragraphs>
  <Slides>12</Slides>
  <Notes>4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3" baseType="lpstr">
      <vt:lpstr>VNR</vt:lpstr>
      <vt:lpstr>Arbeiten mit Absturzgefahr</vt:lpstr>
      <vt:lpstr>Arbeiten mit Absturzgefahr </vt:lpstr>
      <vt:lpstr>Mögliche Absturzursachen</vt:lpstr>
      <vt:lpstr>Was ist PSA gegen Absturz?</vt:lpstr>
      <vt:lpstr>Folgende Grundsätze müssen bei der Benutzung von PSAgA berücksichtigt werden</vt:lpstr>
      <vt:lpstr>Mögliche Gefährdungen</vt:lpstr>
      <vt:lpstr>Folgen von Abstürzen</vt:lpstr>
      <vt:lpstr>Was ist ein Hängetrauma?</vt:lpstr>
      <vt:lpstr>Gegenmaßnahmen und Erste Hilfe bei Hängetrauma</vt:lpstr>
      <vt:lpstr>Gegenmaßnahmen und Erste Hilfe bei Hängetrauma</vt:lpstr>
      <vt:lpstr>Sicheres Verhalten bei Arbeiten mit Absturzgefahr</vt:lpstr>
      <vt:lpstr>Folie 12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MNx - Maximilan Neye</dc:creator>
  <cp:lastModifiedBy>Christine</cp:lastModifiedBy>
  <cp:revision>61</cp:revision>
  <dcterms:created xsi:type="dcterms:W3CDTF">2015-01-22T00:01:03Z</dcterms:created>
  <dcterms:modified xsi:type="dcterms:W3CDTF">2019-05-11T18:05:28Z</dcterms:modified>
</cp:coreProperties>
</file>