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65" r:id="rId2"/>
    <p:sldId id="369" r:id="rId3"/>
    <p:sldId id="370" r:id="rId4"/>
    <p:sldId id="372" r:id="rId5"/>
    <p:sldId id="375" r:id="rId6"/>
    <p:sldId id="376" r:id="rId7"/>
    <p:sldId id="377" r:id="rId8"/>
    <p:sldId id="378" r:id="rId9"/>
    <p:sldId id="373" r:id="rId10"/>
    <p:sldId id="374" r:id="rId11"/>
    <p:sldId id="388" r:id="rId12"/>
    <p:sldId id="389" r:id="rId13"/>
    <p:sldId id="380" r:id="rId14"/>
    <p:sldId id="381" r:id="rId15"/>
    <p:sldId id="382" r:id="rId16"/>
    <p:sldId id="384" r:id="rId17"/>
    <p:sldId id="385" r:id="rId18"/>
    <p:sldId id="383" r:id="rId19"/>
    <p:sldId id="386" r:id="rId20"/>
    <p:sldId id="387" r:id="rId21"/>
    <p:sldId id="368" r:id="rId2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567">
          <p15:clr>
            <a:srgbClr val="A4A3A4"/>
          </p15:clr>
        </p15:guide>
        <p15:guide id="2" orient="horz" pos="2744">
          <p15:clr>
            <a:srgbClr val="A4A3A4"/>
          </p15:clr>
        </p15:guide>
        <p15:guide id="3" orient="horz" pos="5193">
          <p15:clr>
            <a:srgbClr val="A4A3A4"/>
          </p15:clr>
        </p15:guide>
        <p15:guide id="4" pos="346">
          <p15:clr>
            <a:srgbClr val="A4A3A4"/>
          </p15:clr>
        </p15:guide>
        <p15:guide id="5" pos="397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C36"/>
    <a:srgbClr val="0E61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DF3CC1-0BB6-425D-8705-13FE573CDDCE}" v="1" dt="2022-10-25T14:08:00.4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10" autoAdjust="0"/>
    <p:restoredTop sz="96809" autoAdjust="0"/>
  </p:normalViewPr>
  <p:slideViewPr>
    <p:cSldViewPr>
      <p:cViewPr varScale="1">
        <p:scale>
          <a:sx n="114" d="100"/>
          <a:sy n="114" d="100"/>
        </p:scale>
        <p:origin x="6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2923" y="58"/>
      </p:cViewPr>
      <p:guideLst>
        <p:guide orient="horz" pos="567"/>
        <p:guide orient="horz" pos="2744"/>
        <p:guide orient="horz" pos="5193"/>
        <p:guide pos="346"/>
        <p:guide pos="397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734800" cy="403200"/>
          </a:xfrm>
          <a:prstGeom prst="rect">
            <a:avLst/>
          </a:prstGeom>
          <a:solidFill>
            <a:schemeClr val="accent2"/>
          </a:solidFill>
        </p:spPr>
        <p:txBody>
          <a:bodyPr vert="horz" lIns="540000" tIns="45720" rIns="91440" bIns="45720" rtlCol="0" anchor="ctr"/>
          <a:lstStyle>
            <a:lvl1pPr algn="l">
              <a:defRPr sz="1200"/>
            </a:lvl1pPr>
          </a:lstStyle>
          <a:p>
            <a:endParaRPr lang="de-DE">
              <a:solidFill>
                <a:schemeClr val="bg1"/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878800" y="0"/>
            <a:ext cx="979200" cy="40320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fld id="{F29BFF75-E182-4EE8-AA68-3F03A780E5F7}" type="datetimeFigureOut">
              <a:rPr lang="de-DE" smtClean="0">
                <a:solidFill>
                  <a:schemeClr val="accent1"/>
                </a:solidFill>
              </a:rPr>
              <a:pPr/>
              <a:t>25.10.2022</a:t>
            </a:fld>
            <a:endParaRPr lang="de-DE">
              <a:solidFill>
                <a:schemeClr val="accent1"/>
              </a:solidFill>
            </a:endParaRPr>
          </a:p>
        </p:txBody>
      </p:sp>
      <p:sp>
        <p:nvSpPr>
          <p:cNvPr id="9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50800" y="8770458"/>
            <a:ext cx="547200" cy="352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‹Nr.›</a:t>
            </a:fld>
            <a:endParaRPr lang="de-DE">
              <a:solidFill>
                <a:schemeClr val="accent1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515" y="8766858"/>
            <a:ext cx="208411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3290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733256" cy="404664"/>
          </a:xfrm>
          <a:prstGeom prst="rect">
            <a:avLst/>
          </a:prstGeom>
          <a:solidFill>
            <a:schemeClr val="accent2"/>
          </a:solidFill>
        </p:spPr>
        <p:txBody>
          <a:bodyPr vert="horz" lIns="54000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877272" y="0"/>
            <a:ext cx="979140" cy="40466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726AE14-046B-45DB-B2A1-C1397E5D8E1C}" type="datetimeFigureOut">
              <a:rPr lang="de-DE" smtClean="0"/>
              <a:pPr/>
              <a:t>25.10.2022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542083" y="812476"/>
            <a:ext cx="5191173" cy="389338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542083" y="4932040"/>
            <a:ext cx="5191173" cy="34563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5"/>
          </p:nvPr>
        </p:nvSpPr>
        <p:spPr>
          <a:xfrm>
            <a:off x="550800" y="8770458"/>
            <a:ext cx="547200" cy="352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‹Nr.›</a:t>
            </a:fld>
            <a:endParaRPr lang="de-DE">
              <a:solidFill>
                <a:schemeClr val="accent1"/>
              </a:solidFill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515" y="8766858"/>
            <a:ext cx="208411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1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7800" indent="-177800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accent1"/>
        </a:solidFill>
        <a:latin typeface="+mn-lt"/>
        <a:ea typeface="+mn-ea"/>
        <a:cs typeface="+mn-cs"/>
      </a:defRPr>
    </a:lvl1pPr>
    <a:lvl2pPr marL="355600" indent="-1778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accent1"/>
        </a:solidFill>
        <a:latin typeface="+mn-lt"/>
        <a:ea typeface="+mn-ea"/>
        <a:cs typeface="+mn-cs"/>
      </a:defRPr>
    </a:lvl2pPr>
    <a:lvl3pPr marL="534988" indent="-179388" algn="l" defTabSz="914400" rtl="0" eaLnBrk="1" latinLnBrk="0" hangingPunct="1">
      <a:buFont typeface="Symbol" panose="05050102010706020507" pitchFamily="18" charset="2"/>
      <a:buChar char="-"/>
      <a:defRPr sz="1050" kern="1200">
        <a:solidFill>
          <a:schemeClr val="accent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49275" y="8731128"/>
            <a:ext cx="547093" cy="351283"/>
          </a:xfrm>
          <a:prstGeom prst="rect">
            <a:avLst/>
          </a:prstGeom>
        </p:spPr>
        <p:txBody>
          <a:bodyPr/>
          <a:lstStyle/>
          <a:p>
            <a:fld id="{7F407CD1-FDBF-4BA2-B1E3-14367FC4DBB1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4736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14</a:t>
            </a:fld>
            <a:endParaRPr lang="de-DE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910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49275" y="8731128"/>
            <a:ext cx="547093" cy="351283"/>
          </a:xfrm>
          <a:prstGeom prst="rect">
            <a:avLst/>
          </a:prstGeom>
        </p:spPr>
        <p:txBody>
          <a:bodyPr/>
          <a:lstStyle/>
          <a:p>
            <a:fld id="{7F407CD1-FDBF-4BA2-B1E3-14367FC4DBB1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8647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4437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7584" y="2708920"/>
            <a:ext cx="7776666" cy="1189373"/>
          </a:xfrm>
        </p:spPr>
        <p:txBody>
          <a:bodyPr/>
          <a:lstStyle>
            <a:lvl1pPr>
              <a:lnSpc>
                <a:spcPct val="100000"/>
              </a:lnSpc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27584" y="4528135"/>
            <a:ext cx="7776666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73216"/>
            <a:ext cx="2891179" cy="101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5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683002" y="1628800"/>
            <a:ext cx="7460997" cy="2636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1276" y="2160039"/>
            <a:ext cx="6844412" cy="1189373"/>
          </a:xfrm>
        </p:spPr>
        <p:txBody>
          <a:bodyPr anchor="b"/>
          <a:lstStyle>
            <a:lvl1pPr>
              <a:lnSpc>
                <a:spcPct val="10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31276" y="3456183"/>
            <a:ext cx="6844412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2923" y="1628800"/>
            <a:ext cx="1609545" cy="26369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1558800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500" y="5013176"/>
            <a:ext cx="3515467" cy="122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1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683002" y="1628800"/>
            <a:ext cx="7460997" cy="26369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1276" y="2160039"/>
            <a:ext cx="6844412" cy="1189373"/>
          </a:xfrm>
        </p:spPr>
        <p:txBody>
          <a:bodyPr anchor="b"/>
          <a:lstStyle>
            <a:lvl1pPr>
              <a:lnSpc>
                <a:spcPct val="10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31276" y="3456183"/>
            <a:ext cx="6844412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2923" y="1628800"/>
            <a:ext cx="1609545" cy="26369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500" y="5013176"/>
            <a:ext cx="3515467" cy="122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7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1628775"/>
            <a:ext cx="8135937" cy="45085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61510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1628775"/>
            <a:ext cx="8136000" cy="45072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16553"/>
            <a:ext cx="8136000" cy="360363"/>
          </a:xfrm>
        </p:spPr>
        <p:txBody>
          <a:bodyPr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Untertitel einfügen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09790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1628775"/>
            <a:ext cx="3888000" cy="45085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Inhaltsplatzhalter 7"/>
          <p:cNvSpPr>
            <a:spLocks noGrp="1"/>
          </p:cNvSpPr>
          <p:nvPr>
            <p:ph sz="quarter" idx="14"/>
          </p:nvPr>
        </p:nvSpPr>
        <p:spPr>
          <a:xfrm>
            <a:off x="4716016" y="1628775"/>
            <a:ext cx="3888234" cy="45085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58561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68000" y="1628775"/>
            <a:ext cx="3888000" cy="496800"/>
          </a:xfrm>
          <a:solidFill>
            <a:schemeClr val="accent1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16250" y="1628775"/>
            <a:ext cx="3888000" cy="496800"/>
          </a:xfrm>
          <a:solidFill>
            <a:schemeClr val="accent2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2141275"/>
            <a:ext cx="3887663" cy="399600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Inhaltsplatzhalter 7"/>
          <p:cNvSpPr>
            <a:spLocks noGrp="1"/>
          </p:cNvSpPr>
          <p:nvPr>
            <p:ph sz="quarter" idx="14"/>
          </p:nvPr>
        </p:nvSpPr>
        <p:spPr>
          <a:xfrm>
            <a:off x="4716016" y="2141275"/>
            <a:ext cx="3888234" cy="399600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9646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68000" y="1628775"/>
            <a:ext cx="2628000" cy="496800"/>
          </a:xfrm>
          <a:solidFill>
            <a:schemeClr val="accent1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3222399" y="1628775"/>
            <a:ext cx="2628000" cy="496800"/>
          </a:xfrm>
          <a:solidFill>
            <a:schemeClr val="accent2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2141275"/>
            <a:ext cx="2628000" cy="399600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Inhaltsplatzhalter 7"/>
          <p:cNvSpPr>
            <a:spLocks noGrp="1"/>
          </p:cNvSpPr>
          <p:nvPr>
            <p:ph sz="quarter" idx="14"/>
          </p:nvPr>
        </p:nvSpPr>
        <p:spPr>
          <a:xfrm>
            <a:off x="3222398" y="2141275"/>
            <a:ext cx="2628000" cy="399600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5976484" y="1628775"/>
            <a:ext cx="2628000" cy="496800"/>
          </a:xfrm>
          <a:solidFill>
            <a:schemeClr val="accent4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13" name="Inhaltsplatzhalter 7"/>
          <p:cNvSpPr>
            <a:spLocks noGrp="1"/>
          </p:cNvSpPr>
          <p:nvPr>
            <p:ph sz="quarter" idx="16"/>
          </p:nvPr>
        </p:nvSpPr>
        <p:spPr>
          <a:xfrm>
            <a:off x="5976484" y="2141275"/>
            <a:ext cx="2628000" cy="3996000"/>
          </a:xfrm>
          <a:solidFill>
            <a:schemeClr val="accent4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25457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4262400" y="1628774"/>
            <a:ext cx="4341850" cy="234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3" name="Rechteck 2"/>
          <p:cNvSpPr/>
          <p:nvPr userDrawn="1"/>
        </p:nvSpPr>
        <p:spPr>
          <a:xfrm>
            <a:off x="4262400" y="4121275"/>
            <a:ext cx="2088000" cy="201600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4507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468000" y="1628775"/>
            <a:ext cx="3672000" cy="4508500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Inhaltsplatzhalter 5"/>
          <p:cNvSpPr>
            <a:spLocks noGrp="1"/>
          </p:cNvSpPr>
          <p:nvPr>
            <p:ph sz="quarter" idx="17"/>
          </p:nvPr>
        </p:nvSpPr>
        <p:spPr>
          <a:xfrm>
            <a:off x="4262400" y="1628775"/>
            <a:ext cx="4341850" cy="2339999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Rechteck 12"/>
          <p:cNvSpPr/>
          <p:nvPr userDrawn="1"/>
        </p:nvSpPr>
        <p:spPr>
          <a:xfrm>
            <a:off x="6480250" y="4121275"/>
            <a:ext cx="2124000" cy="2016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8"/>
          </p:nvPr>
        </p:nvSpPr>
        <p:spPr>
          <a:xfrm>
            <a:off x="4262400" y="4121275"/>
            <a:ext cx="2088000" cy="20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7" name="Inhaltsplatzhalter 15"/>
          <p:cNvSpPr>
            <a:spLocks noGrp="1"/>
          </p:cNvSpPr>
          <p:nvPr>
            <p:ph sz="quarter" idx="19"/>
          </p:nvPr>
        </p:nvSpPr>
        <p:spPr>
          <a:xfrm>
            <a:off x="6480250" y="4121275"/>
            <a:ext cx="2124000" cy="2016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54573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lau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2051720" y="4697275"/>
            <a:ext cx="6552593" cy="144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8" name="Rechteck 7"/>
          <p:cNvSpPr/>
          <p:nvPr userDrawn="1"/>
        </p:nvSpPr>
        <p:spPr>
          <a:xfrm>
            <a:off x="468313" y="4697275"/>
            <a:ext cx="1439391" cy="144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6000" cy="2923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8"/>
          </p:nvPr>
        </p:nvSpPr>
        <p:spPr>
          <a:xfrm>
            <a:off x="468376" y="1628775"/>
            <a:ext cx="8135937" cy="2922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Inhaltsplatzhalter 6"/>
          <p:cNvSpPr>
            <a:spLocks noGrp="1"/>
          </p:cNvSpPr>
          <p:nvPr>
            <p:ph sz="quarter" idx="19"/>
          </p:nvPr>
        </p:nvSpPr>
        <p:spPr>
          <a:xfrm>
            <a:off x="468313" y="4697275"/>
            <a:ext cx="1439391" cy="14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20"/>
          </p:nvPr>
        </p:nvSpPr>
        <p:spPr>
          <a:xfrm>
            <a:off x="2051050" y="4697413"/>
            <a:ext cx="6553200" cy="14398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035619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 bunt - 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3186000"/>
            <a:ext cx="4986000" cy="2952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8" name="Rechteck 7"/>
          <p:cNvSpPr/>
          <p:nvPr userDrawn="1"/>
        </p:nvSpPr>
        <p:spPr>
          <a:xfrm>
            <a:off x="5572800" y="3186000"/>
            <a:ext cx="3031200" cy="2952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312" y="1627200"/>
            <a:ext cx="4986000" cy="1418400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Rechteck 8"/>
          <p:cNvSpPr/>
          <p:nvPr userDrawn="1"/>
        </p:nvSpPr>
        <p:spPr>
          <a:xfrm>
            <a:off x="5572800" y="1627200"/>
            <a:ext cx="3031200" cy="1418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9"/>
          </p:nvPr>
        </p:nvSpPr>
        <p:spPr>
          <a:xfrm>
            <a:off x="468313" y="1627188"/>
            <a:ext cx="4986337" cy="1417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20"/>
          </p:nvPr>
        </p:nvSpPr>
        <p:spPr>
          <a:xfrm>
            <a:off x="468313" y="3186113"/>
            <a:ext cx="4986337" cy="29511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21"/>
          </p:nvPr>
        </p:nvSpPr>
        <p:spPr>
          <a:xfrm>
            <a:off x="5572125" y="1627188"/>
            <a:ext cx="3032125" cy="14176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2" name="Inhaltsplatzhalter 21"/>
          <p:cNvSpPr>
            <a:spLocks noGrp="1"/>
          </p:cNvSpPr>
          <p:nvPr>
            <p:ph sz="quarter" idx="22"/>
          </p:nvPr>
        </p:nvSpPr>
        <p:spPr>
          <a:xfrm>
            <a:off x="5572125" y="3186113"/>
            <a:ext cx="3032125" cy="29511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891683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4725144"/>
            <a:ext cx="4986000" cy="1412131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1" name="Rechteck 10"/>
          <p:cNvSpPr/>
          <p:nvPr userDrawn="1"/>
        </p:nvSpPr>
        <p:spPr>
          <a:xfrm>
            <a:off x="5580112" y="4725144"/>
            <a:ext cx="3024138" cy="1412131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5937" cy="295235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9"/>
          </p:nvPr>
        </p:nvSpPr>
        <p:spPr>
          <a:xfrm>
            <a:off x="468313" y="1628775"/>
            <a:ext cx="8135937" cy="29523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quarter" idx="20"/>
          </p:nvPr>
        </p:nvSpPr>
        <p:spPr>
          <a:xfrm>
            <a:off x="468313" y="4724400"/>
            <a:ext cx="4986337" cy="14128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7" name="Inhaltsplatzhalter 16"/>
          <p:cNvSpPr>
            <a:spLocks noGrp="1"/>
          </p:cNvSpPr>
          <p:nvPr>
            <p:ph sz="quarter" idx="21"/>
          </p:nvPr>
        </p:nvSpPr>
        <p:spPr>
          <a:xfrm>
            <a:off x="5580063" y="4724400"/>
            <a:ext cx="3024187" cy="1412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880454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blau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4725144"/>
            <a:ext cx="8135938" cy="1412131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5937" cy="295235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9"/>
          </p:nvPr>
        </p:nvSpPr>
        <p:spPr>
          <a:xfrm>
            <a:off x="468313" y="1628775"/>
            <a:ext cx="8135937" cy="29523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quarter" idx="20"/>
          </p:nvPr>
        </p:nvSpPr>
        <p:spPr>
          <a:xfrm>
            <a:off x="468313" y="4724400"/>
            <a:ext cx="8135937" cy="14128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419837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266124" y="3934355"/>
            <a:ext cx="1800000" cy="220291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4507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468000" y="1628774"/>
            <a:ext cx="3672000" cy="4508500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6804248" y="1628774"/>
            <a:ext cx="1799752" cy="2202919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3" name="Rechteck 12"/>
          <p:cNvSpPr/>
          <p:nvPr userDrawn="1"/>
        </p:nvSpPr>
        <p:spPr>
          <a:xfrm>
            <a:off x="4266124" y="1628774"/>
            <a:ext cx="2412000" cy="2202919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7" name="Rechteck 16"/>
          <p:cNvSpPr/>
          <p:nvPr userDrawn="1"/>
        </p:nvSpPr>
        <p:spPr>
          <a:xfrm>
            <a:off x="6192000" y="3934355"/>
            <a:ext cx="2412000" cy="2202919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7"/>
          </p:nvPr>
        </p:nvSpPr>
        <p:spPr>
          <a:xfrm>
            <a:off x="4265613" y="1628775"/>
            <a:ext cx="2413000" cy="22034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/>
          </p:nvPr>
        </p:nvSpPr>
        <p:spPr>
          <a:xfrm>
            <a:off x="6191250" y="3933825"/>
            <a:ext cx="2413000" cy="22018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19"/>
          </p:nvPr>
        </p:nvSpPr>
        <p:spPr>
          <a:xfrm>
            <a:off x="4265613" y="3933825"/>
            <a:ext cx="1800225" cy="220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1" name="Inhaltsplatzhalter 19"/>
          <p:cNvSpPr>
            <a:spLocks noGrp="1"/>
          </p:cNvSpPr>
          <p:nvPr>
            <p:ph sz="quarter" idx="20"/>
          </p:nvPr>
        </p:nvSpPr>
        <p:spPr>
          <a:xfrm>
            <a:off x="6803775" y="1628774"/>
            <a:ext cx="1800225" cy="220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633200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lau/grau - 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4267738" y="1628775"/>
            <a:ext cx="4336512" cy="45085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3" name="Rechteck 2"/>
          <p:cNvSpPr/>
          <p:nvPr userDrawn="1"/>
        </p:nvSpPr>
        <p:spPr>
          <a:xfrm>
            <a:off x="468000" y="1628775"/>
            <a:ext cx="3672408" cy="165620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3" name="Rechteck 12"/>
          <p:cNvSpPr/>
          <p:nvPr userDrawn="1"/>
        </p:nvSpPr>
        <p:spPr>
          <a:xfrm>
            <a:off x="468000" y="3429000"/>
            <a:ext cx="3672408" cy="270827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165620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Inhaltsplatzhalter 11"/>
          <p:cNvSpPr>
            <a:spLocks noGrp="1"/>
          </p:cNvSpPr>
          <p:nvPr>
            <p:ph sz="quarter" idx="17"/>
          </p:nvPr>
        </p:nvSpPr>
        <p:spPr>
          <a:xfrm>
            <a:off x="468000" y="1629221"/>
            <a:ext cx="3671887" cy="16557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/>
          </p:nvPr>
        </p:nvSpPr>
        <p:spPr>
          <a:xfrm>
            <a:off x="468313" y="3429000"/>
            <a:ext cx="3671887" cy="2708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19"/>
          </p:nvPr>
        </p:nvSpPr>
        <p:spPr>
          <a:xfrm>
            <a:off x="4267200" y="1628775"/>
            <a:ext cx="4337050" cy="45085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782853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12853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0"/>
            <a:ext cx="9144000" cy="53012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1619672" y="2942586"/>
            <a:ext cx="0" cy="180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96144" y="2924944"/>
            <a:ext cx="6908106" cy="1329404"/>
          </a:xfrm>
        </p:spPr>
        <p:txBody>
          <a:bodyPr tIns="0" anchor="t"/>
          <a:lstStyle>
            <a:lvl1pPr algn="l">
              <a:lnSpc>
                <a:spcPct val="100000"/>
              </a:lnSpc>
              <a:defRPr sz="3600" b="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96144" y="4293096"/>
            <a:ext cx="6908106" cy="458455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41208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6453336"/>
            <a:ext cx="8604448" cy="404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8676456" y="6453336"/>
            <a:ext cx="463842" cy="404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© SafetyXperts - Unterweisung Plus</a:t>
            </a:r>
          </a:p>
        </p:txBody>
      </p:sp>
    </p:spTree>
    <p:extLst>
      <p:ext uri="{BB962C8B-B14F-4D97-AF65-F5344CB8AC3E}">
        <p14:creationId xmlns:p14="http://schemas.microsoft.com/office/powerpoint/2010/main" val="1740195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Agenda-Tabelle"/>
          <p:cNvSpPr>
            <a:spLocks noGrp="1"/>
          </p:cNvSpPr>
          <p:nvPr>
            <p:ph type="tbl" sz="quarter" idx="13"/>
          </p:nvPr>
        </p:nvSpPr>
        <p:spPr>
          <a:xfrm>
            <a:off x="468000" y="1628775"/>
            <a:ext cx="8135937" cy="4508500"/>
          </a:xfrm>
        </p:spPr>
        <p:txBody>
          <a:bodyPr/>
          <a:lstStyle/>
          <a:p>
            <a:r>
              <a:rPr lang="de-DE"/>
              <a:t>Tabelle durch Klicken auf Symbol hinzufügen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/>
              <a:t>© SafetyXperts - Unterweisung Plus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198946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4437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27584" y="1700808"/>
            <a:ext cx="7992888" cy="1189373"/>
          </a:xfrm>
        </p:spPr>
        <p:txBody>
          <a:bodyPr/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Vielen Dank für Ihre Aufmerksamkeit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C3B5C0C-ACED-4D76-BB9B-C80E4C7E4E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61161" y="6044469"/>
            <a:ext cx="1539595" cy="493740"/>
          </a:xfrm>
          <a:prstGeom prst="rect">
            <a:avLst/>
          </a:prstGeom>
        </p:spPr>
      </p:pic>
      <p:sp>
        <p:nvSpPr>
          <p:cNvPr id="12" name="Textfeld 12">
            <a:extLst>
              <a:ext uri="{FF2B5EF4-FFF2-40B4-BE49-F238E27FC236}">
                <a16:creationId xmlns:a16="http://schemas.microsoft.com/office/drawing/2014/main" id="{DDE37944-0EBC-4B11-ACC0-F86CEC6269B9}"/>
              </a:ext>
            </a:extLst>
          </p:cNvPr>
          <p:cNvSpPr txBox="1"/>
          <p:nvPr userDrawn="1"/>
        </p:nvSpPr>
        <p:spPr>
          <a:xfrm>
            <a:off x="605827" y="5152156"/>
            <a:ext cx="29520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dirty="0">
                <a:solidFill>
                  <a:schemeClr val="accent1"/>
                </a:solidFill>
                <a:cs typeface="Arial" charset="0"/>
              </a:rPr>
              <a:t>Unternehmen</a:t>
            </a:r>
          </a:p>
          <a:p>
            <a:r>
              <a:rPr lang="de-DE" sz="1600" dirty="0">
                <a:solidFill>
                  <a:schemeClr val="accent1"/>
                </a:solidFill>
                <a:cs typeface="Arial" charset="0"/>
              </a:rPr>
              <a:t>Straße / Hausnummer</a:t>
            </a:r>
          </a:p>
          <a:p>
            <a:r>
              <a:rPr lang="de-DE" sz="1600" dirty="0">
                <a:solidFill>
                  <a:schemeClr val="accent1"/>
                </a:solidFill>
                <a:cs typeface="Arial" charset="0"/>
              </a:rPr>
              <a:t>PLZ / Stadt </a:t>
            </a:r>
          </a:p>
          <a:p>
            <a:r>
              <a:rPr lang="de-DE" sz="1600" dirty="0">
                <a:solidFill>
                  <a:schemeClr val="accent1"/>
                </a:solidFill>
                <a:cs typeface="Arial" charset="0"/>
              </a:rPr>
              <a:t>Telefon</a:t>
            </a:r>
          </a:p>
          <a:p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13" name="Untertitel 6">
            <a:extLst>
              <a:ext uri="{FF2B5EF4-FFF2-40B4-BE49-F238E27FC236}">
                <a16:creationId xmlns:a16="http://schemas.microsoft.com/office/drawing/2014/main" id="{CCF6C5A0-FA6B-4F58-A34A-57726A3FA9A6}"/>
              </a:ext>
            </a:extLst>
          </p:cNvPr>
          <p:cNvSpPr>
            <a:spLocks noGrp="1"/>
          </p:cNvSpPr>
          <p:nvPr userDrawn="1"/>
        </p:nvSpPr>
        <p:spPr>
          <a:xfrm>
            <a:off x="611560" y="4797152"/>
            <a:ext cx="4248472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Wingdings" panose="05000000000000000000" pitchFamily="2" charset="2"/>
              <a:buNone/>
              <a:tabLst/>
              <a:defRPr sz="14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Symbol" panose="05050102010706020507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dirty="0"/>
              <a:t>Trage hier deinen namen ein</a:t>
            </a:r>
          </a:p>
        </p:txBody>
      </p:sp>
    </p:spTree>
    <p:extLst>
      <p:ext uri="{BB962C8B-B14F-4D97-AF65-F5344CB8AC3E}">
        <p14:creationId xmlns:p14="http://schemas.microsoft.com/office/powerpoint/2010/main" val="1524760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6453336"/>
            <a:ext cx="8604448" cy="404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8676456" y="6453336"/>
            <a:ext cx="463842" cy="404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8000" y="90000"/>
            <a:ext cx="8136000" cy="90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000" y="1628775"/>
            <a:ext cx="8135937" cy="4508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8000" y="6525344"/>
            <a:ext cx="80028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de-DE"/>
              <a:t>© SafetyXperts - Unterweisung Plus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76000" y="6525344"/>
            <a:ext cx="4680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9" name="Gerade Verbindung 8"/>
          <p:cNvCxnSpPr/>
          <p:nvPr/>
        </p:nvCxnSpPr>
        <p:spPr>
          <a:xfrm>
            <a:off x="0" y="1007623"/>
            <a:ext cx="91440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71" r:id="rId3"/>
    <p:sldLayoutId id="2147483665" r:id="rId4"/>
    <p:sldLayoutId id="2147483650" r:id="rId5"/>
    <p:sldLayoutId id="2147483652" r:id="rId6"/>
    <p:sldLayoutId id="2147483653" r:id="rId7"/>
    <p:sldLayoutId id="2147483677" r:id="rId8"/>
    <p:sldLayoutId id="2147483675" r:id="rId9"/>
    <p:sldLayoutId id="2147483674" r:id="rId10"/>
    <p:sldLayoutId id="2147483676" r:id="rId11"/>
    <p:sldLayoutId id="2147483680" r:id="rId12"/>
    <p:sldLayoutId id="2147483683" r:id="rId13"/>
    <p:sldLayoutId id="2147483681" r:id="rId14"/>
    <p:sldLayoutId id="2147483682" r:id="rId15"/>
    <p:sldLayoutId id="2147483654" r:id="rId16"/>
    <p:sldLayoutId id="2147483670" r:id="rId17"/>
    <p:sldLayoutId id="2147483655" r:id="rId18"/>
    <p:sldLayoutId id="2147483673" r:id="rId19"/>
    <p:sldLayoutId id="2147483678" r:id="rId20"/>
  </p:sldLayoutIdLst>
  <p:hf hdr="0" dt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3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spcBef>
          <a:spcPts val="600"/>
        </a:spcBef>
        <a:buFont typeface="Wingdings" panose="05000000000000000000" pitchFamily="2" charset="2"/>
        <a:buChar char="§"/>
        <a:tabLst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76325" indent="-269875" algn="l" defTabSz="914400" rtl="0" eaLnBrk="1" latinLnBrk="0" hangingPunct="1">
        <a:spcBef>
          <a:spcPct val="200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Unterweisung für Staplerfahrer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Ort, Datum</a:t>
            </a:r>
          </a:p>
        </p:txBody>
      </p:sp>
    </p:spTree>
    <p:extLst>
      <p:ext uri="{BB962C8B-B14F-4D97-AF65-F5344CB8AC3E}">
        <p14:creationId xmlns:p14="http://schemas.microsoft.com/office/powerpoint/2010/main" val="299601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>
            <a:spLocks noChangeArrowheads="1"/>
          </p:cNvSpPr>
          <p:nvPr/>
        </p:nvSpPr>
        <p:spPr bwMode="auto">
          <a:xfrm>
            <a:off x="1016000" y="4705350"/>
            <a:ext cx="5214938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endParaRPr lang="de-DE" altLang="de-DE" b="1" dirty="0">
              <a:solidFill>
                <a:srgbClr val="FF0000"/>
              </a:solidFill>
            </a:endParaRPr>
          </a:p>
          <a:p>
            <a:pPr eaLnBrk="0" hangingPunct="0"/>
            <a:r>
              <a:rPr lang="de-DE" altLang="de-DE" sz="2000" b="1" dirty="0">
                <a:solidFill>
                  <a:srgbClr val="FF0000"/>
                </a:solidFill>
                <a:ea typeface="Arial" charset="0"/>
                <a:cs typeface="Arial" charset="0"/>
              </a:rPr>
              <a:t> DIN Norm  ISO 5053 </a:t>
            </a:r>
          </a:p>
          <a:p>
            <a:pPr eaLnBrk="0" hangingPunct="0"/>
            <a:r>
              <a:rPr lang="de-DE" altLang="de-DE" sz="2000" b="1" dirty="0">
                <a:solidFill>
                  <a:srgbClr val="FF0000"/>
                </a:solidFill>
                <a:ea typeface="Arial" charset="0"/>
                <a:cs typeface="Arial" charset="0"/>
              </a:rPr>
              <a:t>Kraftbetriebene Flurförderzeuge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hangingPunct="0">
              <a:buFont typeface="Arial" charset="0"/>
              <a:buChar char="•"/>
            </a:pPr>
            <a:r>
              <a:rPr lang="de-DE" altLang="de-DE" dirty="0">
                <a:ea typeface="Arial" charset="0"/>
                <a:cs typeface="Arial" charset="0"/>
              </a:rPr>
              <a:t>Flurförderzeuge (FFZ) werden zwecks Beförderung, Ziehen und Schieben von Lasten eingesetzt. </a:t>
            </a:r>
          </a:p>
          <a:p>
            <a:pPr eaLnBrk="0" hangingPunct="0">
              <a:buFont typeface="Arial" charset="0"/>
              <a:buChar char="•"/>
            </a:pPr>
            <a:endParaRPr lang="de-DE" altLang="de-DE" dirty="0">
              <a:ea typeface="Arial" charset="0"/>
              <a:cs typeface="Arial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de-DE" altLang="de-DE" dirty="0">
                <a:ea typeface="Arial" charset="0"/>
                <a:cs typeface="Arial" charset="0"/>
              </a:rPr>
              <a:t>Mit einer Hubeinrichtung ausgerüstete Flurförderzeuge können Lasten selbst aufnehmen, absetzen, heben, stapeln oder in Regale ein- und auslagern.</a:t>
            </a:r>
          </a:p>
          <a:p>
            <a:pPr eaLnBrk="0" hangingPunct="0">
              <a:buFont typeface="Arial" charset="0"/>
              <a:buChar char="•"/>
            </a:pPr>
            <a:endParaRPr lang="de-DE" altLang="de-DE" dirty="0">
              <a:ea typeface="Arial" charset="0"/>
              <a:cs typeface="Arial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de-DE" altLang="de-DE" dirty="0">
                <a:ea typeface="Arial" charset="0"/>
                <a:cs typeface="Arial" charset="0"/>
              </a:rPr>
              <a:t>Laut ISO 5053 sind Flurförderzeuge gleislose, innerbetriebliche Fördermittel, die auf Rädern fahren und frei lenkbar sind.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Definition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6A808EE-794A-E0B4-0487-A35F06271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3460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4104000" cy="4508500"/>
          </a:xfrm>
        </p:spPr>
        <p:txBody>
          <a:bodyPr/>
          <a:lstStyle/>
          <a:p>
            <a:pPr marL="0" indent="0" eaLnBrk="0" hangingPunct="0">
              <a:buNone/>
            </a:pPr>
            <a:r>
              <a:rPr lang="de-DE" altLang="de-DE" dirty="0">
                <a:latin typeface="Arial" charset="0"/>
                <a:ea typeface="Arial" charset="0"/>
                <a:cs typeface="Arial" charset="0"/>
              </a:rPr>
              <a:t>Wichtig zu beachten: </a:t>
            </a:r>
          </a:p>
          <a:p>
            <a:pPr eaLnBrk="0" hangingPunct="0">
              <a:buFont typeface="Arial" charset="0"/>
              <a:buChar char="•"/>
            </a:pPr>
            <a:r>
              <a:rPr lang="de-DE" altLang="de-DE" dirty="0">
                <a:latin typeface="Arial" charset="0"/>
                <a:ea typeface="Arial" charset="0"/>
                <a:cs typeface="Arial" charset="0"/>
              </a:rPr>
              <a:t>Heck schert beim Einlenken aus</a:t>
            </a:r>
          </a:p>
          <a:p>
            <a:pPr eaLnBrk="0" hangingPunct="0">
              <a:buFont typeface="Arial" charset="0"/>
              <a:buChar char="•"/>
            </a:pPr>
            <a:endParaRPr lang="de-DE" altLang="de-DE" dirty="0">
              <a:latin typeface="Arial" charset="0"/>
              <a:ea typeface="Arial" charset="0"/>
              <a:cs typeface="Arial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de-DE" altLang="de-DE" dirty="0">
                <a:latin typeface="Arial" charset="0"/>
                <a:ea typeface="Arial" charset="0"/>
                <a:cs typeface="Arial" charset="0"/>
              </a:rPr>
              <a:t>Kippgefahr bei Kurvenfahrten </a:t>
            </a:r>
            <a:r>
              <a:rPr lang="de-DE" altLang="de-DE" dirty="0">
                <a:latin typeface="Arial" charset="0"/>
                <a:ea typeface="Arial" charset="0"/>
                <a:cs typeface="Arial" charset="0"/>
                <a:sym typeface="Wingdings" panose="05000000000000000000" pitchFamily="2" charset="2"/>
              </a:rPr>
              <a:t> langsam fahren</a:t>
            </a:r>
            <a:endParaRPr lang="de-DE" altLang="de-DE" dirty="0">
              <a:latin typeface="Arial" charset="0"/>
              <a:ea typeface="Arial" charset="0"/>
              <a:cs typeface="Arial" charset="0"/>
            </a:endParaRPr>
          </a:p>
          <a:p>
            <a:pPr eaLnBrk="0" hangingPunct="0">
              <a:buFont typeface="Arial" charset="0"/>
              <a:buChar char="•"/>
            </a:pPr>
            <a:endParaRPr lang="de-DE" altLang="de-DE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Lenkung von Flurförderzeugen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28775"/>
            <a:ext cx="2823559" cy="322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DD667F56-345F-4EA1-BEB4-489C510D2C0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5E02895-B988-4906-BEEA-E268B06B0A91}"/>
              </a:ext>
            </a:extLst>
          </p:cNvPr>
          <p:cNvSpPr txBox="1"/>
          <p:nvPr/>
        </p:nvSpPr>
        <p:spPr>
          <a:xfrm>
            <a:off x="7260828" y="4853046"/>
            <a:ext cx="6703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Calibri (Textkörper)"/>
              </a:rPr>
              <a:t>© S. Specht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ED8756-E4B1-C3BF-9509-846579AF8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482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dirty="0">
                <a:ea typeface="Arial" charset="0"/>
                <a:cs typeface="Arial" charset="0"/>
              </a:rPr>
              <a:t>Die Kippkante ist hinten mittig von der Lenkachse jeweils zu den Vorderrädern.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Kippkante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4" t="40714" r="24107" b="17143"/>
          <a:stretch>
            <a:fillRect/>
          </a:stretch>
        </p:blipFill>
        <p:spPr bwMode="auto">
          <a:xfrm>
            <a:off x="1717873" y="3068960"/>
            <a:ext cx="5636190" cy="2588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17A62AA-CE14-4FAF-BD1D-DBBC341C064B}"/>
              </a:ext>
            </a:extLst>
          </p:cNvPr>
          <p:cNvSpPr/>
          <p:nvPr/>
        </p:nvSpPr>
        <p:spPr>
          <a:xfrm>
            <a:off x="6683687" y="5681696"/>
            <a:ext cx="67037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prstClr val="white">
                    <a:lumMod val="65000"/>
                  </a:prstClr>
                </a:solidFill>
                <a:latin typeface="Calibri (Textkörper)"/>
              </a:rPr>
              <a:t>© S. Specht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2F6BC42-BDB2-D2A6-06E7-3BC435A4E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9988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de-DE" dirty="0"/>
              <a:t>Schwerpunkt des Leergewichts ist möglichst weit von der Vorderachse entfernt (meistens unter dem Fahrersitz).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Schwerpunkt eines Gabelstaplers</a:t>
            </a: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88A58A98-575D-4D24-A72B-3F8DB42877B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942131C-BC42-4A73-AB9C-F9BDD2949A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368" y="2420888"/>
            <a:ext cx="5148064" cy="3179932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6CCEFF7-5CEC-4887-BA71-B0B8AED922ED}"/>
              </a:ext>
            </a:extLst>
          </p:cNvPr>
          <p:cNvSpPr/>
          <p:nvPr/>
        </p:nvSpPr>
        <p:spPr>
          <a:xfrm>
            <a:off x="5796136" y="5493098"/>
            <a:ext cx="11400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Calibri (Textkörper)"/>
              </a:rPr>
              <a:t>© Fotolia - 212331604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7C44374-521F-8390-0030-7920453AE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0038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de-DE" altLang="de-DE" dirty="0">
                <a:ea typeface="Arial" charset="0"/>
                <a:cs typeface="Arial" charset="0"/>
              </a:rPr>
              <a:t>Der Gesamtschwerpunkt ist vom Fahrzeug- und vom Lastschwerpunkt abhängig. </a:t>
            </a: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Veränderung des Schwerpunktes mit Last</a:t>
            </a:r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74E403C6-E588-40B2-835C-9F357B58644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98E0487-E5E2-4BA2-96DE-86339BD1EF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200" y="2132856"/>
            <a:ext cx="3983600" cy="2460649"/>
          </a:xfrm>
          <a:prstGeom prst="rect">
            <a:avLst/>
          </a:prstGeom>
        </p:spPr>
      </p:pic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92592BF7-40EB-467A-8CF9-5AC50C862891}"/>
              </a:ext>
            </a:extLst>
          </p:cNvPr>
          <p:cNvCxnSpPr>
            <a:cxnSpLocks/>
          </p:cNvCxnSpPr>
          <p:nvPr/>
        </p:nvCxnSpPr>
        <p:spPr>
          <a:xfrm flipV="1">
            <a:off x="2781236" y="3948408"/>
            <a:ext cx="677322" cy="1111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DD62C487-CD4F-4819-9300-5DEE2971079B}"/>
              </a:ext>
            </a:extLst>
          </p:cNvPr>
          <p:cNvCxnSpPr>
            <a:cxnSpLocks/>
          </p:cNvCxnSpPr>
          <p:nvPr/>
        </p:nvCxnSpPr>
        <p:spPr>
          <a:xfrm flipH="1" flipV="1">
            <a:off x="3861808" y="3948408"/>
            <a:ext cx="473461" cy="1070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16A0EC24-66F1-4A8E-B7BF-8D3BF2067710}"/>
              </a:ext>
            </a:extLst>
          </p:cNvPr>
          <p:cNvCxnSpPr>
            <a:cxnSpLocks/>
          </p:cNvCxnSpPr>
          <p:nvPr/>
        </p:nvCxnSpPr>
        <p:spPr>
          <a:xfrm flipH="1" flipV="1">
            <a:off x="5415841" y="4153272"/>
            <a:ext cx="502570" cy="8382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EE1AFF37-CEA5-498E-8BD7-F4411C2647F5}"/>
              </a:ext>
            </a:extLst>
          </p:cNvPr>
          <p:cNvSpPr txBox="1"/>
          <p:nvPr/>
        </p:nvSpPr>
        <p:spPr>
          <a:xfrm>
            <a:off x="1483016" y="4991514"/>
            <a:ext cx="34503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chemeClr val="accent1"/>
                </a:solidFill>
              </a:rPr>
              <a:t>Schwerpunkt des Gabelstaplers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6FA15E0-6A40-42FD-B993-1ECEAD8B90AD}"/>
              </a:ext>
            </a:extLst>
          </p:cNvPr>
          <p:cNvSpPr txBox="1"/>
          <p:nvPr/>
        </p:nvSpPr>
        <p:spPr>
          <a:xfrm>
            <a:off x="4933384" y="4991514"/>
            <a:ext cx="2433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chemeClr val="accent1"/>
                </a:solidFill>
              </a:rPr>
              <a:t>Schwerpunkt der Last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C31B861-932D-43B4-A912-A6327B20CD58}"/>
              </a:ext>
            </a:extLst>
          </p:cNvPr>
          <p:cNvSpPr txBox="1"/>
          <p:nvPr/>
        </p:nvSpPr>
        <p:spPr>
          <a:xfrm>
            <a:off x="3859208" y="5448526"/>
            <a:ext cx="23362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chemeClr val="accent1"/>
                </a:solidFill>
              </a:rPr>
              <a:t>Gesamtschwerpunkt</a:t>
            </a:r>
          </a:p>
          <a:p>
            <a:endParaRPr lang="de-DE" sz="2000" dirty="0">
              <a:solidFill>
                <a:schemeClr val="accent1"/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6C6C5A6A-ADAB-4D76-BA5E-0B55CFB764E6}"/>
              </a:ext>
            </a:extLst>
          </p:cNvPr>
          <p:cNvSpPr/>
          <p:nvPr/>
        </p:nvSpPr>
        <p:spPr>
          <a:xfrm>
            <a:off x="5643666" y="4431939"/>
            <a:ext cx="182294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Calibri (Textkörper)"/>
              </a:rPr>
              <a:t>© Fotolia - 212331604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C584CFB-B899-8F1A-5C05-38DCADB9E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5589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51" r="73852"/>
          <a:stretch/>
        </p:blipFill>
        <p:spPr>
          <a:xfrm>
            <a:off x="2710160" y="997572"/>
            <a:ext cx="5760640" cy="5031138"/>
          </a:xfrm>
          <a:prstGeom prst="rect">
            <a:avLst/>
          </a:prstGeom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dirty="0">
                <a:ea typeface="Arial" charset="0"/>
                <a:cs typeface="Arial" charset="0"/>
              </a:rPr>
              <a:t>Beim Hochfahren der Last herrscht erhöhte Kippgefahr.</a:t>
            </a: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Veränderung des Schwerpunktes mit Last</a:t>
            </a: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62711949-6771-4922-9698-B30265877A1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44A7127F-B8D7-4668-9538-D400A3317BFE}"/>
              </a:ext>
            </a:extLst>
          </p:cNvPr>
          <p:cNvSpPr/>
          <p:nvPr/>
        </p:nvSpPr>
        <p:spPr>
          <a:xfrm>
            <a:off x="4538216" y="6003186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© Fotolia - 67054694 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EC93B82-EEA5-0207-76B7-B593A8201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0750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0" y="1628775"/>
            <a:ext cx="4536047" cy="4508500"/>
          </a:xfrm>
        </p:spPr>
        <p:txBody>
          <a:bodyPr/>
          <a:lstStyle/>
          <a:p>
            <a:pPr marL="0" indent="0" eaLnBrk="0" hangingPunct="0">
              <a:buNone/>
            </a:pPr>
            <a:r>
              <a:rPr lang="de-DE" altLang="de-DE" dirty="0">
                <a:ea typeface="Arial" charset="0"/>
                <a:cs typeface="Arial" charset="0"/>
              </a:rPr>
              <a:t>Der Lastarm vergrößert sich beim Neigen der Last nach vorn. </a:t>
            </a:r>
          </a:p>
          <a:p>
            <a:pPr marL="0" indent="0" eaLnBrk="0" hangingPunct="0">
              <a:buNone/>
            </a:pPr>
            <a:endParaRPr lang="de-DE" altLang="de-DE" dirty="0">
              <a:ea typeface="Arial" charset="0"/>
              <a:cs typeface="Arial" charset="0"/>
            </a:endParaRPr>
          </a:p>
          <a:p>
            <a:pPr marL="0" indent="0" eaLnBrk="0" hangingPunct="0">
              <a:buNone/>
            </a:pPr>
            <a:r>
              <a:rPr lang="de-DE" altLang="de-DE" dirty="0">
                <a:ea typeface="Arial" charset="0"/>
                <a:cs typeface="Arial" charset="0"/>
              </a:rPr>
              <a:t>Wenn der Gesamtschwerpunkt über den Punkt der „Kippkante“ wandert, kippt der Gabelstapler nach vorn.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Veränderung des Schwerpunktes mit Last</a:t>
            </a:r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D65632D3-D140-4B37-8AEC-417D8320642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2E4ED33-4B65-4081-9E47-6494E921FF20}"/>
              </a:ext>
            </a:extLst>
          </p:cNvPr>
          <p:cNvGrpSpPr/>
          <p:nvPr/>
        </p:nvGrpSpPr>
        <p:grpSpPr>
          <a:xfrm>
            <a:off x="4846733" y="3284984"/>
            <a:ext cx="3757267" cy="2656609"/>
            <a:chOff x="4846733" y="3284984"/>
            <a:chExt cx="3757267" cy="2656609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ED118196-9B4D-45E0-82C6-3148ECE02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6733" y="3284984"/>
              <a:ext cx="3757267" cy="2656609"/>
            </a:xfrm>
            <a:prstGeom prst="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688487E9-0251-4FC3-939C-AEFF8E98424E}"/>
                </a:ext>
              </a:extLst>
            </p:cNvPr>
            <p:cNvSpPr/>
            <p:nvPr/>
          </p:nvSpPr>
          <p:spPr>
            <a:xfrm>
              <a:off x="7556918" y="5445224"/>
              <a:ext cx="958917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8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Fotolia - 67054782</a:t>
              </a:r>
            </a:p>
          </p:txBody>
        </p:sp>
      </p:grp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A61D95D-981C-384D-9B51-DAD54249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608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0" y="1484784"/>
            <a:ext cx="8280463" cy="4508500"/>
          </a:xfrm>
        </p:spPr>
        <p:txBody>
          <a:bodyPr/>
          <a:lstStyle/>
          <a:p>
            <a:pPr marL="0" indent="0" eaLnBrk="0" hangingPunct="0">
              <a:buNone/>
            </a:pPr>
            <a:r>
              <a:rPr lang="de-DE" altLang="de-DE" dirty="0">
                <a:ea typeface="Arial" charset="0"/>
                <a:cs typeface="Arial" charset="0"/>
              </a:rPr>
              <a:t>Das Traglastdiagramm, das sich gut sichtbar im Inneren des Gabelstaplers befindet, liefert dem Fahrer folgende Informationen:</a:t>
            </a:r>
          </a:p>
          <a:p>
            <a:pPr eaLnBrk="0" hangingPunct="0">
              <a:buFont typeface="Arial" charset="0"/>
              <a:buChar char="•"/>
            </a:pPr>
            <a:r>
              <a:rPr lang="de-DE" altLang="de-DE" dirty="0">
                <a:ea typeface="Arial" charset="0"/>
                <a:cs typeface="Arial" charset="0"/>
              </a:rPr>
              <a:t>Gewicht der Last?</a:t>
            </a:r>
          </a:p>
          <a:p>
            <a:pPr eaLnBrk="0" hangingPunct="0">
              <a:buFont typeface="Arial" charset="0"/>
              <a:buChar char="•"/>
            </a:pPr>
            <a:r>
              <a:rPr lang="de-DE" altLang="de-DE" dirty="0">
                <a:ea typeface="Arial" charset="0"/>
                <a:cs typeface="Arial" charset="0"/>
              </a:rPr>
              <a:t>Auf welche Höhe soll die Last gehoben werden?</a:t>
            </a:r>
          </a:p>
          <a:p>
            <a:pPr eaLnBrk="0" hangingPunct="0">
              <a:buFont typeface="Arial" charset="0"/>
              <a:buChar char="•"/>
            </a:pPr>
            <a:r>
              <a:rPr lang="de-DE" altLang="de-DE" dirty="0">
                <a:ea typeface="Arial" charset="0"/>
                <a:cs typeface="Arial" charset="0"/>
              </a:rPr>
              <a:t>Bei wie viel mm liegt der Lastschwerpunkt?</a:t>
            </a: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Traglastdiagramm</a:t>
            </a:r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442" y="3861048"/>
            <a:ext cx="3867916" cy="2282815"/>
          </a:xfrm>
          <a:prstGeom prst="rect">
            <a:avLst/>
          </a:prstGeom>
        </p:spPr>
      </p:pic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CE12BB18-9595-48C8-B15E-0724841D8F1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67120FA-5E34-DA9B-8DCA-92DA09236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3074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Traglastdiagramm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2" t="23572" r="16518" b="15714"/>
          <a:stretch>
            <a:fillRect/>
          </a:stretch>
        </p:blipFill>
        <p:spPr bwMode="auto">
          <a:xfrm>
            <a:off x="1403648" y="2780928"/>
            <a:ext cx="5971095" cy="342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401431" y="1500453"/>
            <a:ext cx="8135937" cy="4508500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Aufgabe:</a:t>
            </a:r>
          </a:p>
          <a:p>
            <a:pPr marL="0" indent="0">
              <a:buNone/>
            </a:pPr>
            <a:r>
              <a:rPr lang="de-DE" dirty="0"/>
              <a:t>Eine Kiste von 1.500 kg mit einem Lastschwerpunktabstand von 600 mm ist in einem Hochregal auf 5 m Höhe zu transportieren.</a:t>
            </a: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D171D6E8-B621-4807-9D92-45DACBA021A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41FDCFB-19FE-CF5A-D817-B7907041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7818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4B5552DE-95A6-46BE-A68A-A378102050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875" y="3266578"/>
            <a:ext cx="2905794" cy="2905794"/>
          </a:xfrm>
          <a:prstGeom prst="rect">
            <a:avLst/>
          </a:prstGeom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0" y="1340768"/>
            <a:ext cx="8135937" cy="4508500"/>
          </a:xfrm>
        </p:spPr>
        <p:txBody>
          <a:bodyPr/>
          <a:lstStyle/>
          <a:p>
            <a:pPr marL="0">
              <a:spcAft>
                <a:spcPts val="600"/>
              </a:spcAft>
              <a:buNone/>
            </a:pPr>
            <a:r>
              <a:rPr lang="de-DE" b="1" u="sng" dirty="0"/>
              <a:t>Vor</a:t>
            </a:r>
            <a:r>
              <a:rPr lang="de-DE" dirty="0"/>
              <a:t> der </a:t>
            </a:r>
            <a:r>
              <a:rPr lang="de-DE" b="1" dirty="0"/>
              <a:t>Arbeitsaufnahme</a:t>
            </a:r>
            <a:r>
              <a:rPr lang="de-DE" dirty="0"/>
              <a:t> mit einem Flurförderzeug oder nach längeren Arbeitsunterbrechungen </a:t>
            </a:r>
            <a:r>
              <a:rPr lang="de-DE" b="1" u="sng" dirty="0"/>
              <a:t>ist</a:t>
            </a:r>
            <a:r>
              <a:rPr lang="de-DE" dirty="0"/>
              <a:t> das Fahrzeug auf seinen </a:t>
            </a:r>
            <a:r>
              <a:rPr lang="de-DE" b="1" dirty="0"/>
              <a:t>ordnungsgemäßen Zustand</a:t>
            </a:r>
            <a:r>
              <a:rPr lang="de-DE" dirty="0"/>
              <a:t> hin zu überprüfen:</a:t>
            </a:r>
          </a:p>
          <a:p>
            <a:pPr>
              <a:buFont typeface="Arial" charset="0"/>
              <a:buChar char="•"/>
            </a:pPr>
            <a:r>
              <a:rPr lang="de-DE" dirty="0"/>
              <a:t>sichtbare Schäden am Fahrzeug </a:t>
            </a:r>
            <a:br>
              <a:rPr lang="de-DE" dirty="0"/>
            </a:br>
            <a:r>
              <a:rPr lang="de-DE" dirty="0"/>
              <a:t>(Reifen, Karosserie, Hubgerüst, Schutzdach)</a:t>
            </a:r>
          </a:p>
          <a:p>
            <a:pPr>
              <a:buFont typeface="Arial" charset="0"/>
              <a:buChar char="•"/>
            </a:pPr>
            <a:r>
              <a:rPr lang="de-DE" dirty="0"/>
              <a:t>Flüssigkeitsverlust, Leckagen, Schlauchverbindungen</a:t>
            </a:r>
          </a:p>
          <a:p>
            <a:pPr>
              <a:buFont typeface="Arial" charset="0"/>
              <a:buChar char="•"/>
            </a:pPr>
            <a:r>
              <a:rPr lang="de-DE" dirty="0"/>
              <a:t>Beleuchtung</a:t>
            </a:r>
          </a:p>
          <a:p>
            <a:pPr>
              <a:buFont typeface="Arial" charset="0"/>
              <a:buChar char="•"/>
            </a:pPr>
            <a:r>
              <a:rPr lang="de-DE" dirty="0"/>
              <a:t>Schaltschloss</a:t>
            </a:r>
          </a:p>
          <a:p>
            <a:pPr>
              <a:buFont typeface="Arial" charset="0"/>
              <a:buChar char="•"/>
            </a:pPr>
            <a:r>
              <a:rPr lang="de-DE" dirty="0"/>
              <a:t>Betriebs- und Feststellbremse</a:t>
            </a:r>
          </a:p>
          <a:p>
            <a:pPr>
              <a:buFont typeface="Arial" charset="0"/>
              <a:buChar char="•"/>
            </a:pPr>
            <a:r>
              <a:rPr lang="de-DE" dirty="0"/>
              <a:t>Pedal- und Lenkungsspiel</a:t>
            </a:r>
          </a:p>
          <a:p>
            <a:pPr>
              <a:buFont typeface="Arial" charset="0"/>
              <a:buChar char="•"/>
            </a:pPr>
            <a:r>
              <a:rPr lang="de-DE" dirty="0"/>
              <a:t>Funktion des Hubgerüstes</a:t>
            </a:r>
          </a:p>
          <a:p>
            <a:pPr>
              <a:buFont typeface="Arial" charset="0"/>
              <a:buChar char="•"/>
            </a:pPr>
            <a:r>
              <a:rPr lang="de-DE" dirty="0"/>
              <a:t>Kettenspannung</a:t>
            </a: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Arbeitstägliche Überprüfung!</a:t>
            </a: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BC7B4FDD-2090-45CA-8CA8-5ECB3D2CFD9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3EDED95-CFD1-4E4A-B1DC-35DCEF462FBC}"/>
              </a:ext>
            </a:extLst>
          </p:cNvPr>
          <p:cNvSpPr/>
          <p:nvPr/>
        </p:nvSpPr>
        <p:spPr>
          <a:xfrm>
            <a:off x="7374730" y="5588845"/>
            <a:ext cx="123783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© Fotolia - 228175332 </a:t>
            </a:r>
            <a:endParaRPr lang="de-DE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A44D7B6-18F2-096A-52B4-D2020F67C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4723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0" y="1628800"/>
            <a:ext cx="8135937" cy="4508500"/>
          </a:xfrm>
        </p:spPr>
        <p:txBody>
          <a:bodyPr/>
          <a:lstStyle/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b="1" dirty="0"/>
              <a:t>Immer anschnallen!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de-DE" b="1" dirty="0"/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dirty="0"/>
              <a:t>Der Gurt gehört zur Standardausstattung</a:t>
            </a:r>
            <a:br>
              <a:rPr lang="de-DE" dirty="0"/>
            </a:br>
            <a:r>
              <a:rPr lang="de-DE" dirty="0"/>
              <a:t>eines Staplers!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de-DE" dirty="0"/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dirty="0"/>
              <a:t>Natürlich hindert der Gurt bei 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dirty="0"/>
              <a:t>bestimmten Arbeitsabläufen,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dirty="0"/>
              <a:t>z. B. häufiges Auf- und Absteigen beim </a:t>
            </a:r>
            <a:br>
              <a:rPr lang="de-DE" dirty="0"/>
            </a:br>
            <a:r>
              <a:rPr lang="de-DE" dirty="0"/>
              <a:t>Kommissionieren. </a:t>
            </a:r>
            <a:r>
              <a:rPr lang="de-DE" dirty="0">
                <a:solidFill>
                  <a:srgbClr val="FF0000"/>
                </a:solidFill>
              </a:rPr>
              <a:t>Das entbindet aber nicht</a:t>
            </a:r>
            <a:br>
              <a:rPr lang="de-DE" dirty="0">
                <a:solidFill>
                  <a:srgbClr val="FF0000"/>
                </a:solidFill>
              </a:rPr>
            </a:br>
            <a:r>
              <a:rPr lang="de-DE" dirty="0">
                <a:solidFill>
                  <a:srgbClr val="FF0000"/>
                </a:solidFill>
              </a:rPr>
              <a:t>von der Gurtpflicht!</a:t>
            </a:r>
            <a:endParaRPr lang="de-DE" dirty="0">
              <a:solidFill>
                <a:srgbClr val="FF0000"/>
              </a:solidFill>
              <a:sym typeface="ZapfDingbats" pitchFamily="82" charset="2"/>
            </a:endParaRP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 dem Stapler ist Gurtpflicht!</a:t>
            </a:r>
          </a:p>
        </p:txBody>
      </p:sp>
      <p:pic>
        <p:nvPicPr>
          <p:cNvPr id="6" name="Grafik 3" descr="Gurt-anschnallen-Schil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2420888"/>
            <a:ext cx="2794012" cy="2794012"/>
          </a:xfrm>
          <a:prstGeom prst="rect">
            <a:avLst/>
          </a:prstGeom>
          <a:ln w="762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282363B2-D9F4-4070-9152-C296B125916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23B7102-847B-1B88-328A-0689BCA10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327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475888" y="5301208"/>
            <a:ext cx="6120223" cy="720105"/>
          </a:xfrm>
        </p:spPr>
        <p:txBody>
          <a:bodyPr/>
          <a:lstStyle/>
          <a:p>
            <a:pPr marL="0" indent="0" algn="ctr">
              <a:buNone/>
            </a:pPr>
            <a:r>
              <a:rPr lang="de-DE" sz="4000" b="1">
                <a:solidFill>
                  <a:srgbClr val="FF0000"/>
                </a:solidFill>
              </a:rPr>
              <a:t>Das ist verboten!</a:t>
            </a:r>
            <a:endParaRPr lang="de-DE" sz="4000" b="1" dirty="0">
              <a:solidFill>
                <a:srgbClr val="FF0000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solidFill>
                  <a:srgbClr val="FF0000"/>
                </a:solidFill>
              </a:rPr>
              <a:t>Befördern oder Anheben von Personen auf den Gabelzinken</a:t>
            </a:r>
            <a:endParaRPr lang="de-DE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5A6BA3F3-F975-4769-9E16-9B04B19ED29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93CC42F-6CCB-4F2B-8F0D-A54372E3E7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1" t="29269" b="25543"/>
          <a:stretch/>
        </p:blipFill>
        <p:spPr>
          <a:xfrm>
            <a:off x="2483768" y="1915377"/>
            <a:ext cx="4355705" cy="286384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5D67883-9FD2-45FD-BC23-0213037083FC}"/>
              </a:ext>
            </a:extLst>
          </p:cNvPr>
          <p:cNvSpPr/>
          <p:nvPr/>
        </p:nvSpPr>
        <p:spPr>
          <a:xfrm>
            <a:off x="5580112" y="4717051"/>
            <a:ext cx="11400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800" dirty="0">
                <a:solidFill>
                  <a:srgbClr val="686868"/>
                </a:solidFill>
                <a:latin typeface="+mj-lt"/>
              </a:rPr>
              <a:t>© Fotolia - 101828245 </a:t>
            </a:r>
            <a:endParaRPr lang="de-DE" sz="800" dirty="0">
              <a:latin typeface="+mj-lt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21CD6E5-9CEF-5AD6-AE58-093DB8FCF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1276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Das Fahrverhalten des Staplers wird bei Kurvenfahrten instabil – je höher die Geschwindigkeit, umso höher auch die Kippgefahr.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/>
              <a:t>Die Konsequenz ist klar:</a:t>
            </a:r>
          </a:p>
          <a:p>
            <a:pPr marL="0" indent="0" algn="ctr">
              <a:buNone/>
            </a:pPr>
            <a:r>
              <a:rPr lang="de-DE" b="1" dirty="0">
                <a:solidFill>
                  <a:srgbClr val="FF0000"/>
                </a:solidFill>
              </a:rPr>
              <a:t>In Kurven immer mit angepasster Geschwindigkeit fahren!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Kurvenfahrt</a:t>
            </a:r>
          </a:p>
        </p:txBody>
      </p:sp>
      <p:pic>
        <p:nvPicPr>
          <p:cNvPr id="8" name="Grafik 7" descr="Ein Bild, das Himmel, gelb, draußen enthält.&#10;&#10;Mit sehr hoher Zuverlässigkeit generierte Beschreibung">
            <a:extLst>
              <a:ext uri="{FF2B5EF4-FFF2-40B4-BE49-F238E27FC236}">
                <a16:creationId xmlns:a16="http://schemas.microsoft.com/office/drawing/2014/main" id="{BE7CE7CF-416E-4111-8C00-6F85B5C9D1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920" y="2475545"/>
            <a:ext cx="2814960" cy="2814960"/>
          </a:xfrm>
          <a:prstGeom prst="rect">
            <a:avLst/>
          </a:prstGeom>
        </p:spPr>
      </p:pic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DC3C9569-6A0B-41BD-A2C6-187FBC3AF0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96C0F92-999D-6961-7A4C-EB06E5E3F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3302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Es ist verboten, mit angehobener Last zu fahren, denn dadurch erhöht sich die Kippgefahr.</a:t>
            </a:r>
          </a:p>
          <a:p>
            <a:pPr algn="ctr"/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/>
              <a:t>Die Konsequenz ist klar:</a:t>
            </a:r>
          </a:p>
          <a:p>
            <a:pPr marL="0" indent="0" algn="ctr">
              <a:buNone/>
            </a:pPr>
            <a:r>
              <a:rPr lang="de-DE" b="1" dirty="0">
                <a:solidFill>
                  <a:srgbClr val="FF0000"/>
                </a:solidFill>
              </a:rPr>
              <a:t>Nie mit angehobener Last fahren!</a:t>
            </a: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Fahren mit angehobener Last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492896"/>
            <a:ext cx="3094213" cy="2715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FD5C815F-CE2F-496D-9A22-FC326FF09A0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E3FA0618-105D-4DE7-8E9B-1E19F4E07CC3}"/>
              </a:ext>
            </a:extLst>
          </p:cNvPr>
          <p:cNvSpPr/>
          <p:nvPr/>
        </p:nvSpPr>
        <p:spPr>
          <a:xfrm>
            <a:off x="5508104" y="5225653"/>
            <a:ext cx="99739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© S. Specht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580497-454C-15BB-AD3A-3E59264C3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765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de-DE" dirty="0"/>
              <a:t>Niemals auf einer schrägen Ebene wenden – Kippgefahr!</a:t>
            </a:r>
          </a:p>
          <a:p>
            <a:pPr>
              <a:buFont typeface="Arial" charset="0"/>
              <a:buChar char="•"/>
            </a:pPr>
            <a:endParaRPr lang="de-DE" dirty="0"/>
          </a:p>
          <a:p>
            <a:pPr>
              <a:buFont typeface="Arial" charset="0"/>
              <a:buChar char="•"/>
            </a:pPr>
            <a:r>
              <a:rPr lang="de-DE" altLang="de-DE" dirty="0">
                <a:ea typeface="Arial" charset="0"/>
                <a:cs typeface="Arial" charset="0"/>
              </a:rPr>
              <a:t>Ein abruptes Anfahren und Bremsen sowie das Wenden auf schiefen Ebenen haben als Konsequenz eine Schwerpunktverlagerung, besonders beim Transport von Flüssigkeiten.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algn="ctr"/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DE" altLang="de-DE" dirty="0"/>
            </a:br>
            <a:r>
              <a:rPr lang="de-DE" altLang="de-DE" sz="3200" dirty="0">
                <a:ea typeface="Arial" charset="0"/>
                <a:cs typeface="Arial" charset="0"/>
              </a:rPr>
              <a:t>Anfahren oder Wenden auf schiefen Ebenen</a:t>
            </a:r>
            <a:endParaRPr lang="de-DE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611361AB-6265-4B46-BED5-EBEFB8991CC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8E92A42-8CA2-468A-939F-573FF59914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404220"/>
            <a:ext cx="3757267" cy="2656609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6BC5EF8F-4419-4D74-A1E5-89BE3941B141}"/>
              </a:ext>
            </a:extLst>
          </p:cNvPr>
          <p:cNvSpPr/>
          <p:nvPr/>
        </p:nvSpPr>
        <p:spPr>
          <a:xfrm>
            <a:off x="5940152" y="5589240"/>
            <a:ext cx="9589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prstClr val="white">
                    <a:lumMod val="65000"/>
                  </a:prstClr>
                </a:solidFill>
              </a:rPr>
              <a:t>Fotolia - 67054782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8D884D5-6402-D86C-3F3F-B0BFA7B36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568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14738948-ABFC-4C5B-AC0E-0E348AA5BF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374" y="2965712"/>
            <a:ext cx="4134626" cy="2923668"/>
          </a:xfrm>
          <a:prstGeom prst="rect">
            <a:avLst/>
          </a:prstGeom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7488376" cy="4508500"/>
          </a:xfrm>
        </p:spPr>
        <p:txBody>
          <a:bodyPr/>
          <a:lstStyle/>
          <a:p>
            <a:pPr marL="0" indent="0">
              <a:buNone/>
            </a:pPr>
            <a:r>
              <a:rPr lang="de-DE" altLang="de-DE" dirty="0">
                <a:ea typeface="Arial" charset="0"/>
                <a:cs typeface="Arial" charset="0"/>
              </a:rPr>
              <a:t>Wichtig: Ohne Last ist sowohl bei der Berg- als auch bei der Talfahrt vorwärts zu fahren.</a:t>
            </a:r>
          </a:p>
          <a:p>
            <a:pPr marL="0" indent="0">
              <a:buNone/>
            </a:pPr>
            <a:endParaRPr lang="de-DE" dirty="0"/>
          </a:p>
          <a:p>
            <a:pPr marL="0" indent="0" eaLnBrk="0" hangingPunct="0">
              <a:buNone/>
            </a:pPr>
            <a:r>
              <a:rPr lang="de-DE" altLang="de-DE" dirty="0">
                <a:ea typeface="Arial" charset="0"/>
                <a:cs typeface="Arial" charset="0"/>
              </a:rPr>
              <a:t>Beim Transport einer Last: </a:t>
            </a:r>
          </a:p>
          <a:p>
            <a:pPr marL="0" indent="0" eaLnBrk="0" hangingPunct="0">
              <a:buNone/>
            </a:pPr>
            <a:endParaRPr lang="de-DE" altLang="de-DE" dirty="0">
              <a:ea typeface="Arial" charset="0"/>
              <a:cs typeface="Arial" charset="0"/>
            </a:endParaRPr>
          </a:p>
          <a:p>
            <a:pPr marL="0" indent="0" eaLnBrk="0" hangingPunct="0">
              <a:buNone/>
            </a:pPr>
            <a:r>
              <a:rPr lang="de-DE" altLang="de-DE" dirty="0">
                <a:ea typeface="Arial" charset="0"/>
                <a:cs typeface="Arial" charset="0"/>
              </a:rPr>
              <a:t>Die Last muss immer bergseitig </a:t>
            </a:r>
          </a:p>
          <a:p>
            <a:pPr marL="0" indent="0" eaLnBrk="0" hangingPunct="0">
              <a:buNone/>
            </a:pPr>
            <a:r>
              <a:rPr lang="de-DE" altLang="de-DE" dirty="0">
                <a:ea typeface="Arial" charset="0"/>
                <a:cs typeface="Arial" charset="0"/>
              </a:rPr>
              <a:t>transportiert werden, damit sie </a:t>
            </a:r>
            <a:br>
              <a:rPr lang="de-DE" altLang="de-DE" dirty="0">
                <a:ea typeface="Arial" charset="0"/>
                <a:cs typeface="Arial" charset="0"/>
              </a:rPr>
            </a:br>
            <a:r>
              <a:rPr lang="de-DE" altLang="de-DE" dirty="0">
                <a:ea typeface="Arial" charset="0"/>
                <a:cs typeface="Arial" charset="0"/>
              </a:rPr>
              <a:t>nicht von der Gabel abrutscht.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3200" dirty="0">
                <a:ea typeface="Arial" charset="0"/>
                <a:cs typeface="Arial" charset="0"/>
              </a:rPr>
              <a:t>Befahren von Steigungen </a:t>
            </a:r>
            <a:r>
              <a:rPr lang="de-DE" altLang="de-DE" sz="3200">
                <a:ea typeface="Arial" charset="0"/>
                <a:cs typeface="Arial" charset="0"/>
              </a:rPr>
              <a:t>und Gefällen</a:t>
            </a:r>
            <a:endParaRPr lang="de-DE" altLang="de-DE" sz="3200" dirty="0">
              <a:ea typeface="Arial" charset="0"/>
              <a:cs typeface="Arial" charset="0"/>
            </a:endParaRP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F002C746-BC36-408B-8031-3AB8FCEDA59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9A82683-FB7A-44E9-B060-89824494CE0E}"/>
              </a:ext>
            </a:extLst>
          </p:cNvPr>
          <p:cNvSpPr/>
          <p:nvPr/>
        </p:nvSpPr>
        <p:spPr>
          <a:xfrm>
            <a:off x="7463944" y="5760248"/>
            <a:ext cx="11400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© Fotolia - 101828181 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DE13F99-6F51-C4E2-551D-AF2CB9D25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12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dirty="0"/>
              <a:t>Übrigens:</a:t>
            </a:r>
          </a:p>
          <a:p>
            <a:pPr marL="0" indent="0" algn="ctr">
              <a:buNone/>
            </a:pPr>
            <a:r>
              <a:rPr lang="de-DE" dirty="0"/>
              <a:t>Laut Statistik werden die meisten Unfälle von </a:t>
            </a:r>
            <a:br>
              <a:rPr lang="de-DE" dirty="0"/>
            </a:br>
            <a:r>
              <a:rPr lang="de-DE" dirty="0"/>
              <a:t>sogenannten </a:t>
            </a:r>
            <a:r>
              <a:rPr lang="de-DE" dirty="0">
                <a:solidFill>
                  <a:srgbClr val="FF0000"/>
                </a:solidFill>
              </a:rPr>
              <a:t>ALTEN HASEN</a:t>
            </a:r>
            <a:r>
              <a:rPr lang="de-DE" dirty="0"/>
              <a:t> und</a:t>
            </a:r>
            <a:br>
              <a:rPr lang="de-DE" dirty="0"/>
            </a:br>
            <a:r>
              <a:rPr lang="de-DE" dirty="0"/>
              <a:t>nicht von Anfängern verursacht!</a:t>
            </a: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Routine kann tödlich sein!</a:t>
            </a: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3F1517D1-ABED-4F37-9DDE-26643CC82F4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FB6A67F-9DF8-C4E4-3F02-132534A4F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9037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75324" y="1412776"/>
            <a:ext cx="4744747" cy="4508500"/>
          </a:xfrm>
        </p:spPr>
        <p:txBody>
          <a:bodyPr/>
          <a:lstStyle/>
          <a:p>
            <a:pPr marL="0" indent="0" eaLnBrk="0" hangingPunct="0">
              <a:buNone/>
            </a:pPr>
            <a:r>
              <a:rPr lang="de-DE" altLang="de-DE" dirty="0">
                <a:ea typeface="Arial" charset="0"/>
                <a:cs typeface="Arial" charset="0"/>
              </a:rPr>
              <a:t>Folgende Vorgehensweise ist dabei zu beachten:</a:t>
            </a:r>
          </a:p>
          <a:p>
            <a:pPr marL="285750" indent="-285750" eaLnBrk="0" hangingPunct="0">
              <a:spcAft>
                <a:spcPts val="600"/>
              </a:spcAft>
              <a:buFont typeface="Arial" charset="0"/>
              <a:buChar char="•"/>
            </a:pPr>
            <a:r>
              <a:rPr lang="de-DE" altLang="de-DE" dirty="0">
                <a:ea typeface="Arial" charset="0"/>
                <a:cs typeface="Arial" charset="0"/>
              </a:rPr>
              <a:t>Feststellbremse betätigen</a:t>
            </a:r>
          </a:p>
          <a:p>
            <a:pPr marL="285750" indent="-285750" eaLnBrk="0" hangingPunct="0">
              <a:spcAft>
                <a:spcPts val="600"/>
              </a:spcAft>
              <a:buFont typeface="Arial" charset="0"/>
              <a:buChar char="•"/>
            </a:pPr>
            <a:r>
              <a:rPr lang="de-DE" altLang="de-DE" dirty="0" err="1">
                <a:ea typeface="Arial" charset="0"/>
                <a:cs typeface="Arial" charset="0"/>
              </a:rPr>
              <a:t>Hubmast</a:t>
            </a:r>
            <a:r>
              <a:rPr lang="de-DE" altLang="de-DE" dirty="0">
                <a:ea typeface="Arial" charset="0"/>
                <a:cs typeface="Arial" charset="0"/>
              </a:rPr>
              <a:t> leicht nach vorn neigen</a:t>
            </a:r>
          </a:p>
          <a:p>
            <a:pPr marL="285750" indent="-285750" eaLnBrk="0" hangingPunct="0">
              <a:spcAft>
                <a:spcPts val="600"/>
              </a:spcAft>
              <a:buFont typeface="Arial" charset="0"/>
              <a:buChar char="•"/>
            </a:pPr>
            <a:r>
              <a:rPr lang="de-DE" altLang="de-DE" dirty="0">
                <a:ea typeface="Arial" charset="0"/>
                <a:cs typeface="Arial" charset="0"/>
              </a:rPr>
              <a:t>Gabelzinken in die tiefste </a:t>
            </a:r>
            <a:r>
              <a:rPr lang="de-DE" altLang="de-DE">
                <a:ea typeface="Arial" charset="0"/>
                <a:cs typeface="Arial" charset="0"/>
              </a:rPr>
              <a:t>Stellung positionieren, </a:t>
            </a:r>
            <a:r>
              <a:rPr lang="de-DE" altLang="de-DE" dirty="0">
                <a:ea typeface="Arial" charset="0"/>
                <a:cs typeface="Arial" charset="0"/>
              </a:rPr>
              <a:t>die Gabelspitzen müssen dabei den Boden berühren</a:t>
            </a:r>
          </a:p>
          <a:p>
            <a:pPr marL="285750" indent="-285750" eaLnBrk="0" hangingPunct="0">
              <a:spcAft>
                <a:spcPts val="600"/>
              </a:spcAft>
              <a:buFont typeface="Arial" charset="0"/>
              <a:buChar char="•"/>
            </a:pPr>
            <a:r>
              <a:rPr lang="de-DE" altLang="de-DE" dirty="0">
                <a:ea typeface="Arial" charset="0"/>
                <a:cs typeface="Arial" charset="0"/>
              </a:rPr>
              <a:t>Antriebsmotor abstellen</a:t>
            </a:r>
          </a:p>
          <a:p>
            <a:pPr marL="285750" indent="-285750" eaLnBrk="0" hangingPunct="0">
              <a:spcAft>
                <a:spcPts val="600"/>
              </a:spcAft>
              <a:buFont typeface="Arial" charset="0"/>
              <a:buChar char="•"/>
            </a:pPr>
            <a:r>
              <a:rPr lang="de-DE" altLang="de-DE" dirty="0">
                <a:ea typeface="Arial" charset="0"/>
                <a:cs typeface="Arial" charset="0"/>
              </a:rPr>
              <a:t>Schalt-/Zündschlüssel abziehen und sicher verwahren</a:t>
            </a:r>
          </a:p>
          <a:p>
            <a:pPr marL="285750" indent="-285750" eaLnBrk="0" hangingPunct="0">
              <a:spcAft>
                <a:spcPts val="600"/>
              </a:spcAft>
              <a:buFont typeface="Arial" charset="0"/>
              <a:buChar char="•"/>
            </a:pPr>
            <a:r>
              <a:rPr lang="de-DE" altLang="de-DE" dirty="0">
                <a:ea typeface="Arial" charset="0"/>
                <a:cs typeface="Arial" charset="0"/>
              </a:rPr>
              <a:t>bei gasbetriebenen Staplern: </a:t>
            </a:r>
            <a:br>
              <a:rPr lang="de-DE" altLang="de-DE" dirty="0">
                <a:ea typeface="Arial" charset="0"/>
                <a:cs typeface="Arial" charset="0"/>
              </a:rPr>
            </a:br>
            <a:r>
              <a:rPr lang="de-DE" altLang="de-DE" dirty="0">
                <a:ea typeface="Arial" charset="0"/>
                <a:cs typeface="Arial" charset="0"/>
              </a:rPr>
              <a:t>die Gasflasche zudrehen, bei Elektrostaplern „Not-Aus“ betätigen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Fahrzeug abstellen</a:t>
            </a:r>
          </a:p>
        </p:txBody>
      </p:sp>
      <p:pic>
        <p:nvPicPr>
          <p:cNvPr id="6" name="Grafik 5" descr="IMG_2007.JPG"/>
          <p:cNvPicPr>
            <a:picLocks noChangeAspect="1"/>
          </p:cNvPicPr>
          <p:nvPr/>
        </p:nvPicPr>
        <p:blipFill>
          <a:blip r:embed="rId2" cstate="print"/>
          <a:srcRect r="8990"/>
          <a:stretch>
            <a:fillRect/>
          </a:stretch>
        </p:blipFill>
        <p:spPr bwMode="auto">
          <a:xfrm>
            <a:off x="5436468" y="2250805"/>
            <a:ext cx="3268339" cy="2832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llipse 6"/>
          <p:cNvSpPr/>
          <p:nvPr/>
        </p:nvSpPr>
        <p:spPr>
          <a:xfrm>
            <a:off x="5232485" y="4363167"/>
            <a:ext cx="1008856" cy="7200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3ACC5F2A-34F1-43A2-91DF-294F6601221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E1BB2C4-AD6E-4874-AF5A-372BEE4ACA89}"/>
              </a:ext>
            </a:extLst>
          </p:cNvPr>
          <p:cNvSpPr/>
          <p:nvPr/>
        </p:nvSpPr>
        <p:spPr>
          <a:xfrm>
            <a:off x="8059955" y="5083247"/>
            <a:ext cx="67037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prstClr val="white">
                    <a:lumMod val="65000"/>
                  </a:prstClr>
                </a:solidFill>
              </a:rPr>
              <a:t>© S. Specht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619B3A7-0FF4-76DA-A5D5-3DD1B3BA0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1614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4536048" cy="4508500"/>
          </a:xfrm>
        </p:spPr>
        <p:txBody>
          <a:bodyPr/>
          <a:lstStyle/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de-DE" dirty="0"/>
              <a:t>Die Betriebsanweisung </a:t>
            </a:r>
            <a:r>
              <a:rPr lang="de-DE" b="1" u="sng" dirty="0"/>
              <a:t>wird</a:t>
            </a:r>
            <a:r>
              <a:rPr lang="de-DE" dirty="0"/>
              <a:t> vom Unternehmen erlassen.</a:t>
            </a:r>
          </a:p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de-DE" dirty="0"/>
              <a:t>Darin erfolgt die Festlegung des Stapelbetriebs. </a:t>
            </a:r>
            <a:br>
              <a:rPr lang="de-DE" dirty="0"/>
            </a:br>
            <a:r>
              <a:rPr lang="de-DE"/>
              <a:t>Dies </a:t>
            </a:r>
            <a:r>
              <a:rPr lang="de-DE" dirty="0"/>
              <a:t>ist streng einzuhalten.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dirty="0"/>
              <a:t>Die Betriebsanweisung ist ein </a:t>
            </a:r>
            <a:r>
              <a:rPr lang="de-DE" b="1" u="sng" dirty="0"/>
              <a:t>rechtsverbindliches</a:t>
            </a:r>
            <a:r>
              <a:rPr lang="de-DE" b="1" dirty="0"/>
              <a:t> Dokument</a:t>
            </a:r>
            <a:r>
              <a:rPr lang="de-DE" dirty="0"/>
              <a:t>. Verstöße können arbeits- und strafrechtliche Konsequenzen</a:t>
            </a:r>
            <a:br>
              <a:rPr lang="de-DE" dirty="0"/>
            </a:br>
            <a:r>
              <a:rPr lang="de-DE" dirty="0"/>
              <a:t>nach sich ziehen!</a:t>
            </a: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Betriebsanweisungen beachten!</a:t>
            </a:r>
          </a:p>
        </p:txBody>
      </p:sp>
      <p:grpSp>
        <p:nvGrpSpPr>
          <p:cNvPr id="6" name="Gruppieren 4"/>
          <p:cNvGrpSpPr/>
          <p:nvPr/>
        </p:nvGrpSpPr>
        <p:grpSpPr>
          <a:xfrm>
            <a:off x="4981169" y="1385269"/>
            <a:ext cx="3887788" cy="4679950"/>
            <a:chOff x="5076825" y="1412875"/>
            <a:chExt cx="3887788" cy="4679950"/>
          </a:xfrm>
        </p:grpSpPr>
        <p:pic>
          <p:nvPicPr>
            <p:cNvPr id="7" name="Grafik 5" descr="BA-Stapler_BGN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6825" y="1412875"/>
              <a:ext cx="2882900" cy="4076700"/>
            </a:xfrm>
            <a:prstGeom prst="rect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Grafik 6" descr="BA-stapler_strasse_BGN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0125" y="2014538"/>
              <a:ext cx="2884488" cy="4078287"/>
            </a:xfrm>
            <a:prstGeom prst="rect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0B8CFF5F-EC58-4DBB-82BB-4BF7A5F2494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FCB8F79-2667-E281-6E86-42BBB5218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8189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755576" y="1268760"/>
            <a:ext cx="7992888" cy="1189373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4146632"/>
      </p:ext>
    </p:extLst>
  </p:cSld>
  <p:clrMapOvr>
    <a:masterClrMapping/>
  </p:clrMapOvr>
</p:sld>
</file>

<file path=ppt/theme/theme1.xml><?xml version="1.0" encoding="utf-8"?>
<a:theme xmlns:a="http://schemas.openxmlformats.org/drawingml/2006/main" name="VNR">
  <a:themeElements>
    <a:clrScheme name="Benutzerdefiniert 11">
      <a:dk1>
        <a:sysClr val="windowText" lastClr="000000"/>
      </a:dk1>
      <a:lt1>
        <a:sysClr val="window" lastClr="FFFFFF"/>
      </a:lt1>
      <a:dk2>
        <a:srgbClr val="44546A"/>
      </a:dk2>
      <a:lt2>
        <a:srgbClr val="A5A5A5"/>
      </a:lt2>
      <a:accent1>
        <a:srgbClr val="5F5F5F"/>
      </a:accent1>
      <a:accent2>
        <a:srgbClr val="FF5F1F"/>
      </a:accent2>
      <a:accent3>
        <a:srgbClr val="44546A"/>
      </a:accent3>
      <a:accent4>
        <a:srgbClr val="000000"/>
      </a:accent4>
      <a:accent5>
        <a:srgbClr val="44546A"/>
      </a:accent5>
      <a:accent6>
        <a:srgbClr val="954F72"/>
      </a:accent6>
      <a:hlink>
        <a:srgbClr val="0563C1"/>
      </a:hlink>
      <a:folHlink>
        <a:srgbClr val="954F72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</a:spPr>
      <a:bodyPr rtlCol="0" anchor="ctr"/>
      <a:lstStyle>
        <a:defPPr>
          <a:defRPr sz="20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VNR-Color">
      <a:dk1>
        <a:srgbClr val="2D2D2A"/>
      </a:dk1>
      <a:lt1>
        <a:sysClr val="window" lastClr="FFFFFF"/>
      </a:lt1>
      <a:dk2>
        <a:srgbClr val="696969"/>
      </a:dk2>
      <a:lt2>
        <a:srgbClr val="DCDCDC"/>
      </a:lt2>
      <a:accent1>
        <a:srgbClr val="254061"/>
      </a:accent1>
      <a:accent2>
        <a:srgbClr val="0E61A5"/>
      </a:accent2>
      <a:accent3>
        <a:srgbClr val="648D9F"/>
      </a:accent3>
      <a:accent4>
        <a:srgbClr val="B0CAD4"/>
      </a:accent4>
      <a:accent5>
        <a:srgbClr val="A5A5A5"/>
      </a:accent5>
      <a:accent6>
        <a:srgbClr val="A50303"/>
      </a:accent6>
      <a:hlink>
        <a:srgbClr val="254061"/>
      </a:hlink>
      <a:folHlink>
        <a:srgbClr val="989891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VNR-Color">
      <a:dk1>
        <a:srgbClr val="2D2D2A"/>
      </a:dk1>
      <a:lt1>
        <a:sysClr val="window" lastClr="FFFFFF"/>
      </a:lt1>
      <a:dk2>
        <a:srgbClr val="696969"/>
      </a:dk2>
      <a:lt2>
        <a:srgbClr val="DCDCDC"/>
      </a:lt2>
      <a:accent1>
        <a:srgbClr val="254061"/>
      </a:accent1>
      <a:accent2>
        <a:srgbClr val="0E61A5"/>
      </a:accent2>
      <a:accent3>
        <a:srgbClr val="648D9F"/>
      </a:accent3>
      <a:accent4>
        <a:srgbClr val="B0CAD4"/>
      </a:accent4>
      <a:accent5>
        <a:srgbClr val="A5A5A5"/>
      </a:accent5>
      <a:accent6>
        <a:srgbClr val="A50303"/>
      </a:accent6>
      <a:hlink>
        <a:srgbClr val="254061"/>
      </a:hlink>
      <a:folHlink>
        <a:srgbClr val="989891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9C0657C80C9EB42A8AE8AF1E32C18B5" ma:contentTypeVersion="18" ma:contentTypeDescription="Ein neues Dokument erstellen." ma:contentTypeScope="" ma:versionID="3e188bdc578f972c336e77c4d96323e4">
  <xsd:schema xmlns:xsd="http://www.w3.org/2001/XMLSchema" xmlns:xs="http://www.w3.org/2001/XMLSchema" xmlns:p="http://schemas.microsoft.com/office/2006/metadata/properties" xmlns:ns2="bbb3f655-f267-4a84-b742-532fbc77d0ab" xmlns:ns3="f5f3c0c8-cb47-4a26-91a1-a44bb4539247" targetNamespace="http://schemas.microsoft.com/office/2006/metadata/properties" ma:root="true" ma:fieldsID="56523d8b873b2219b7ed522b3fd85c68" ns2:_="" ns3:_="">
    <xsd:import namespace="bbb3f655-f267-4a84-b742-532fbc77d0ab"/>
    <xsd:import namespace="f5f3c0c8-cb47-4a26-91a1-a44bb45392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b3f655-f267-4a84-b742-532fbc77d0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0a4a64a0-82bc-48a6-9867-8208b236fb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f3c0c8-cb47-4a26-91a1-a44bb45392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bcdc34-3acf-42b1-abfa-b6ef944057a8}" ma:internalName="TaxCatchAll" ma:showField="CatchAllData" ma:web="f5f3c0c8-cb47-4a26-91a1-a44bb45392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5f3c0c8-cb47-4a26-91a1-a44bb4539247" xsi:nil="true"/>
    <lcf76f155ced4ddcb4097134ff3c332f xmlns="bbb3f655-f267-4a84-b742-532fbc77d0a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0447D67-B4CC-4892-972F-E6B22096E7D4}"/>
</file>

<file path=customXml/itemProps2.xml><?xml version="1.0" encoding="utf-8"?>
<ds:datastoreItem xmlns:ds="http://schemas.openxmlformats.org/officeDocument/2006/customXml" ds:itemID="{D7ECE503-17B2-48A9-BA9E-00FA625BC476}"/>
</file>

<file path=customXml/itemProps3.xml><?xml version="1.0" encoding="utf-8"?>
<ds:datastoreItem xmlns:ds="http://schemas.openxmlformats.org/officeDocument/2006/customXml" ds:itemID="{AAA78BE3-8170-478A-A7B1-20AA43A844FF}"/>
</file>

<file path=docProps/app.xml><?xml version="1.0" encoding="utf-8"?>
<Properties xmlns="http://schemas.openxmlformats.org/officeDocument/2006/extended-properties" xmlns:vt="http://schemas.openxmlformats.org/officeDocument/2006/docPropsVTypes">
  <Template>VNR_Vorlage</Template>
  <TotalTime>0</TotalTime>
  <Words>804</Words>
  <Application>Microsoft Office PowerPoint</Application>
  <PresentationFormat>Bildschirmpräsentation (4:3)</PresentationFormat>
  <Paragraphs>171</Paragraphs>
  <Slides>21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(Textkörper)</vt:lpstr>
      <vt:lpstr>Symbol</vt:lpstr>
      <vt:lpstr>Wingdings</vt:lpstr>
      <vt:lpstr>VNR</vt:lpstr>
      <vt:lpstr>Unterweisung für Staplerfahrer</vt:lpstr>
      <vt:lpstr>Definition</vt:lpstr>
      <vt:lpstr>Lenkung von Flurförderzeugen</vt:lpstr>
      <vt:lpstr>Die Kippkante</vt:lpstr>
      <vt:lpstr>Schwerpunkt eines Gabelstaplers</vt:lpstr>
      <vt:lpstr>Veränderung des Schwerpunktes mit Last</vt:lpstr>
      <vt:lpstr>Veränderung des Schwerpunktes mit Last</vt:lpstr>
      <vt:lpstr>Veränderung des Schwerpunktes mit Last</vt:lpstr>
      <vt:lpstr>Traglastdiagramm</vt:lpstr>
      <vt:lpstr>Traglastdiagramm</vt:lpstr>
      <vt:lpstr>Arbeitstägliche Überprüfung!</vt:lpstr>
      <vt:lpstr>Auf dem Stapler ist Gurtpflicht!</vt:lpstr>
      <vt:lpstr>Befördern oder Anheben von Personen auf den Gabelzinken</vt:lpstr>
      <vt:lpstr>Kurvenfahrt</vt:lpstr>
      <vt:lpstr>Fahren mit angehobener Last</vt:lpstr>
      <vt:lpstr> Anfahren oder Wenden auf schiefen Ebenen</vt:lpstr>
      <vt:lpstr>Befahren von Steigungen und Gefällen</vt:lpstr>
      <vt:lpstr>Routine kann tödlich sein!</vt:lpstr>
      <vt:lpstr>Fahrzeug abstellen</vt:lpstr>
      <vt:lpstr>Betriebsanweisungen beachten!</vt:lpstr>
      <vt:lpstr>PowerPoint-Präsentation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MNx - Maximilan Neye</dc:creator>
  <cp:lastModifiedBy>CC - Chand Chopra</cp:lastModifiedBy>
  <cp:revision>59</cp:revision>
  <dcterms:created xsi:type="dcterms:W3CDTF">2015-01-22T00:01:03Z</dcterms:created>
  <dcterms:modified xsi:type="dcterms:W3CDTF">2022-10-25T14:08:08Z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0x010100E9C0657C80C9EB42A8AE8AF1E32C18B5</vt:lpwstr>
  </property>
</Properties>
</file>