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5" r:id="rId2"/>
    <p:sldId id="422" r:id="rId3"/>
    <p:sldId id="398" r:id="rId4"/>
    <p:sldId id="425" r:id="rId5"/>
    <p:sldId id="426" r:id="rId6"/>
    <p:sldId id="427" r:id="rId7"/>
    <p:sldId id="416" r:id="rId8"/>
    <p:sldId id="423" r:id="rId9"/>
    <p:sldId id="424" r:id="rId10"/>
    <p:sldId id="36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567">
          <p15:clr>
            <a:srgbClr val="A4A3A4"/>
          </p15:clr>
        </p15:guide>
        <p15:guide id="2" orient="horz" pos="2744">
          <p15:clr>
            <a:srgbClr val="A4A3A4"/>
          </p15:clr>
        </p15:guide>
        <p15:guide id="3" orient="horz" pos="5193">
          <p15:clr>
            <a:srgbClr val="A4A3A4"/>
          </p15:clr>
        </p15:guide>
        <p15:guide id="4" pos="346">
          <p15:clr>
            <a:srgbClr val="A4A3A4"/>
          </p15:clr>
        </p15:guide>
        <p15:guide id="5" pos="397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25C36"/>
    <a:srgbClr val="0E61A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9" autoAdjust="0"/>
    <p:restoredTop sz="92943" autoAdjust="0"/>
  </p:normalViewPr>
  <p:slideViewPr>
    <p:cSldViewPr>
      <p:cViewPr>
        <p:scale>
          <a:sx n="90" d="100"/>
          <a:sy n="90" d="100"/>
        </p:scale>
        <p:origin x="-121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923" y="58"/>
      </p:cViewPr>
      <p:guideLst>
        <p:guide orient="horz" pos="567"/>
        <p:guide orient="horz" pos="2744"/>
        <p:guide orient="horz" pos="5193"/>
        <p:guide pos="346"/>
        <p:guide pos="397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4800" cy="403200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/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878800" y="0"/>
            <a:ext cx="979200" cy="4032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F29BFF75-E182-4EE8-AA68-3F03A780E5F7}" type="datetimeFigureOut">
              <a:rPr lang="de-DE" smtClean="0">
                <a:solidFill>
                  <a:schemeClr val="accent1"/>
                </a:solidFill>
              </a:rPr>
              <a:pPr/>
              <a:t>10.05.2019</a:t>
            </a:fld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32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33256" cy="404664"/>
          </a:xfrm>
          <a:prstGeom prst="rect">
            <a:avLst/>
          </a:prstGeom>
          <a:solidFill>
            <a:schemeClr val="accent2"/>
          </a:solidFill>
        </p:spPr>
        <p:txBody>
          <a:bodyPr vert="horz" lIns="54000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877272" y="0"/>
            <a:ext cx="979140" cy="40466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726AE14-046B-45DB-B2A1-C1397E5D8E1C}" type="datetimeFigureOut">
              <a:rPr lang="de-DE" smtClean="0"/>
              <a:pPr/>
              <a:t>10.05.2019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42083" y="812476"/>
            <a:ext cx="5191173" cy="389338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2083" y="4932040"/>
            <a:ext cx="5191173" cy="34563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50800" y="8770458"/>
            <a:ext cx="547200" cy="3528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‹Nr.›</a:t>
            </a:fld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515" y="8766858"/>
            <a:ext cx="208411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51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Wingdings" panose="05000000000000000000" pitchFamily="2" charset="2"/>
      <a:buChar char="§"/>
      <a:defRPr sz="1200" kern="1200">
        <a:solidFill>
          <a:schemeClr val="accent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accent1"/>
        </a:solidFill>
        <a:latin typeface="+mn-lt"/>
        <a:ea typeface="+mn-ea"/>
        <a:cs typeface="+mn-cs"/>
      </a:defRPr>
    </a:lvl2pPr>
    <a:lvl3pPr marL="534988" indent="-179388" algn="l" defTabSz="914400" rtl="0" eaLnBrk="1" latinLnBrk="0" hangingPunct="1">
      <a:buFont typeface="Symbol" panose="05050102010706020507" pitchFamily="18" charset="2"/>
      <a:buChar char="-"/>
      <a:defRPr sz="1050" kern="1200">
        <a:solidFill>
          <a:schemeClr val="accent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24736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49275" y="8731128"/>
            <a:ext cx="547093" cy="351283"/>
          </a:xfrm>
          <a:prstGeom prst="rect">
            <a:avLst/>
          </a:prstGeom>
        </p:spPr>
        <p:txBody>
          <a:bodyPr/>
          <a:lstStyle/>
          <a:p>
            <a:fld id="{7F407CD1-FDBF-4BA2-B1E3-14367FC4DBB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95864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2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1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3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035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4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62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5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26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6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26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7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2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8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53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1338" y="812800"/>
            <a:ext cx="5191125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253BB6F2-03BD-4F8F-B311-62B418DAEEDF}" type="slidenum">
              <a:rPr lang="de-DE" smtClean="0">
                <a:solidFill>
                  <a:schemeClr val="accent1"/>
                </a:solidFill>
              </a:rPr>
              <a:pPr algn="l"/>
              <a:t>9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30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6666" cy="1189373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4528135"/>
            <a:ext cx="7776666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373216"/>
            <a:ext cx="2891179" cy="10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15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051720" y="4697275"/>
            <a:ext cx="6552593" cy="144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468313" y="4697275"/>
            <a:ext cx="1439391" cy="14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6000" cy="2923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468376" y="1628775"/>
            <a:ext cx="8135937" cy="2922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468313" y="4697275"/>
            <a:ext cx="1439391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2051050" y="4697413"/>
            <a:ext cx="6553200" cy="1439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10356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3186000"/>
            <a:ext cx="4986000" cy="295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572800" y="3186000"/>
            <a:ext cx="3031200" cy="2952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2" y="1627200"/>
            <a:ext cx="4986000" cy="14184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5572800" y="1627200"/>
            <a:ext cx="3031200" cy="141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9"/>
          </p:nvPr>
        </p:nvSpPr>
        <p:spPr>
          <a:xfrm>
            <a:off x="468313" y="1627188"/>
            <a:ext cx="4986337" cy="1417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20"/>
          </p:nvPr>
        </p:nvSpPr>
        <p:spPr>
          <a:xfrm>
            <a:off x="468313" y="3186113"/>
            <a:ext cx="4986337" cy="2951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21"/>
          </p:nvPr>
        </p:nvSpPr>
        <p:spPr>
          <a:xfrm>
            <a:off x="5572125" y="1627188"/>
            <a:ext cx="3032125" cy="14176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22"/>
          </p:nvPr>
        </p:nvSpPr>
        <p:spPr>
          <a:xfrm>
            <a:off x="5572125" y="3186113"/>
            <a:ext cx="3032125" cy="29511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389168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4986000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5580112" y="4725144"/>
            <a:ext cx="3024138" cy="1412131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49863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21"/>
          </p:nvPr>
        </p:nvSpPr>
        <p:spPr>
          <a:xfrm>
            <a:off x="5580063" y="4724400"/>
            <a:ext cx="3024187" cy="141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8804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68312" y="4725144"/>
            <a:ext cx="8135938" cy="1412131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313" y="1628775"/>
            <a:ext cx="8135937" cy="29523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9"/>
          </p:nvPr>
        </p:nvSpPr>
        <p:spPr>
          <a:xfrm>
            <a:off x="468313" y="1628775"/>
            <a:ext cx="8135937" cy="29523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20"/>
          </p:nvPr>
        </p:nvSpPr>
        <p:spPr>
          <a:xfrm>
            <a:off x="468313" y="4724400"/>
            <a:ext cx="8135937" cy="14128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41983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4266124" y="3934355"/>
            <a:ext cx="1800000" cy="220291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4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6804248" y="1628774"/>
            <a:ext cx="1799752" cy="2202919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266124" y="1628774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7" name="Rechteck 16"/>
          <p:cNvSpPr/>
          <p:nvPr userDrawn="1"/>
        </p:nvSpPr>
        <p:spPr>
          <a:xfrm>
            <a:off x="6192000" y="3934355"/>
            <a:ext cx="2412000" cy="2202919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/>
          </p:nvPr>
        </p:nvSpPr>
        <p:spPr>
          <a:xfrm>
            <a:off x="4265613" y="1628775"/>
            <a:ext cx="2413000" cy="22034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6191250" y="3933825"/>
            <a:ext cx="2413000" cy="22018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5613" y="3933825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Inhaltsplatzhalter 19"/>
          <p:cNvSpPr>
            <a:spLocks noGrp="1"/>
          </p:cNvSpPr>
          <p:nvPr>
            <p:ph sz="quarter" idx="20"/>
          </p:nvPr>
        </p:nvSpPr>
        <p:spPr>
          <a:xfrm>
            <a:off x="6803775" y="1628774"/>
            <a:ext cx="1800225" cy="2201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1633200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4267738" y="1628775"/>
            <a:ext cx="4336512" cy="45085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" name="Rechteck 2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68000" y="3429000"/>
            <a:ext cx="3672408" cy="2708275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165620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8000" y="1629221"/>
            <a:ext cx="3671887" cy="16557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8"/>
          </p:nvPr>
        </p:nvSpPr>
        <p:spPr>
          <a:xfrm>
            <a:off x="468313" y="3429000"/>
            <a:ext cx="3671887" cy="2708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0" name="Inhaltsplatzhalter 19"/>
          <p:cNvSpPr>
            <a:spLocks noGrp="1"/>
          </p:cNvSpPr>
          <p:nvPr>
            <p:ph sz="quarter" idx="19"/>
          </p:nvPr>
        </p:nvSpPr>
        <p:spPr>
          <a:xfrm>
            <a:off x="4267200" y="1628775"/>
            <a:ext cx="4337050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782853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01285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301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619672" y="2942586"/>
            <a:ext cx="0" cy="180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6144" y="2924944"/>
            <a:ext cx="6908106" cy="1329404"/>
          </a:xfrm>
        </p:spPr>
        <p:txBody>
          <a:bodyPr tIns="0" anchor="t"/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96144" y="4293096"/>
            <a:ext cx="6908106" cy="45845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84120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40195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r>
              <a:rPr lang="de-DE" dirty="0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1989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558800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9212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7584" y="2708920"/>
            <a:ext cx="7992888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601742" y="5301208"/>
            <a:ext cx="4248472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Name des Autors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1601742" y="5661248"/>
            <a:ext cx="2952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</a:rPr>
              <a:t>Theodor-Heuss-Straße 2-4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53177 Bonn </a:t>
            </a:r>
          </a:p>
          <a:p>
            <a:r>
              <a:rPr lang="de-DE" sz="1200" dirty="0">
                <a:solidFill>
                  <a:schemeClr val="tx2"/>
                </a:solidFill>
              </a:rPr>
              <a:t>Großkundenpostleitzahl: D-53095 Bonn </a:t>
            </a:r>
          </a:p>
          <a:p>
            <a:r>
              <a:rPr lang="de-DE" sz="1200" dirty="0">
                <a:solidFill>
                  <a:schemeClr val="tx2"/>
                </a:solidFill>
              </a:rPr>
              <a:t>Tel.: 0228 - 95 5 00 (Zentrale)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Tel.: 0228 - 95 5 0155 (Kundenservice)</a:t>
            </a:r>
            <a:br>
              <a:rPr lang="de-DE" sz="1200" dirty="0">
                <a:solidFill>
                  <a:schemeClr val="tx2"/>
                </a:solidFill>
              </a:rPr>
            </a:br>
            <a:r>
              <a:rPr lang="de-DE" sz="1200" dirty="0">
                <a:solidFill>
                  <a:schemeClr val="tx2"/>
                </a:solidFill>
              </a:rPr>
              <a:t>Fax: 0228 - 36 96 480 </a:t>
            </a:r>
          </a:p>
          <a:p>
            <a:endParaRPr lang="de-DE" sz="1200" dirty="0">
              <a:solidFill>
                <a:schemeClr val="tx2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303" y="4495751"/>
            <a:ext cx="2304256" cy="8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47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1683002" y="1628800"/>
            <a:ext cx="7460997" cy="263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1276" y="2160039"/>
            <a:ext cx="6844412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31276" y="3456183"/>
            <a:ext cx="6844412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2923" y="1628800"/>
            <a:ext cx="1609545" cy="26369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3500" y="5013176"/>
            <a:ext cx="3515467" cy="12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47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5937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252000"/>
          </a:xfrm>
        </p:spPr>
        <p:txBody>
          <a:bodyPr lIns="72000" rIns="7200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61510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628775"/>
            <a:ext cx="8136000" cy="450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016553"/>
            <a:ext cx="81360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097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1628775"/>
            <a:ext cx="3888000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1628775"/>
            <a:ext cx="3888234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5856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388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6250" y="1628775"/>
            <a:ext cx="388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3887663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4716016" y="2141275"/>
            <a:ext cx="3888234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1964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628775"/>
            <a:ext cx="2628000" cy="496800"/>
          </a:xfrm>
          <a:solidFill>
            <a:schemeClr val="accent1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222399" y="1628775"/>
            <a:ext cx="2628000" cy="496800"/>
          </a:xfrm>
          <a:solidFill>
            <a:schemeClr val="accent2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468313" y="2141275"/>
            <a:ext cx="2628000" cy="3996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3222398" y="2141275"/>
            <a:ext cx="2628000" cy="3996000"/>
          </a:xfrm>
          <a:solidFill>
            <a:schemeClr val="accent2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976484" y="1628775"/>
            <a:ext cx="2628000" cy="496800"/>
          </a:xfrm>
          <a:solidFill>
            <a:schemeClr val="accent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6"/>
          </p:nvPr>
        </p:nvSpPr>
        <p:spPr>
          <a:xfrm>
            <a:off x="5976484" y="2141275"/>
            <a:ext cx="2628000" cy="399600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25457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262400" y="1628774"/>
            <a:ext cx="434185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3" name="Rechteck 2"/>
          <p:cNvSpPr/>
          <p:nvPr userDrawn="1"/>
        </p:nvSpPr>
        <p:spPr>
          <a:xfrm>
            <a:off x="4262400" y="4121275"/>
            <a:ext cx="2088000" cy="2016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Rechteck 1"/>
          <p:cNvSpPr/>
          <p:nvPr userDrawn="1"/>
        </p:nvSpPr>
        <p:spPr>
          <a:xfrm>
            <a:off x="468000" y="1628775"/>
            <a:ext cx="3672408" cy="4507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468000" y="1628775"/>
            <a:ext cx="3672000" cy="4508500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468000" y="6525344"/>
            <a:ext cx="80028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5"/>
          <p:cNvSpPr>
            <a:spLocks noGrp="1"/>
          </p:cNvSpPr>
          <p:nvPr>
            <p:ph sz="quarter" idx="17"/>
          </p:nvPr>
        </p:nvSpPr>
        <p:spPr>
          <a:xfrm>
            <a:off x="4262400" y="1628775"/>
            <a:ext cx="4341850" cy="2339999"/>
          </a:xfrm>
          <a:noFill/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Rechteck 12"/>
          <p:cNvSpPr/>
          <p:nvPr userDrawn="1"/>
        </p:nvSpPr>
        <p:spPr>
          <a:xfrm>
            <a:off x="6480250" y="4121275"/>
            <a:ext cx="2124000" cy="2016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8"/>
          </p:nvPr>
        </p:nvSpPr>
        <p:spPr>
          <a:xfrm>
            <a:off x="4262400" y="4121275"/>
            <a:ext cx="2088000" cy="20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7" name="Inhaltsplatzhalter 15"/>
          <p:cNvSpPr>
            <a:spLocks noGrp="1"/>
          </p:cNvSpPr>
          <p:nvPr>
            <p:ph sz="quarter" idx="19"/>
          </p:nvPr>
        </p:nvSpPr>
        <p:spPr>
          <a:xfrm>
            <a:off x="6480250" y="4121275"/>
            <a:ext cx="2124000" cy="201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5457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53336"/>
            <a:ext cx="8604448" cy="404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676456" y="6453336"/>
            <a:ext cx="463842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90000"/>
            <a:ext cx="8136000" cy="90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628775"/>
            <a:ext cx="8135937" cy="450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000" y="6525344"/>
            <a:ext cx="8002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76000" y="6525344"/>
            <a:ext cx="468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1"/>
                </a:solidFill>
              </a:defRPr>
            </a:lvl1pPr>
          </a:lstStyle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07623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1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5" r:id="rId4"/>
    <p:sldLayoutId id="2147483650" r:id="rId5"/>
    <p:sldLayoutId id="2147483652" r:id="rId6"/>
    <p:sldLayoutId id="2147483653" r:id="rId7"/>
    <p:sldLayoutId id="2147483677" r:id="rId8"/>
    <p:sldLayoutId id="2147483675" r:id="rId9"/>
    <p:sldLayoutId id="2147483674" r:id="rId10"/>
    <p:sldLayoutId id="2147483676" r:id="rId11"/>
    <p:sldLayoutId id="2147483680" r:id="rId12"/>
    <p:sldLayoutId id="2147483683" r:id="rId13"/>
    <p:sldLayoutId id="2147483681" r:id="rId14"/>
    <p:sldLayoutId id="2147483682" r:id="rId15"/>
    <p:sldLayoutId id="2147483654" r:id="rId16"/>
    <p:sldLayoutId id="2147483670" r:id="rId17"/>
    <p:sldLayoutId id="2147483655" r:id="rId18"/>
    <p:sldLayoutId id="2147483673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Lagern von Gefahrstoffen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29960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2414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sz="3200" dirty="0"/>
              <a:t>Definition von Gefahrstofflagerung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75928" y="1277144"/>
            <a:ext cx="8136000" cy="52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Bereiche /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Räume, in denen Gefahrstoffe gelagert werden und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die gesonderte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Anforderungen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an den Schutz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von Menschen erfüllen. Diese Zonen können in Gebäuden und im Freien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sein (Technische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Regeln für Gefahrstoffe TRGS 510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/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436284" y="5941012"/>
            <a:ext cx="10801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- 239023615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49ECBEE-2482-419E-8EAA-BE006941C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3200238"/>
            <a:ext cx="4208920" cy="2805116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xmlns="" val="197357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sz="3200" dirty="0"/>
              <a:t>Lagerorte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75928" y="1277144"/>
            <a:ext cx="4456112" cy="52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Gefahrstoffe dürfen nicht in Fluren, Durchgängen oder Treppen gelagert werden. Es muss ein geeigneter Raum laut TRGS 510 gefunden werden. </a:t>
            </a: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Arbeitsräume dürfen als Lagerort nur verwendet werden, wenn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sie nach              TRGS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510 als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dazu geeignet befunden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werden. </a:t>
            </a: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/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740352" y="3603296"/>
            <a:ext cx="9889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- 172745118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E237144-6716-40ED-AEF8-D2AE85835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492" y="4032255"/>
            <a:ext cx="3053826" cy="2035281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1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740352" y="6067536"/>
            <a:ext cx="9889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- 178483276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94B9BF4-B0D8-49D8-9665-3ABB44023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492" y="1312926"/>
            <a:ext cx="3053826" cy="2290370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xmlns="" val="82131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Allgemeine Anforderung an ein Gefahrstofflager</a:t>
            </a:r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107504" y="997200"/>
            <a:ext cx="5608240" cy="52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Beleuchtung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ausreichend hell, aber nicht erwärmend 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Belüftung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ausreichend, Grenzwerte müssen eingehalten werden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Lagerorganisation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übersichtlich und geordnet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Stapelung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Standsicherheit ist zu gewährleisten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Gefahrfall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Alarmverfahren, Flucht- und Rettungswege, Flucht- und Rettungsplan müssen vorhanden sein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PSA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muss passend zu den gelagerten Gefahrstoffen zur Verfügung stehen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Hygiene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Waschgelegenheit, ggf. getrennte Aufbewahrung von Arbeits- und Privatkleidung muss vorhanden sein </a:t>
            </a:r>
          </a:p>
          <a:p>
            <a:r>
              <a:rPr lang="de-DE" sz="1800" b="1" dirty="0">
                <a:solidFill>
                  <a:schemeClr val="bg1">
                    <a:lumMod val="50000"/>
                  </a:schemeClr>
                </a:solidFill>
              </a:rPr>
              <a:t>Prüfungen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Lager-,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Auffang-, Lüftungseinrichtungen, Augen- und Körperduschen</a:t>
            </a: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/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906022" y="5121188"/>
            <a:ext cx="1008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- 53651725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B5D8460-56A3-4525-AD4B-AF5F124DB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807" y="1736812"/>
            <a:ext cx="2707940" cy="3384376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xmlns="" val="258203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sz="3200" dirty="0"/>
              <a:t>Allgemeine Schutzmaßnahmen 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75928" y="1277144"/>
            <a:ext cx="5176192" cy="52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Die Anzahl zugänglicher Gefahrstoffe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muss auf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den Tages-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/Schichtbedarf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begrenzt werden. </a:t>
            </a: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Die Lagerung der Gefahrstoffe darf nur in geschlossenen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Verpackungen /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Behältern erfolgen.</a:t>
            </a: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Gefahrstoffe im Idealfall in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Originalbehältern /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Originalverpackungen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lagern.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Aerosolpackungen, Druckgaskartuschen dürfen keiner Erwärmung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über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50 °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 ausgesetzt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werden.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Keine Gefahrstoffe in unmittelbarer Nähe von Arznei-,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Lebens- und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Futtermitteln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lagern.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Verpackung, Behälter: dürfen keine Verwechslung</a:t>
            </a:r>
            <a:br>
              <a:rPr lang="de-DE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mit Lebensmittelverpackungen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zulassen. 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/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699160" y="5591670"/>
            <a:ext cx="1007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- 83266438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65CAED1-B8CF-433B-9A24-542B05483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517" y="1772816"/>
            <a:ext cx="2908939" cy="3806968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xmlns="" val="3898382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sz="3200" dirty="0"/>
              <a:t>Allgemeine Schutzmaßnahmen </a:t>
            </a:r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75928" y="1277144"/>
            <a:ext cx="4888160" cy="52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6325" indent="-269875" algn="l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Es ist erforderlich, ein Gefahrstoffverzeichnis für die gelagerten Gefahrstoffe zu führen, das außerhalb des Gefahrstofflagers bzw. getrennt vom Lagerort aufzubewahren ist.</a:t>
            </a: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Alle Gefahrstoffe in den Behältern müssen eindeutig identifizierbar sein, d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. h.,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die Behälter müssen die Originalkennzeichnung des Herstellers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tragen. 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Die Behälter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müssen undurchlässig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sein; </a:t>
            </a:r>
            <a:r>
              <a:rPr lang="de-DE" sz="1800" dirty="0" smtClean="0">
                <a:solidFill>
                  <a:schemeClr val="bg1">
                    <a:lumMod val="50000"/>
                  </a:schemeClr>
                </a:solidFill>
              </a:rPr>
              <a:t>sie sind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für den Zeitraum der Lagerung zu verschließen.</a:t>
            </a: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sz="1800" dirty="0"/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740352" y="5909626"/>
            <a:ext cx="1008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- 65269324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3793827-4863-4A5E-91E1-EA27A3BA1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6174" y="1639266"/>
            <a:ext cx="2850282" cy="4270360"/>
          </a:xfrm>
          <a:prstGeom prst="rect">
            <a:avLst/>
          </a:prstGeom>
          <a:effectLst>
            <a:softEdge rad="112522"/>
          </a:effectLst>
        </p:spPr>
      </p:pic>
    </p:spTree>
    <p:extLst>
      <p:ext uri="{BB962C8B-B14F-4D97-AF65-F5344CB8AC3E}">
        <p14:creationId xmlns:p14="http://schemas.microsoft.com/office/powerpoint/2010/main" xmlns="" val="365486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Kleinmengenregelung </a:t>
            </a:r>
            <a:endParaRPr lang="de-DE" sz="3200" dirty="0"/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68000" y="1628775"/>
            <a:ext cx="5976208" cy="45085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Bei Gefahrstoffen bis zu 50 </a:t>
            </a:r>
            <a:r>
              <a:rPr lang="de-DE" dirty="0" smtClean="0"/>
              <a:t>kg </a:t>
            </a:r>
            <a:r>
              <a:rPr lang="de-DE" dirty="0"/>
              <a:t>ist kein spezielles Lager notwendig.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Entzündbare Flüssigkeiten                        </a:t>
            </a:r>
            <a:br>
              <a:rPr lang="de-DE" dirty="0"/>
            </a:br>
            <a:r>
              <a:rPr lang="de-DE" dirty="0"/>
              <a:t>in zerbrechlichen Gefäßen: bis max. 1 </a:t>
            </a:r>
            <a:r>
              <a:rPr lang="de-DE" dirty="0" smtClean="0"/>
              <a:t>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 nicht zerbrechlichen Gefäßen: bis max. 5 </a:t>
            </a:r>
            <a:r>
              <a:rPr lang="de-DE" dirty="0" smtClean="0"/>
              <a:t>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ansonsten ist die Lagerung in gesicherten Schränken erforderlich</a:t>
            </a:r>
            <a:endParaRPr lang="de-DE" sz="1800" dirty="0"/>
          </a:p>
          <a:p>
            <a:r>
              <a:rPr lang="de-DE" dirty="0"/>
              <a:t>Aerosolpackungen, Druckgaskartuschen                             Lagerung im Stahlschrank: ab 5 </a:t>
            </a:r>
            <a:r>
              <a:rPr lang="de-DE" dirty="0" smtClean="0"/>
              <a:t>l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Lagerung im gesicherten Schrank: ab 25 </a:t>
            </a:r>
            <a:r>
              <a:rPr lang="de-DE" dirty="0" smtClean="0"/>
              <a:t>l </a:t>
            </a:r>
            <a:endParaRPr lang="de-DE" sz="1800" dirty="0"/>
          </a:p>
          <a:p>
            <a:r>
              <a:rPr lang="de-DE" dirty="0"/>
              <a:t>CMR-Stoffe (krebserzeugend, erbgutverändernd </a:t>
            </a:r>
            <a:r>
              <a:rPr lang="de-DE" dirty="0" smtClean="0"/>
              <a:t>und </a:t>
            </a:r>
            <a:r>
              <a:rPr lang="de-DE" dirty="0"/>
              <a:t>fruchtbarkeitsgefährdend) </a:t>
            </a:r>
            <a:r>
              <a:rPr lang="de-DE" dirty="0" smtClean="0"/>
              <a:t>un</a:t>
            </a:r>
            <a:r>
              <a:rPr lang="de-DE" dirty="0" smtClean="0"/>
              <a:t>d</a:t>
            </a:r>
            <a:r>
              <a:rPr lang="de-DE" dirty="0" smtClean="0"/>
              <a:t> akute Toxizität; Stoffe der Kat</a:t>
            </a:r>
            <a:r>
              <a:rPr lang="de-DE" dirty="0"/>
              <a:t>. </a:t>
            </a:r>
            <a:r>
              <a:rPr lang="de-DE" dirty="0" smtClean="0"/>
              <a:t>1/2 – Lagerung </a:t>
            </a:r>
            <a:r>
              <a:rPr lang="de-DE" dirty="0"/>
              <a:t>immer unter Verschluss, </a:t>
            </a:r>
            <a:r>
              <a:rPr lang="de-DE" dirty="0" smtClean="0"/>
              <a:t>              sodass </a:t>
            </a:r>
            <a:r>
              <a:rPr lang="de-DE" dirty="0"/>
              <a:t>nur geschultes Personal einen Zugang hat</a:t>
            </a:r>
            <a:endParaRPr lang="de-DE" sz="1800" dirty="0"/>
          </a:p>
          <a:p>
            <a:pPr>
              <a:buFont typeface="Arial" charset="0"/>
              <a:buChar char="•"/>
            </a:pPr>
            <a:endParaRPr lang="de-DE" sz="1800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DB85404B-422A-44F0-B926-83194C65E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881859"/>
            <a:ext cx="2592288" cy="4189750"/>
          </a:xfrm>
          <a:prstGeom prst="rect">
            <a:avLst/>
          </a:prstGeom>
        </p:spPr>
      </p:pic>
      <p:sp>
        <p:nvSpPr>
          <p:cNvPr id="6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812360" y="5782987"/>
            <a:ext cx="12241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- 17794597</a:t>
            </a:r>
          </a:p>
        </p:txBody>
      </p:sp>
    </p:spTree>
    <p:extLst>
      <p:ext uri="{BB962C8B-B14F-4D97-AF65-F5344CB8AC3E}">
        <p14:creationId xmlns:p14="http://schemas.microsoft.com/office/powerpoint/2010/main" xmlns="" val="48556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Lagerung von Gasen unter Druck 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68000" y="1628775"/>
            <a:ext cx="5472152" cy="4508500"/>
          </a:xfrm>
        </p:spPr>
        <p:txBody>
          <a:bodyPr/>
          <a:lstStyle/>
          <a:p>
            <a:r>
              <a:rPr lang="de-DE" dirty="0"/>
              <a:t>Für Lager im Freien gilt es, einen Mindestabstand von </a:t>
            </a:r>
            <a:r>
              <a:rPr lang="de-DE" dirty="0" smtClean="0"/>
              <a:t>5 m </a:t>
            </a:r>
            <a:r>
              <a:rPr lang="de-DE" dirty="0"/>
              <a:t>zu benachbarten Gebäuden einzuhalten oder über mind. </a:t>
            </a:r>
            <a:r>
              <a:rPr lang="de-DE" dirty="0" smtClean="0"/>
              <a:t>2 m </a:t>
            </a:r>
            <a:r>
              <a:rPr lang="de-DE" dirty="0"/>
              <a:t>hohe Wände aus nicht brennbaren Baustoffen verfügen</a:t>
            </a:r>
          </a:p>
          <a:p>
            <a:r>
              <a:rPr lang="de-DE" dirty="0"/>
              <a:t>Druckgasbehälter sind gegen Umfallen zu sichern. Lager darf nicht zum Umfüllen genutzt werden! Im Lager dürfen keine Zugänge nach </a:t>
            </a:r>
            <a:r>
              <a:rPr lang="de-DE" dirty="0" smtClean="0"/>
              <a:t>außen </a:t>
            </a:r>
            <a:r>
              <a:rPr lang="de-DE" dirty="0"/>
              <a:t>sein (Kanäle, </a:t>
            </a:r>
            <a:r>
              <a:rPr lang="de-DE" dirty="0" smtClean="0"/>
              <a:t>Abläufe etc.)</a:t>
            </a:r>
            <a:endParaRPr lang="de-DE" dirty="0"/>
          </a:p>
          <a:p>
            <a:r>
              <a:rPr lang="de-DE" dirty="0"/>
              <a:t>Lagerräume mit mehr als 5 Druckgasbehältern müssen </a:t>
            </a:r>
            <a:r>
              <a:rPr lang="de-DE" dirty="0" err="1"/>
              <a:t>be</a:t>
            </a:r>
            <a:r>
              <a:rPr lang="de-DE" dirty="0"/>
              <a:t>- </a:t>
            </a:r>
            <a:r>
              <a:rPr lang="de-DE" dirty="0" smtClean="0"/>
              <a:t>und </a:t>
            </a:r>
            <a:r>
              <a:rPr lang="de-DE" dirty="0"/>
              <a:t>entlüftet werden! </a:t>
            </a:r>
          </a:p>
          <a:p>
            <a:r>
              <a:rPr lang="de-DE" dirty="0"/>
              <a:t>Akut </a:t>
            </a:r>
            <a:r>
              <a:rPr lang="de-DE" dirty="0" smtClean="0"/>
              <a:t>toxische </a:t>
            </a:r>
            <a:r>
              <a:rPr lang="de-DE" dirty="0"/>
              <a:t>Gase nur unter Verschluss mit Zugang nur für fachkundige Personen </a:t>
            </a:r>
            <a:r>
              <a:rPr lang="de-DE" dirty="0" smtClean="0"/>
              <a:t>und </a:t>
            </a:r>
            <a:r>
              <a:rPr lang="de-DE" dirty="0"/>
              <a:t>Ausstattung mit </a:t>
            </a:r>
            <a:r>
              <a:rPr lang="de-DE" dirty="0" smtClean="0"/>
              <a:t>Gaswarnanlage, </a:t>
            </a:r>
            <a:r>
              <a:rPr lang="de-DE" dirty="0"/>
              <a:t>die bei Überschreitung des AGW alarmiert.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xmlns="" id="{595115A9-610A-4A80-8A50-FBBD524ED8D6}"/>
              </a:ext>
            </a:extLst>
          </p:cNvPr>
          <p:cNvSpPr txBox="1"/>
          <p:nvPr/>
        </p:nvSpPr>
        <p:spPr>
          <a:xfrm>
            <a:off x="7812360" y="5664707"/>
            <a:ext cx="10081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</a:t>
            </a:r>
            <a:r>
              <a:rPr lang="de-DE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fotolia</a:t>
            </a:r>
            <a:r>
              <a:rPr lang="de-DE" sz="700">
                <a:solidFill>
                  <a:schemeClr val="tx1">
                    <a:lumMod val="50000"/>
                    <a:lumOff val="50000"/>
                  </a:schemeClr>
                </a:solidFill>
              </a:rPr>
              <a:t> -25585766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09C56C5-764B-46F1-AC06-FB4F6CD7A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688" y="1868333"/>
            <a:ext cx="2547219" cy="38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85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8000" y="260648"/>
            <a:ext cx="8136000" cy="736552"/>
          </a:xfrm>
        </p:spPr>
        <p:txBody>
          <a:bodyPr/>
          <a:lstStyle/>
          <a:p>
            <a:r>
              <a:rPr lang="de-DE" dirty="0"/>
              <a:t>Grundregeln für Zusammenlagerung 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68000" y="1628775"/>
            <a:ext cx="7128336" cy="45085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Zusammenlagerung von Produkten, die einer oder diverser Lagerklassen sind, ist nur dann erlaubt, wenn bestimmte Voraussetzung erfüllt sind, z</a:t>
            </a:r>
            <a:r>
              <a:rPr lang="de-DE" dirty="0" smtClean="0"/>
              <a:t>. B</a:t>
            </a:r>
            <a:r>
              <a:rPr lang="de-DE" dirty="0"/>
              <a:t>. wenn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Für alle Produkte gleiches Löschmittel verwendet werden kann </a:t>
            </a:r>
          </a:p>
          <a:p>
            <a:r>
              <a:rPr lang="de-DE" dirty="0"/>
              <a:t>Geeignete Löschsysteme vorhanden sind</a:t>
            </a:r>
          </a:p>
          <a:p>
            <a:r>
              <a:rPr lang="de-DE" dirty="0"/>
              <a:t>Gleiche Temperaturbedingungen herrschen</a:t>
            </a:r>
          </a:p>
          <a:p>
            <a:r>
              <a:rPr lang="de-DE" dirty="0"/>
              <a:t>Es darf keine Gefahrenerhöhung </a:t>
            </a:r>
            <a:r>
              <a:rPr lang="de-DE" dirty="0" smtClean="0"/>
              <a:t>stattfinden!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In seltenen Fällen kann von den beschriebenen Regelungen der Zusammenlagerungstabelle abgewichen werden (z. B. durch geeignete Brandschutzkonzepte etc</a:t>
            </a:r>
            <a:r>
              <a:rPr lang="de-DE" dirty="0" smtClean="0"/>
              <a:t>.).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10611340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VNR-Color">
      <a:dk1>
        <a:srgbClr val="2D2D2A"/>
      </a:dk1>
      <a:lt1>
        <a:sysClr val="window" lastClr="FFFFFF"/>
      </a:lt1>
      <a:dk2>
        <a:srgbClr val="696969"/>
      </a:dk2>
      <a:lt2>
        <a:srgbClr val="DCDCDC"/>
      </a:lt2>
      <a:accent1>
        <a:srgbClr val="254061"/>
      </a:accent1>
      <a:accent2>
        <a:srgbClr val="0E61A5"/>
      </a:accent2>
      <a:accent3>
        <a:srgbClr val="648D9F"/>
      </a:accent3>
      <a:accent4>
        <a:srgbClr val="B0CAD4"/>
      </a:accent4>
      <a:accent5>
        <a:srgbClr val="A5A5A5"/>
      </a:accent5>
      <a:accent6>
        <a:srgbClr val="A50303"/>
      </a:accent6>
      <a:hlink>
        <a:srgbClr val="254061"/>
      </a:hlink>
      <a:folHlink>
        <a:srgbClr val="989891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VNR_Vorlage</Template>
  <TotalTime>0</TotalTime>
  <Words>552</Words>
  <Application>Microsoft Office PowerPoint</Application>
  <PresentationFormat>Bildschirmpräsentation (4:3)</PresentationFormat>
  <Paragraphs>87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VNR</vt:lpstr>
      <vt:lpstr>Lagern von Gefahrstoffen</vt:lpstr>
      <vt:lpstr>Definition von Gefahrstofflagerung</vt:lpstr>
      <vt:lpstr>Lagerorte</vt:lpstr>
      <vt:lpstr>Allgemeine Anforderung an ein Gefahrstofflager</vt:lpstr>
      <vt:lpstr>Allgemeine Schutzmaßnahmen </vt:lpstr>
      <vt:lpstr>Allgemeine Schutzmaßnahmen </vt:lpstr>
      <vt:lpstr>Kleinmengenregelung </vt:lpstr>
      <vt:lpstr>Lagerung von Gasen unter Druck </vt:lpstr>
      <vt:lpstr>Grundregeln für Zusammenlagerung </vt:lpstr>
      <vt:lpstr>Folie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Klx - Valentina Klein</dc:creator>
  <cp:lastModifiedBy>Christine</cp:lastModifiedBy>
  <cp:revision>221</cp:revision>
  <dcterms:created xsi:type="dcterms:W3CDTF">2015-01-22T00:01:03Z</dcterms:created>
  <dcterms:modified xsi:type="dcterms:W3CDTF">2019-05-10T19:39:44Z</dcterms:modified>
</cp:coreProperties>
</file>