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65" r:id="rId2"/>
    <p:sldId id="398" r:id="rId3"/>
    <p:sldId id="417" r:id="rId4"/>
    <p:sldId id="418" r:id="rId5"/>
    <p:sldId id="407" r:id="rId6"/>
    <p:sldId id="369" r:id="rId7"/>
    <p:sldId id="397" r:id="rId8"/>
    <p:sldId id="408" r:id="rId9"/>
    <p:sldId id="409" r:id="rId10"/>
    <p:sldId id="410" r:id="rId11"/>
    <p:sldId id="415" r:id="rId12"/>
    <p:sldId id="412" r:id="rId13"/>
    <p:sldId id="413" r:id="rId14"/>
    <p:sldId id="414" r:id="rId15"/>
    <p:sldId id="411" r:id="rId16"/>
    <p:sldId id="419" r:id="rId17"/>
    <p:sldId id="420" r:id="rId18"/>
    <p:sldId id="421" r:id="rId19"/>
    <p:sldId id="416" r:id="rId20"/>
    <p:sldId id="368"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0" autoAdjust="0"/>
    <p:restoredTop sz="92978" autoAdjust="0"/>
  </p:normalViewPr>
  <p:slideViewPr>
    <p:cSldViewPr>
      <p:cViewPr varScale="1">
        <p:scale>
          <a:sx n="104" d="100"/>
          <a:sy n="104" d="100"/>
        </p:scale>
        <p:origin x="20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dirty="0">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30.01.2024</a:t>
            </a:fld>
            <a:endParaRPr lang="de-DE" dirty="0">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dirty="0"/>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30.01.2024</a:t>
            </a:fld>
            <a:endParaRPr lang="de-DE" dirty="0"/>
          </a:p>
        </p:txBody>
      </p:sp>
      <p:sp>
        <p:nvSpPr>
          <p:cNvPr id="4" name="Folienbildplatzhalter 3"/>
          <p:cNvSpPr>
            <a:spLocks noGrp="1" noRot="1" noChangeAspect="1"/>
          </p:cNvSpPr>
          <p:nvPr>
            <p:ph type="sldImg" idx="2"/>
          </p:nvPr>
        </p:nvSpPr>
        <p:spPr>
          <a:xfrm>
            <a:off x="542083" y="812476"/>
            <a:ext cx="5191173" cy="3893380"/>
          </a:xfrm>
          <a:prstGeom prst="rect">
            <a:avLst/>
          </a:prstGeom>
          <a:noFill/>
          <a:ln w="6350">
            <a:solidFill>
              <a:schemeClr val="accent1"/>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dirty="0">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dirty="0"/>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dirty="0">
              <a:solidFill>
                <a:schemeClr val="accent1"/>
              </a:solidFill>
            </a:endParaRPr>
          </a:p>
        </p:txBody>
      </p:sp>
    </p:spTree>
    <p:extLst>
      <p:ext uri="{BB962C8B-B14F-4D97-AF65-F5344CB8AC3E}">
        <p14:creationId xmlns:p14="http://schemas.microsoft.com/office/powerpoint/2010/main" val="35622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13</a:t>
            </a:fld>
            <a:endParaRPr lang="de-DE" dirty="0">
              <a:solidFill>
                <a:schemeClr val="accent1"/>
              </a:solidFill>
            </a:endParaRPr>
          </a:p>
        </p:txBody>
      </p:sp>
    </p:spTree>
    <p:extLst>
      <p:ext uri="{BB962C8B-B14F-4D97-AF65-F5344CB8AC3E}">
        <p14:creationId xmlns:p14="http://schemas.microsoft.com/office/powerpoint/2010/main" val="68885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14</a:t>
            </a:fld>
            <a:endParaRPr lang="de-DE" dirty="0">
              <a:solidFill>
                <a:schemeClr val="accent1"/>
              </a:solidFill>
            </a:endParaRPr>
          </a:p>
        </p:txBody>
      </p:sp>
    </p:spTree>
    <p:extLst>
      <p:ext uri="{BB962C8B-B14F-4D97-AF65-F5344CB8AC3E}">
        <p14:creationId xmlns:p14="http://schemas.microsoft.com/office/powerpoint/2010/main" val="88639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15</a:t>
            </a:fld>
            <a:endParaRPr lang="de-DE" dirty="0">
              <a:solidFill>
                <a:schemeClr val="accent1"/>
              </a:solidFill>
            </a:endParaRPr>
          </a:p>
        </p:txBody>
      </p:sp>
    </p:spTree>
    <p:extLst>
      <p:ext uri="{BB962C8B-B14F-4D97-AF65-F5344CB8AC3E}">
        <p14:creationId xmlns:p14="http://schemas.microsoft.com/office/powerpoint/2010/main" val="2522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19</a:t>
            </a:fld>
            <a:endParaRPr lang="de-DE" dirty="0">
              <a:solidFill>
                <a:schemeClr val="accent1"/>
              </a:solidFill>
            </a:endParaRPr>
          </a:p>
        </p:txBody>
      </p:sp>
    </p:spTree>
    <p:extLst>
      <p:ext uri="{BB962C8B-B14F-4D97-AF65-F5344CB8AC3E}">
        <p14:creationId xmlns:p14="http://schemas.microsoft.com/office/powerpoint/2010/main" val="1777483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20</a:t>
            </a:fld>
            <a:endParaRPr lang="de-DE" dirty="0"/>
          </a:p>
        </p:txBody>
      </p:sp>
    </p:spTree>
    <p:extLst>
      <p:ext uri="{BB962C8B-B14F-4D97-AF65-F5344CB8AC3E}">
        <p14:creationId xmlns:p14="http://schemas.microsoft.com/office/powerpoint/2010/main" val="1958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dirty="0">
              <a:solidFill>
                <a:schemeClr val="accent1"/>
              </a:solidFill>
            </a:endParaRPr>
          </a:p>
        </p:txBody>
      </p:sp>
    </p:spTree>
    <p:extLst>
      <p:ext uri="{BB962C8B-B14F-4D97-AF65-F5344CB8AC3E}">
        <p14:creationId xmlns:p14="http://schemas.microsoft.com/office/powerpoint/2010/main" val="125503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5</a:t>
            </a:fld>
            <a:endParaRPr lang="de-DE" dirty="0">
              <a:solidFill>
                <a:schemeClr val="accent1"/>
              </a:solidFill>
            </a:endParaRPr>
          </a:p>
        </p:txBody>
      </p:sp>
    </p:spTree>
    <p:extLst>
      <p:ext uri="{BB962C8B-B14F-4D97-AF65-F5344CB8AC3E}">
        <p14:creationId xmlns:p14="http://schemas.microsoft.com/office/powerpoint/2010/main" val="141132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dirty="0">
              <a:solidFill>
                <a:schemeClr val="accent1"/>
              </a:solidFill>
            </a:endParaRPr>
          </a:p>
        </p:txBody>
      </p:sp>
    </p:spTree>
    <p:extLst>
      <p:ext uri="{BB962C8B-B14F-4D97-AF65-F5344CB8AC3E}">
        <p14:creationId xmlns:p14="http://schemas.microsoft.com/office/powerpoint/2010/main" val="127784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dirty="0">
              <a:solidFill>
                <a:schemeClr val="accent1"/>
              </a:solidFill>
            </a:endParaRPr>
          </a:p>
        </p:txBody>
      </p:sp>
    </p:spTree>
    <p:extLst>
      <p:ext uri="{BB962C8B-B14F-4D97-AF65-F5344CB8AC3E}">
        <p14:creationId xmlns:p14="http://schemas.microsoft.com/office/powerpoint/2010/main" val="208696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dirty="0">
              <a:solidFill>
                <a:schemeClr val="accent1"/>
              </a:solidFill>
            </a:endParaRPr>
          </a:p>
        </p:txBody>
      </p:sp>
    </p:spTree>
    <p:extLst>
      <p:ext uri="{BB962C8B-B14F-4D97-AF65-F5344CB8AC3E}">
        <p14:creationId xmlns:p14="http://schemas.microsoft.com/office/powerpoint/2010/main" val="1505193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dirty="0">
              <a:solidFill>
                <a:schemeClr val="accent1"/>
              </a:solidFill>
            </a:endParaRPr>
          </a:p>
        </p:txBody>
      </p:sp>
    </p:spTree>
    <p:extLst>
      <p:ext uri="{BB962C8B-B14F-4D97-AF65-F5344CB8AC3E}">
        <p14:creationId xmlns:p14="http://schemas.microsoft.com/office/powerpoint/2010/main" val="155129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dirty="0">
              <a:solidFill>
                <a:schemeClr val="accent1"/>
              </a:solidFill>
            </a:endParaRPr>
          </a:p>
        </p:txBody>
      </p:sp>
    </p:spTree>
    <p:extLst>
      <p:ext uri="{BB962C8B-B14F-4D97-AF65-F5344CB8AC3E}">
        <p14:creationId xmlns:p14="http://schemas.microsoft.com/office/powerpoint/2010/main" val="70395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41338" y="812800"/>
            <a:ext cx="5191125"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dirty="0">
              <a:solidFill>
                <a:schemeClr val="accent1"/>
              </a:solidFill>
            </a:endParaRPr>
          </a:p>
        </p:txBody>
      </p:sp>
    </p:spTree>
    <p:extLst>
      <p:ext uri="{BB962C8B-B14F-4D97-AF65-F5344CB8AC3E}">
        <p14:creationId xmlns:p14="http://schemas.microsoft.com/office/powerpoint/2010/main" val="85532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p:nvPr>
        </p:nvSpPr>
        <p:spPr>
          <a:xfrm>
            <a:off x="827584" y="2708920"/>
            <a:ext cx="7776666" cy="1189373"/>
          </a:xfrm>
        </p:spPr>
        <p:txBody>
          <a:bodyPr/>
          <a:lstStyle>
            <a:lvl1pPr>
              <a:lnSpc>
                <a:spcPct val="100000"/>
              </a:lnSpc>
              <a:defRPr sz="40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827584" y="4528135"/>
            <a:ext cx="7776666" cy="413033"/>
          </a:xfrm>
        </p:spPr>
        <p:txBody>
          <a:bodyPr>
            <a:noAutofit/>
          </a:bodyPr>
          <a:lstStyle>
            <a:lvl1pPr marL="0" indent="0" algn="l">
              <a:buNone/>
              <a:defRPr sz="1600" cap="all"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373216"/>
            <a:ext cx="2891179" cy="1010617"/>
          </a:xfrm>
          <a:prstGeom prst="rect">
            <a:avLst/>
          </a:prstGeom>
        </p:spPr>
      </p:pic>
    </p:spTree>
    <p:extLst>
      <p:ext uri="{BB962C8B-B14F-4D97-AF65-F5344CB8AC3E}">
        <p14:creationId xmlns:p14="http://schemas.microsoft.com/office/powerpoint/2010/main" val="72915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Inhalte blau/grau">
    <p:spTree>
      <p:nvGrpSpPr>
        <p:cNvPr id="1" name=""/>
        <p:cNvGrpSpPr/>
        <p:nvPr/>
      </p:nvGrpSpPr>
      <p:grpSpPr>
        <a:xfrm>
          <a:off x="0" y="0"/>
          <a:ext cx="0" cy="0"/>
          <a:chOff x="0" y="0"/>
          <a:chExt cx="0" cy="0"/>
        </a:xfrm>
      </p:grpSpPr>
      <p:sp>
        <p:nvSpPr>
          <p:cNvPr id="9" name="Rechteck 8"/>
          <p:cNvSpPr/>
          <p:nvPr userDrawn="1"/>
        </p:nvSpPr>
        <p:spPr>
          <a:xfrm>
            <a:off x="2051720" y="4697275"/>
            <a:ext cx="6552593" cy="1440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8" name="Rechteck 7"/>
          <p:cNvSpPr/>
          <p:nvPr userDrawn="1"/>
        </p:nvSpPr>
        <p:spPr>
          <a:xfrm>
            <a:off x="468313" y="4697275"/>
            <a:ext cx="1439391" cy="14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3" y="1628775"/>
            <a:ext cx="8136000" cy="2923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7"/>
          </p:nvPr>
        </p:nvSpPr>
        <p:spPr/>
        <p:txBody>
          <a:bodyPr/>
          <a:lstStyle/>
          <a:p>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7" name="Inhaltsplatzhalter 6"/>
          <p:cNvSpPr>
            <a:spLocks noGrp="1"/>
          </p:cNvSpPr>
          <p:nvPr>
            <p:ph sz="quarter" idx="18"/>
          </p:nvPr>
        </p:nvSpPr>
        <p:spPr>
          <a:xfrm>
            <a:off x="468376" y="1628775"/>
            <a:ext cx="8135937" cy="292258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2" name="Inhaltsplatzhalter 6"/>
          <p:cNvSpPr>
            <a:spLocks noGrp="1"/>
          </p:cNvSpPr>
          <p:nvPr>
            <p:ph sz="quarter" idx="19"/>
          </p:nvPr>
        </p:nvSpPr>
        <p:spPr>
          <a:xfrm>
            <a:off x="468313" y="4697275"/>
            <a:ext cx="1439391" cy="14400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p:txBody>
      </p:sp>
      <p:sp>
        <p:nvSpPr>
          <p:cNvPr id="16" name="Inhaltsplatzhalter 15"/>
          <p:cNvSpPr>
            <a:spLocks noGrp="1"/>
          </p:cNvSpPr>
          <p:nvPr>
            <p:ph sz="quarter" idx="20"/>
          </p:nvPr>
        </p:nvSpPr>
        <p:spPr>
          <a:xfrm>
            <a:off x="2051050" y="4697413"/>
            <a:ext cx="6553200" cy="14398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03561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er Inhalte bunt - Variante 2">
    <p:spTree>
      <p:nvGrpSpPr>
        <p:cNvPr id="1" name=""/>
        <p:cNvGrpSpPr/>
        <p:nvPr/>
      </p:nvGrpSpPr>
      <p:grpSpPr>
        <a:xfrm>
          <a:off x="0" y="0"/>
          <a:ext cx="0" cy="0"/>
          <a:chOff x="0" y="0"/>
          <a:chExt cx="0" cy="0"/>
        </a:xfrm>
      </p:grpSpPr>
      <p:sp>
        <p:nvSpPr>
          <p:cNvPr id="3" name="Rechteck 2"/>
          <p:cNvSpPr/>
          <p:nvPr userDrawn="1"/>
        </p:nvSpPr>
        <p:spPr>
          <a:xfrm>
            <a:off x="468312" y="3186000"/>
            <a:ext cx="4986000" cy="2952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8" name="Rechteck 7"/>
          <p:cNvSpPr/>
          <p:nvPr userDrawn="1"/>
        </p:nvSpPr>
        <p:spPr>
          <a:xfrm>
            <a:off x="5572800" y="3186000"/>
            <a:ext cx="3031200" cy="29520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2" y="1627200"/>
            <a:ext cx="4986000" cy="141840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9" name="Rechteck 8"/>
          <p:cNvSpPr/>
          <p:nvPr userDrawn="1"/>
        </p:nvSpPr>
        <p:spPr>
          <a:xfrm>
            <a:off x="5572800" y="1627200"/>
            <a:ext cx="3031200" cy="141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Fußzeilenplatzhalter 4"/>
          <p:cNvSpPr>
            <a:spLocks noGrp="1"/>
          </p:cNvSpPr>
          <p:nvPr>
            <p:ph type="ftr" sz="quarter" idx="18"/>
          </p:nvPr>
        </p:nvSpPr>
        <p:spPr/>
        <p:txBody>
          <a:bodyPr/>
          <a:lstStyle/>
          <a:p>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16" name="Inhaltsplatzhalter 15"/>
          <p:cNvSpPr>
            <a:spLocks noGrp="1"/>
          </p:cNvSpPr>
          <p:nvPr>
            <p:ph sz="quarter" idx="19"/>
          </p:nvPr>
        </p:nvSpPr>
        <p:spPr>
          <a:xfrm>
            <a:off x="468313" y="1627188"/>
            <a:ext cx="4986337" cy="14176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20"/>
          </p:nvPr>
        </p:nvSpPr>
        <p:spPr>
          <a:xfrm>
            <a:off x="468313" y="3186113"/>
            <a:ext cx="4986337" cy="29511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21"/>
          </p:nvPr>
        </p:nvSpPr>
        <p:spPr>
          <a:xfrm>
            <a:off x="5572125" y="1627188"/>
            <a:ext cx="3032125" cy="1417637"/>
          </a:xfrm>
        </p:spPr>
        <p:txBody>
          <a:bodyPr/>
          <a:lstStyle/>
          <a:p>
            <a:pPr lvl="0"/>
            <a:r>
              <a:rPr lang="de-DE"/>
              <a:t>Textmasterformat bearbeiten</a:t>
            </a:r>
          </a:p>
          <a:p>
            <a:pPr lvl="1"/>
            <a:r>
              <a:rPr lang="de-DE"/>
              <a:t>Zweite Ebene</a:t>
            </a:r>
          </a:p>
          <a:p>
            <a:pPr lvl="2"/>
            <a:r>
              <a:rPr lang="de-DE"/>
              <a:t>Dritte Ebene</a:t>
            </a:r>
          </a:p>
        </p:txBody>
      </p:sp>
      <p:sp>
        <p:nvSpPr>
          <p:cNvPr id="22" name="Inhaltsplatzhalter 21"/>
          <p:cNvSpPr>
            <a:spLocks noGrp="1"/>
          </p:cNvSpPr>
          <p:nvPr>
            <p:ph sz="quarter" idx="22"/>
          </p:nvPr>
        </p:nvSpPr>
        <p:spPr>
          <a:xfrm>
            <a:off x="5572125" y="3186113"/>
            <a:ext cx="3032125" cy="2951162"/>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3891683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rei Inhalte bunt">
    <p:spTree>
      <p:nvGrpSpPr>
        <p:cNvPr id="1" name=""/>
        <p:cNvGrpSpPr/>
        <p:nvPr/>
      </p:nvGrpSpPr>
      <p:grpSpPr>
        <a:xfrm>
          <a:off x="0" y="0"/>
          <a:ext cx="0" cy="0"/>
          <a:chOff x="0" y="0"/>
          <a:chExt cx="0" cy="0"/>
        </a:xfrm>
      </p:grpSpPr>
      <p:sp>
        <p:nvSpPr>
          <p:cNvPr id="3" name="Rechteck 2"/>
          <p:cNvSpPr/>
          <p:nvPr userDrawn="1"/>
        </p:nvSpPr>
        <p:spPr>
          <a:xfrm>
            <a:off x="468312" y="4725144"/>
            <a:ext cx="4986000"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1" name="Rechteck 10"/>
          <p:cNvSpPr/>
          <p:nvPr userDrawn="1"/>
        </p:nvSpPr>
        <p:spPr>
          <a:xfrm>
            <a:off x="5580112" y="4725144"/>
            <a:ext cx="3024138" cy="1412131"/>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8"/>
          </p:nvPr>
        </p:nvSpPr>
        <p:spPr/>
        <p:txBody>
          <a:bodyPr/>
          <a:lstStyle/>
          <a:p>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4986337" cy="1412875"/>
          </a:xfrm>
        </p:spPr>
        <p:txBody>
          <a:bodyPr/>
          <a:lstStyle/>
          <a:p>
            <a:pPr lvl="0"/>
            <a:r>
              <a:rPr lang="de-DE"/>
              <a:t>Textmasterformat bearbeiten</a:t>
            </a:r>
          </a:p>
          <a:p>
            <a:pPr lvl="1"/>
            <a:r>
              <a:rPr lang="de-DE"/>
              <a:t>Zweite Ebene</a:t>
            </a:r>
          </a:p>
          <a:p>
            <a:pPr lvl="2"/>
            <a:r>
              <a:rPr lang="de-DE"/>
              <a:t>Dritte Ebene</a:t>
            </a:r>
          </a:p>
        </p:txBody>
      </p:sp>
      <p:sp>
        <p:nvSpPr>
          <p:cNvPr id="17" name="Inhaltsplatzhalter 16"/>
          <p:cNvSpPr>
            <a:spLocks noGrp="1"/>
          </p:cNvSpPr>
          <p:nvPr>
            <p:ph sz="quarter" idx="21"/>
          </p:nvPr>
        </p:nvSpPr>
        <p:spPr>
          <a:xfrm>
            <a:off x="5580063" y="4724400"/>
            <a:ext cx="3024187" cy="14128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2880454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blau/grau">
    <p:spTree>
      <p:nvGrpSpPr>
        <p:cNvPr id="1" name=""/>
        <p:cNvGrpSpPr/>
        <p:nvPr/>
      </p:nvGrpSpPr>
      <p:grpSpPr>
        <a:xfrm>
          <a:off x="0" y="0"/>
          <a:ext cx="0" cy="0"/>
          <a:chOff x="0" y="0"/>
          <a:chExt cx="0" cy="0"/>
        </a:xfrm>
      </p:grpSpPr>
      <p:sp>
        <p:nvSpPr>
          <p:cNvPr id="3" name="Rechteck 2"/>
          <p:cNvSpPr/>
          <p:nvPr userDrawn="1"/>
        </p:nvSpPr>
        <p:spPr>
          <a:xfrm>
            <a:off x="468312" y="4725144"/>
            <a:ext cx="8135938" cy="141213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313" y="1628775"/>
            <a:ext cx="8135937" cy="295235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8"/>
          </p:nvPr>
        </p:nvSpPr>
        <p:spPr/>
        <p:txBody>
          <a:bodyPr/>
          <a:lstStyle/>
          <a:p>
            <a:endParaRPr lang="de-DE" dirty="0"/>
          </a:p>
        </p:txBody>
      </p:sp>
      <p:sp>
        <p:nvSpPr>
          <p:cNvPr id="6" name="Titel 5"/>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9"/>
          </p:nvPr>
        </p:nvSpPr>
        <p:spPr>
          <a:xfrm>
            <a:off x="468313" y="1628775"/>
            <a:ext cx="8135937" cy="295235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5" name="Inhaltsplatzhalter 14"/>
          <p:cNvSpPr>
            <a:spLocks noGrp="1"/>
          </p:cNvSpPr>
          <p:nvPr>
            <p:ph sz="quarter" idx="20"/>
          </p:nvPr>
        </p:nvSpPr>
        <p:spPr>
          <a:xfrm>
            <a:off x="468313" y="4724400"/>
            <a:ext cx="8135937" cy="1412875"/>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41983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ünf Inhalte bunt">
    <p:spTree>
      <p:nvGrpSpPr>
        <p:cNvPr id="1" name=""/>
        <p:cNvGrpSpPr/>
        <p:nvPr/>
      </p:nvGrpSpPr>
      <p:grpSpPr>
        <a:xfrm>
          <a:off x="0" y="0"/>
          <a:ext cx="0" cy="0"/>
          <a:chOff x="0" y="0"/>
          <a:chExt cx="0" cy="0"/>
        </a:xfrm>
      </p:grpSpPr>
      <p:sp>
        <p:nvSpPr>
          <p:cNvPr id="3" name="Rechteck 2"/>
          <p:cNvSpPr/>
          <p:nvPr userDrawn="1"/>
        </p:nvSpPr>
        <p:spPr>
          <a:xfrm>
            <a:off x="4266124" y="3934355"/>
            <a:ext cx="1800000" cy="220291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6" name="Inhaltsplatzhalter 5"/>
          <p:cNvSpPr>
            <a:spLocks noGrp="1"/>
          </p:cNvSpPr>
          <p:nvPr>
            <p:ph sz="quarter" idx="12"/>
          </p:nvPr>
        </p:nvSpPr>
        <p:spPr>
          <a:xfrm>
            <a:off x="468000" y="1628774"/>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p>
            <a:endParaRPr lang="de-DE" dirty="0"/>
          </a:p>
        </p:txBody>
      </p:sp>
      <p:sp>
        <p:nvSpPr>
          <p:cNvPr id="7" name="Titel 6"/>
          <p:cNvSpPr>
            <a:spLocks noGrp="1"/>
          </p:cNvSpPr>
          <p:nvPr>
            <p:ph type="title"/>
          </p:nvPr>
        </p:nvSpPr>
        <p:spPr/>
        <p:txBody>
          <a:bodyPr/>
          <a:lstStyle/>
          <a:p>
            <a:r>
              <a:rPr lang="de-DE"/>
              <a:t>Titelmasterformat durch Klicken bearbeiten</a:t>
            </a:r>
          </a:p>
        </p:txBody>
      </p:sp>
      <p:sp>
        <p:nvSpPr>
          <p:cNvPr id="14" name="Rechteck 13"/>
          <p:cNvSpPr/>
          <p:nvPr userDrawn="1"/>
        </p:nvSpPr>
        <p:spPr>
          <a:xfrm>
            <a:off x="6804248" y="1628774"/>
            <a:ext cx="1799752" cy="2202919"/>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3" name="Rechteck 12"/>
          <p:cNvSpPr/>
          <p:nvPr userDrawn="1"/>
        </p:nvSpPr>
        <p:spPr>
          <a:xfrm>
            <a:off x="4266124" y="1628774"/>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7" name="Rechteck 16"/>
          <p:cNvSpPr/>
          <p:nvPr userDrawn="1"/>
        </p:nvSpPr>
        <p:spPr>
          <a:xfrm>
            <a:off x="6192000" y="3934355"/>
            <a:ext cx="2412000" cy="2202919"/>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0" name="Inhaltsplatzhalter 9"/>
          <p:cNvSpPr>
            <a:spLocks noGrp="1"/>
          </p:cNvSpPr>
          <p:nvPr>
            <p:ph sz="quarter" idx="17"/>
          </p:nvPr>
        </p:nvSpPr>
        <p:spPr>
          <a:xfrm>
            <a:off x="4265613" y="1628775"/>
            <a:ext cx="2413000" cy="2203450"/>
          </a:xfrm>
        </p:spPr>
        <p:txBody>
          <a:body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6191250" y="3933825"/>
            <a:ext cx="2413000" cy="2201863"/>
          </a:xfrm>
        </p:spPr>
        <p:txBody>
          <a:body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5613" y="3933825"/>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1" name="Inhaltsplatzhalter 19"/>
          <p:cNvSpPr>
            <a:spLocks noGrp="1"/>
          </p:cNvSpPr>
          <p:nvPr>
            <p:ph sz="quarter" idx="20"/>
          </p:nvPr>
        </p:nvSpPr>
        <p:spPr>
          <a:xfrm>
            <a:off x="6803775" y="1628774"/>
            <a:ext cx="1800225" cy="22018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1633200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rei Inhalte blau/grau - Variante 2">
    <p:spTree>
      <p:nvGrpSpPr>
        <p:cNvPr id="1" name=""/>
        <p:cNvGrpSpPr/>
        <p:nvPr/>
      </p:nvGrpSpPr>
      <p:grpSpPr>
        <a:xfrm>
          <a:off x="0" y="0"/>
          <a:ext cx="0" cy="0"/>
          <a:chOff x="0" y="0"/>
          <a:chExt cx="0" cy="0"/>
        </a:xfrm>
      </p:grpSpPr>
      <p:sp>
        <p:nvSpPr>
          <p:cNvPr id="8" name="Rechteck 7"/>
          <p:cNvSpPr/>
          <p:nvPr userDrawn="1"/>
        </p:nvSpPr>
        <p:spPr>
          <a:xfrm>
            <a:off x="4267738" y="1628775"/>
            <a:ext cx="4336512" cy="45085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3" name="Rechteck 2"/>
          <p:cNvSpPr/>
          <p:nvPr userDrawn="1"/>
        </p:nvSpPr>
        <p:spPr>
          <a:xfrm>
            <a:off x="468000" y="1628775"/>
            <a:ext cx="3672408" cy="1656209"/>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3" name="Rechteck 12"/>
          <p:cNvSpPr/>
          <p:nvPr userDrawn="1"/>
        </p:nvSpPr>
        <p:spPr>
          <a:xfrm>
            <a:off x="468000" y="3429000"/>
            <a:ext cx="3672408" cy="270827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000" y="1628775"/>
            <a:ext cx="3672408" cy="165620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5" name="Fußzeilenplatzhalter 4"/>
          <p:cNvSpPr>
            <a:spLocks noGrp="1"/>
          </p:cNvSpPr>
          <p:nvPr>
            <p:ph type="ftr" sz="quarter" idx="16"/>
          </p:nvPr>
        </p:nvSpPr>
        <p:spPr>
          <a:xfrm>
            <a:off x="468000" y="6525344"/>
            <a:ext cx="8002800" cy="252000"/>
          </a:xfrm>
        </p:spPr>
        <p:txBody>
          <a:bodyPr/>
          <a:lstStyle/>
          <a:p>
            <a:endParaRPr lang="de-DE" dirty="0"/>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11"/>
          <p:cNvSpPr>
            <a:spLocks noGrp="1"/>
          </p:cNvSpPr>
          <p:nvPr>
            <p:ph sz="quarter" idx="17"/>
          </p:nvPr>
        </p:nvSpPr>
        <p:spPr>
          <a:xfrm>
            <a:off x="468000" y="1629221"/>
            <a:ext cx="3671887" cy="16557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8" name="Inhaltsplatzhalter 17"/>
          <p:cNvSpPr>
            <a:spLocks noGrp="1"/>
          </p:cNvSpPr>
          <p:nvPr>
            <p:ph sz="quarter" idx="18"/>
          </p:nvPr>
        </p:nvSpPr>
        <p:spPr>
          <a:xfrm>
            <a:off x="468313" y="3429000"/>
            <a:ext cx="3671887" cy="27082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20" name="Inhaltsplatzhalter 19"/>
          <p:cNvSpPr>
            <a:spLocks noGrp="1"/>
          </p:cNvSpPr>
          <p:nvPr>
            <p:ph sz="quarter" idx="19"/>
          </p:nvPr>
        </p:nvSpPr>
        <p:spPr>
          <a:xfrm>
            <a:off x="4267200" y="1628775"/>
            <a:ext cx="4337050" cy="4508500"/>
          </a:xfrm>
        </p:spPr>
        <p:txBody>
          <a:body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782853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3" name="Fußzeilenplatzhalter 2"/>
          <p:cNvSpPr>
            <a:spLocks noGrp="1"/>
          </p:cNvSpPr>
          <p:nvPr>
            <p:ph type="ftr" sz="quarter" idx="13"/>
          </p:nvPr>
        </p:nvSpPr>
        <p:spPr>
          <a:xfrm>
            <a:off x="468000" y="6525344"/>
            <a:ext cx="8002800" cy="252000"/>
          </a:xfrm>
        </p:spPr>
        <p:txBody>
          <a:bodyPr/>
          <a:lstStyle/>
          <a:p>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012853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Abschnittsfolie">
    <p:spTree>
      <p:nvGrpSpPr>
        <p:cNvPr id="1" name=""/>
        <p:cNvGrpSpPr/>
        <p:nvPr/>
      </p:nvGrpSpPr>
      <p:grpSpPr>
        <a:xfrm>
          <a:off x="0" y="0"/>
          <a:ext cx="0" cy="0"/>
          <a:chOff x="0" y="0"/>
          <a:chExt cx="0" cy="0"/>
        </a:xfrm>
      </p:grpSpPr>
      <p:sp>
        <p:nvSpPr>
          <p:cNvPr id="5" name="Rechteck 4"/>
          <p:cNvSpPr/>
          <p:nvPr userDrawn="1"/>
        </p:nvSpPr>
        <p:spPr>
          <a:xfrm>
            <a:off x="0" y="0"/>
            <a:ext cx="9144000" cy="5301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endParaRPr lang="de-DE" dirty="0">
              <a:solidFill>
                <a:schemeClr val="bg1"/>
              </a:solidFill>
            </a:endParaRPr>
          </a:p>
        </p:txBody>
      </p:sp>
      <p:cxnSp>
        <p:nvCxnSpPr>
          <p:cNvPr id="7" name="Gerade Verbindung 6"/>
          <p:cNvCxnSpPr/>
          <p:nvPr userDrawn="1"/>
        </p:nvCxnSpPr>
        <p:spPr>
          <a:xfrm>
            <a:off x="1619672" y="2942586"/>
            <a:ext cx="0" cy="180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1696144" y="2924944"/>
            <a:ext cx="6908106" cy="1329404"/>
          </a:xfrm>
        </p:spPr>
        <p:txBody>
          <a:bodyPr tIns="0" anchor="t"/>
          <a:lstStyle>
            <a:lvl1pPr algn="l">
              <a:lnSpc>
                <a:spcPct val="100000"/>
              </a:lnSpc>
              <a:defRPr sz="3600" b="0" cap="all" baseline="0">
                <a:solidFill>
                  <a:schemeClr val="bg1"/>
                </a:solidFill>
              </a:defRPr>
            </a:lvl1pPr>
          </a:lstStyle>
          <a:p>
            <a:r>
              <a:rPr lang="de-DE"/>
              <a:t>Titelmasterformat durch Klicken bearbeiten</a:t>
            </a:r>
          </a:p>
        </p:txBody>
      </p:sp>
      <p:sp>
        <p:nvSpPr>
          <p:cNvPr id="3" name="Textplatzhalter 2"/>
          <p:cNvSpPr>
            <a:spLocks noGrp="1"/>
          </p:cNvSpPr>
          <p:nvPr>
            <p:ph type="body" idx="1"/>
          </p:nvPr>
        </p:nvSpPr>
        <p:spPr>
          <a:xfrm>
            <a:off x="1696144" y="4293096"/>
            <a:ext cx="6908106" cy="458455"/>
          </a:xfrm>
        </p:spPr>
        <p:txBody>
          <a:bodyPr anchor="b">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Tree>
    <p:extLst>
      <p:ext uri="{BB962C8B-B14F-4D97-AF65-F5344CB8AC3E}">
        <p14:creationId xmlns:p14="http://schemas.microsoft.com/office/powerpoint/2010/main" val="3884120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userDrawn="1"/>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userDrawn="1"/>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Foliennummernplatzhalter 3"/>
          <p:cNvSpPr>
            <a:spLocks noGrp="1"/>
          </p:cNvSpPr>
          <p:nvPr>
            <p:ph type="sldNum" sz="quarter" idx="12"/>
          </p:nvPr>
        </p:nvSpPr>
        <p:spPr/>
        <p:txBody>
          <a:body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p:txBody>
          <a:bodyPr/>
          <a:lstStyle/>
          <a:p>
            <a:endParaRPr lang="de-DE" dirty="0"/>
          </a:p>
        </p:txBody>
      </p:sp>
    </p:spTree>
    <p:extLst>
      <p:ext uri="{BB962C8B-B14F-4D97-AF65-F5344CB8AC3E}">
        <p14:creationId xmlns:p14="http://schemas.microsoft.com/office/powerpoint/2010/main" val="1740195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Agenda-Tabelle"/>
          <p:cNvSpPr>
            <a:spLocks noGrp="1"/>
          </p:cNvSpPr>
          <p:nvPr>
            <p:ph type="tbl" sz="quarter" idx="13"/>
          </p:nvPr>
        </p:nvSpPr>
        <p:spPr>
          <a:xfrm>
            <a:off x="468000" y="1628775"/>
            <a:ext cx="8135937" cy="4508500"/>
          </a:xfrm>
        </p:spPr>
        <p:txBody>
          <a:bodyPr/>
          <a:lstStyle/>
          <a:p>
            <a:r>
              <a:rPr lang="de-DE" dirty="0"/>
              <a:t>Tabelle durch Klicken auf Symbol hinzufügen</a:t>
            </a:r>
          </a:p>
        </p:txBody>
      </p:sp>
      <p:sp>
        <p:nvSpPr>
          <p:cNvPr id="3" name="Fußzeilenplatzhalter 2"/>
          <p:cNvSpPr>
            <a:spLocks noGrp="1"/>
          </p:cNvSpPr>
          <p:nvPr>
            <p:ph type="ftr" sz="quarter" idx="14"/>
          </p:nvPr>
        </p:nvSpPr>
        <p:spPr>
          <a:xfrm>
            <a:off x="468000" y="6525344"/>
            <a:ext cx="8002800" cy="252000"/>
          </a:xfrm>
        </p:spPr>
        <p:txBody>
          <a:bodyPr/>
          <a:lstStyle/>
          <a:p>
            <a:endParaRPr lang="de-DE" dirty="0"/>
          </a:p>
        </p:txBody>
      </p:sp>
      <p:sp>
        <p:nvSpPr>
          <p:cNvPr id="6" name="Titel 5"/>
          <p:cNvSpPr>
            <a:spLocks noGrp="1"/>
          </p:cNvSpPr>
          <p:nvPr>
            <p:ph type="title" hasCustomPrompt="1"/>
          </p:nvPr>
        </p:nvSpPr>
        <p:spPr/>
        <p:txBody>
          <a:bodyPr/>
          <a:lstStyle>
            <a:lvl1pPr>
              <a:defRPr cap="all" baseline="0"/>
            </a:lvl1pPr>
          </a:lstStyle>
          <a:p>
            <a:r>
              <a:rPr lang="de-DE"/>
              <a:t>Agenda</a:t>
            </a:r>
          </a:p>
        </p:txBody>
      </p:sp>
    </p:spTree>
    <p:extLst>
      <p:ext uri="{BB962C8B-B14F-4D97-AF65-F5344CB8AC3E}">
        <p14:creationId xmlns:p14="http://schemas.microsoft.com/office/powerpoint/2010/main" val="2198946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Bildplatzhalter 5"/>
          <p:cNvSpPr>
            <a:spLocks noGrp="1"/>
          </p:cNvSpPr>
          <p:nvPr>
            <p:ph type="pic" sz="quarter" idx="10"/>
          </p:nvPr>
        </p:nvSpPr>
        <p:spPr>
          <a:xfrm>
            <a:off x="0" y="0"/>
            <a:ext cx="9144000" cy="1558800"/>
          </a:xfrm>
          <a:noFill/>
        </p:spPr>
        <p:txBody>
          <a:bodyPr/>
          <a:lstStyle>
            <a:lvl1pPr>
              <a:defRPr>
                <a:solidFill>
                  <a:schemeClr val="accent1"/>
                </a:solidFill>
              </a:defRPr>
            </a:lvl1pPr>
          </a:lstStyle>
          <a:p>
            <a:r>
              <a:rPr lang="de-DE" dirty="0"/>
              <a:t>Bild durch Klicken auf Symbol hinzufügen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2529212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schlusslfolie">
    <p:spTree>
      <p:nvGrpSpPr>
        <p:cNvPr id="1" name=""/>
        <p:cNvGrpSpPr/>
        <p:nvPr/>
      </p:nvGrpSpPr>
      <p:grpSpPr>
        <a:xfrm>
          <a:off x="0" y="0"/>
          <a:ext cx="0" cy="0"/>
          <a:chOff x="0" y="0"/>
          <a:chExt cx="0" cy="0"/>
        </a:xfrm>
      </p:grpSpPr>
      <p:sp>
        <p:nvSpPr>
          <p:cNvPr id="7" name="Rechteck 6"/>
          <p:cNvSpPr/>
          <p:nvPr userDrawn="1"/>
        </p:nvSpPr>
        <p:spPr>
          <a:xfrm>
            <a:off x="0" y="0"/>
            <a:ext cx="9144000" cy="4437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ctrTitle" hasCustomPrompt="1"/>
          </p:nvPr>
        </p:nvSpPr>
        <p:spPr>
          <a:xfrm>
            <a:off x="755576" y="1623869"/>
            <a:ext cx="7992888" cy="1189373"/>
          </a:xfrm>
        </p:spPr>
        <p:txBody>
          <a:bodyPr/>
          <a:lstStyle>
            <a:lvl1pPr>
              <a:defRPr sz="4000" b="0">
                <a:solidFill>
                  <a:schemeClr val="bg1"/>
                </a:solidFill>
              </a:defRPr>
            </a:lvl1pPr>
          </a:lstStyle>
          <a:p>
            <a:r>
              <a:rPr lang="de-DE"/>
              <a:t>Vielen Dank für Ihre Aufmerksamkeit</a:t>
            </a:r>
          </a:p>
        </p:txBody>
      </p:sp>
    </p:spTree>
    <p:extLst>
      <p:ext uri="{BB962C8B-B14F-4D97-AF65-F5344CB8AC3E}">
        <p14:creationId xmlns:p14="http://schemas.microsoft.com/office/powerpoint/2010/main" val="152476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ohne Bild">
    <p:spTree>
      <p:nvGrpSpPr>
        <p:cNvPr id="1" name=""/>
        <p:cNvGrpSpPr/>
        <p:nvPr/>
      </p:nvGrpSpPr>
      <p:grpSpPr>
        <a:xfrm>
          <a:off x="0" y="0"/>
          <a:ext cx="0" cy="0"/>
          <a:chOff x="0" y="0"/>
          <a:chExt cx="0" cy="0"/>
        </a:xfrm>
      </p:grpSpPr>
      <p:sp>
        <p:nvSpPr>
          <p:cNvPr id="11" name="Rechteck 10"/>
          <p:cNvSpPr/>
          <p:nvPr userDrawn="1"/>
        </p:nvSpPr>
        <p:spPr>
          <a:xfrm>
            <a:off x="1683002" y="1628800"/>
            <a:ext cx="7460997" cy="263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bg1"/>
              </a:solidFill>
            </a:endParaRPr>
          </a:p>
        </p:txBody>
      </p:sp>
      <p:sp>
        <p:nvSpPr>
          <p:cNvPr id="2" name="Titel 1"/>
          <p:cNvSpPr>
            <a:spLocks noGrp="1"/>
          </p:cNvSpPr>
          <p:nvPr>
            <p:ph type="ctrTitle"/>
          </p:nvPr>
        </p:nvSpPr>
        <p:spPr>
          <a:xfrm>
            <a:off x="1831276" y="2160039"/>
            <a:ext cx="6844412"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1831276" y="3456183"/>
            <a:ext cx="6844412"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2923" y="1628800"/>
            <a:ext cx="1609545" cy="2636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3500" y="5013176"/>
            <a:ext cx="3515467" cy="1228838"/>
          </a:xfrm>
          <a:prstGeom prst="rect">
            <a:avLst/>
          </a:prstGeom>
        </p:spPr>
      </p:pic>
    </p:spTree>
    <p:extLst>
      <p:ext uri="{BB962C8B-B14F-4D97-AF65-F5344CB8AC3E}">
        <p14:creationId xmlns:p14="http://schemas.microsoft.com/office/powerpoint/2010/main" val="179147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5937"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8676456" y="6525344"/>
            <a:ext cx="467544"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8" name="Titel 7"/>
          <p:cNvSpPr>
            <a:spLocks noGrp="1"/>
          </p:cNvSpPr>
          <p:nvPr>
            <p:ph type="title"/>
          </p:nvPr>
        </p:nvSpPr>
        <p:spPr/>
        <p:txBody>
          <a:bodyPr/>
          <a:lstStyle/>
          <a:p>
            <a:r>
              <a:rPr lang="de-DE"/>
              <a:t>Titelmasterformat durch Klicken bearbeiten</a:t>
            </a:r>
          </a:p>
        </p:txBody>
      </p:sp>
      <p:sp>
        <p:nvSpPr>
          <p:cNvPr id="7" name="Fußzeilenplatzhalter 3">
            <a:extLst>
              <a:ext uri="{FF2B5EF4-FFF2-40B4-BE49-F238E27FC236}">
                <a16:creationId xmlns:a16="http://schemas.microsoft.com/office/drawing/2014/main" id="{52BDEA60-2588-4449-8FFE-3DB92403D63C}"/>
              </a:ext>
            </a:extLst>
          </p:cNvPr>
          <p:cNvSpPr txBox="1">
            <a:spLocks/>
          </p:cNvSpPr>
          <p:nvPr userDrawn="1"/>
        </p:nvSpPr>
        <p:spPr>
          <a:xfrm>
            <a:off x="395536" y="6525344"/>
            <a:ext cx="8002800" cy="252000"/>
          </a:xfrm>
          <a:prstGeom prst="rect">
            <a:avLst/>
          </a:prstGeom>
        </p:spPr>
        <p:txBody>
          <a:bodyPr vert="horz" lIns="91440" tIns="45720" rIns="91440" bIns="45720" rtlCol="0" anchor="ctr"/>
          <a:lstStyle>
            <a:defPPr>
              <a:defRPr lang="de-DE"/>
            </a:defPPr>
            <a:lvl1pPr marL="0" algn="l"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 Unterweisung Plus</a:t>
            </a:r>
          </a:p>
        </p:txBody>
      </p:sp>
    </p:spTree>
    <p:extLst>
      <p:ext uri="{BB962C8B-B14F-4D97-AF65-F5344CB8AC3E}">
        <p14:creationId xmlns:p14="http://schemas.microsoft.com/office/powerpoint/2010/main" val="261510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8000" y="1628775"/>
            <a:ext cx="8136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468000" y="1016553"/>
            <a:ext cx="8136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979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9564BF1B-7A00-4FDB-9ACC-13A0BEC11AB6}" type="slidenum">
              <a:rPr lang="de-DE" smtClean="0"/>
              <a:pPr/>
              <a:t>‹Nr.›</a:t>
            </a:fld>
            <a:endParaRPr lang="de-DE" dirty="0"/>
          </a:p>
        </p:txBody>
      </p:sp>
      <p:sp>
        <p:nvSpPr>
          <p:cNvPr id="8" name="Inhaltsplatzhalter 7"/>
          <p:cNvSpPr>
            <a:spLocks noGrp="1"/>
          </p:cNvSpPr>
          <p:nvPr>
            <p:ph sz="quarter" idx="13"/>
          </p:nvPr>
        </p:nvSpPr>
        <p:spPr>
          <a:xfrm>
            <a:off x="468313" y="1628775"/>
            <a:ext cx="3888000" cy="4508500"/>
          </a:xfrm>
        </p:spPr>
        <p:txBody>
          <a:bodyPr/>
          <a:lstStyle/>
          <a:p>
            <a:pPr lvl="0"/>
            <a:r>
              <a:rPr lang="de-DE"/>
              <a:t>Textmasterformat bearbeiten</a:t>
            </a:r>
          </a:p>
          <a:p>
            <a:pPr lvl="1"/>
            <a:r>
              <a:rPr lang="de-DE"/>
              <a:t>Zweite Ebene</a:t>
            </a:r>
          </a:p>
          <a:p>
            <a:pPr lvl="2"/>
            <a:r>
              <a:rPr lang="de-DE"/>
              <a:t>Dritte Ebene</a:t>
            </a:r>
          </a:p>
        </p:txBody>
      </p:sp>
      <p:sp>
        <p:nvSpPr>
          <p:cNvPr id="9" name="Inhaltsplatzhalter 7"/>
          <p:cNvSpPr>
            <a:spLocks noGrp="1"/>
          </p:cNvSpPr>
          <p:nvPr>
            <p:ph sz="quarter" idx="14"/>
          </p:nvPr>
        </p:nvSpPr>
        <p:spPr>
          <a:xfrm>
            <a:off x="4716016" y="1628775"/>
            <a:ext cx="3888234" cy="4508500"/>
          </a:xfrm>
        </p:spPr>
        <p:txBody>
          <a:bodyPr/>
          <a:lstStyle/>
          <a:p>
            <a:pPr lvl="0"/>
            <a:r>
              <a:rPr lang="de-DE"/>
              <a:t>Textmasterformat bearbeiten</a:t>
            </a:r>
          </a:p>
          <a:p>
            <a:pPr lvl="1"/>
            <a:r>
              <a:rPr lang="de-DE"/>
              <a:t>Zweite Ebene</a:t>
            </a:r>
          </a:p>
          <a:p>
            <a:pPr lvl="2"/>
            <a:r>
              <a:rPr lang="de-DE"/>
              <a:t>Dritte Ebene</a:t>
            </a:r>
          </a:p>
        </p:txBody>
      </p:sp>
      <p:sp>
        <p:nvSpPr>
          <p:cNvPr id="3" name="Fußzeilenplatzhalter 2"/>
          <p:cNvSpPr>
            <a:spLocks noGrp="1"/>
          </p:cNvSpPr>
          <p:nvPr>
            <p:ph type="ftr" sz="quarter" idx="15"/>
          </p:nvPr>
        </p:nvSpPr>
        <p:spPr/>
        <p:txBody>
          <a:bodyPr/>
          <a:lstStyle/>
          <a:p>
            <a:endParaRPr lang="de-DE" dirty="0"/>
          </a:p>
        </p:txBody>
      </p:sp>
      <p:sp>
        <p:nvSpPr>
          <p:cNvPr id="4" name="Titel 3"/>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8561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388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4716250" y="1628775"/>
            <a:ext cx="388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pPr/>
              <a:t>‹Nr.›</a:t>
            </a:fld>
            <a:endParaRPr lang="de-DE" dirty="0"/>
          </a:p>
        </p:txBody>
      </p:sp>
      <p:sp>
        <p:nvSpPr>
          <p:cNvPr id="10" name="Inhaltsplatzhalter 7"/>
          <p:cNvSpPr>
            <a:spLocks noGrp="1"/>
          </p:cNvSpPr>
          <p:nvPr>
            <p:ph sz="quarter" idx="13"/>
          </p:nvPr>
        </p:nvSpPr>
        <p:spPr>
          <a:xfrm>
            <a:off x="468313" y="2141275"/>
            <a:ext cx="3887663"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4716016" y="2141275"/>
            <a:ext cx="3888234"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5"/>
          </p:nvPr>
        </p:nvSpPr>
        <p:spPr/>
        <p:txBody>
          <a:bodyPr/>
          <a:lstStyle/>
          <a:p>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9646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rei Inhalte mit Überschrifte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68000" y="1628775"/>
            <a:ext cx="2628000" cy="496800"/>
          </a:xfrm>
          <a:solidFill>
            <a:schemeClr val="accent1"/>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5" name="Textplatzhalter 4"/>
          <p:cNvSpPr>
            <a:spLocks noGrp="1"/>
          </p:cNvSpPr>
          <p:nvPr>
            <p:ph type="body" sz="quarter" idx="3" hasCustomPrompt="1"/>
          </p:nvPr>
        </p:nvSpPr>
        <p:spPr>
          <a:xfrm>
            <a:off x="3222399" y="1628775"/>
            <a:ext cx="2628000" cy="496800"/>
          </a:xfrm>
          <a:solidFill>
            <a:schemeClr val="accent2"/>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9" name="Foliennummernplatzhalter 8"/>
          <p:cNvSpPr>
            <a:spLocks noGrp="1"/>
          </p:cNvSpPr>
          <p:nvPr>
            <p:ph type="sldNum" sz="quarter" idx="12"/>
          </p:nvPr>
        </p:nvSpPr>
        <p:spPr/>
        <p:txBody>
          <a:bodyPr/>
          <a:lstStyle/>
          <a:p>
            <a:fld id="{9564BF1B-7A00-4FDB-9ACC-13A0BEC11AB6}" type="slidenum">
              <a:rPr lang="de-DE" smtClean="0"/>
              <a:pPr/>
              <a:t>‹Nr.›</a:t>
            </a:fld>
            <a:endParaRPr lang="de-DE" dirty="0"/>
          </a:p>
        </p:txBody>
      </p:sp>
      <p:sp>
        <p:nvSpPr>
          <p:cNvPr id="10" name="Inhaltsplatzhalter 7"/>
          <p:cNvSpPr>
            <a:spLocks noGrp="1"/>
          </p:cNvSpPr>
          <p:nvPr>
            <p:ph sz="quarter" idx="13"/>
          </p:nvPr>
        </p:nvSpPr>
        <p:spPr>
          <a:xfrm>
            <a:off x="468313" y="2141275"/>
            <a:ext cx="2628000" cy="3996000"/>
          </a:xfrm>
          <a:solidFill>
            <a:schemeClr val="accent1">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1" name="Inhaltsplatzhalter 7"/>
          <p:cNvSpPr>
            <a:spLocks noGrp="1"/>
          </p:cNvSpPr>
          <p:nvPr>
            <p:ph sz="quarter" idx="14"/>
          </p:nvPr>
        </p:nvSpPr>
        <p:spPr>
          <a:xfrm>
            <a:off x="3222398" y="2141275"/>
            <a:ext cx="2628000" cy="3996000"/>
          </a:xfrm>
          <a:solidFill>
            <a:schemeClr val="accent2">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12" name="Textplatzhalter 4"/>
          <p:cNvSpPr>
            <a:spLocks noGrp="1"/>
          </p:cNvSpPr>
          <p:nvPr>
            <p:ph type="body" sz="quarter" idx="15" hasCustomPrompt="1"/>
          </p:nvPr>
        </p:nvSpPr>
        <p:spPr>
          <a:xfrm>
            <a:off x="5976484" y="1628775"/>
            <a:ext cx="2628000" cy="496800"/>
          </a:xfrm>
          <a:solidFill>
            <a:schemeClr val="accent4"/>
          </a:solidFill>
        </p:spPr>
        <p:txBody>
          <a:bodyPr lIns="108000" rIns="108000" anchor="ctr">
            <a:noAutofit/>
          </a:bodyPr>
          <a:lstStyle>
            <a:lvl1pPr marL="0" indent="0">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überschrift</a:t>
            </a:r>
          </a:p>
        </p:txBody>
      </p:sp>
      <p:sp>
        <p:nvSpPr>
          <p:cNvPr id="13" name="Inhaltsplatzhalter 7"/>
          <p:cNvSpPr>
            <a:spLocks noGrp="1"/>
          </p:cNvSpPr>
          <p:nvPr>
            <p:ph sz="quarter" idx="16"/>
          </p:nvPr>
        </p:nvSpPr>
        <p:spPr>
          <a:xfrm>
            <a:off x="5976484" y="2141275"/>
            <a:ext cx="2628000" cy="3996000"/>
          </a:xfrm>
          <a:solidFill>
            <a:schemeClr val="accent4">
              <a:lumMod val="20000"/>
              <a:lumOff val="80000"/>
            </a:schemeClr>
          </a:solidFill>
        </p:spPr>
        <p:txBody>
          <a:bodyPr lIns="108000" tIns="144000" rIns="108000" bIns="144000"/>
          <a:lstStyle/>
          <a:p>
            <a:pPr lvl="0"/>
            <a:r>
              <a:rPr lang="de-DE"/>
              <a:t>Textmasterformat bearbeiten</a:t>
            </a:r>
          </a:p>
          <a:p>
            <a:pPr lvl="1"/>
            <a:r>
              <a:rPr lang="de-DE"/>
              <a:t>Zweite Ebene</a:t>
            </a:r>
          </a:p>
          <a:p>
            <a:pPr lvl="2"/>
            <a:r>
              <a:rPr lang="de-DE"/>
              <a:t>Dritte Ebene</a:t>
            </a:r>
          </a:p>
        </p:txBody>
      </p:sp>
      <p:sp>
        <p:nvSpPr>
          <p:cNvPr id="4" name="Fußzeilenplatzhalter 3"/>
          <p:cNvSpPr>
            <a:spLocks noGrp="1"/>
          </p:cNvSpPr>
          <p:nvPr>
            <p:ph type="ftr" sz="quarter" idx="17"/>
          </p:nvPr>
        </p:nvSpPr>
        <p:spPr/>
        <p:txBody>
          <a:bodyPr/>
          <a:lstStyle/>
          <a:p>
            <a:endParaRPr lang="de-DE" dirty="0"/>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25457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er Inhalte bunt">
    <p:spTree>
      <p:nvGrpSpPr>
        <p:cNvPr id="1" name=""/>
        <p:cNvGrpSpPr/>
        <p:nvPr/>
      </p:nvGrpSpPr>
      <p:grpSpPr>
        <a:xfrm>
          <a:off x="0" y="0"/>
          <a:ext cx="0" cy="0"/>
          <a:chOff x="0" y="0"/>
          <a:chExt cx="0" cy="0"/>
        </a:xfrm>
      </p:grpSpPr>
      <p:sp>
        <p:nvSpPr>
          <p:cNvPr id="9" name="Rechteck 8"/>
          <p:cNvSpPr/>
          <p:nvPr userDrawn="1"/>
        </p:nvSpPr>
        <p:spPr>
          <a:xfrm>
            <a:off x="4262400" y="1628774"/>
            <a:ext cx="4341850" cy="2340000"/>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3" name="Rechteck 2"/>
          <p:cNvSpPr/>
          <p:nvPr userDrawn="1"/>
        </p:nvSpPr>
        <p:spPr>
          <a:xfrm>
            <a:off x="4262400" y="4121275"/>
            <a:ext cx="2088000" cy="20160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2" name="Rechteck 1"/>
          <p:cNvSpPr/>
          <p:nvPr userDrawn="1"/>
        </p:nvSpPr>
        <p:spPr>
          <a:xfrm>
            <a:off x="468000" y="1628775"/>
            <a:ext cx="3672408" cy="45072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4" name="Foliennummernplatzhalter 3"/>
          <p:cNvSpPr>
            <a:spLocks noGrp="1"/>
          </p:cNvSpPr>
          <p:nvPr>
            <p:ph type="sldNum" sz="quarter" idx="11"/>
          </p:nvPr>
        </p:nvSpPr>
        <p:spPr/>
        <p:txBody>
          <a:bodyPr/>
          <a:lstStyle/>
          <a:p>
            <a:fld id="{9564BF1B-7A00-4FDB-9ACC-13A0BEC11AB6}" type="slidenum">
              <a:rPr lang="de-DE" smtClean="0"/>
              <a:pPr/>
              <a:t>‹Nr.›</a:t>
            </a:fld>
            <a:endParaRPr lang="de-DE" dirty="0"/>
          </a:p>
        </p:txBody>
      </p:sp>
      <p:sp>
        <p:nvSpPr>
          <p:cNvPr id="6" name="Inhaltsplatzhalter 5"/>
          <p:cNvSpPr>
            <a:spLocks noGrp="1"/>
          </p:cNvSpPr>
          <p:nvPr>
            <p:ph sz="quarter" idx="12"/>
          </p:nvPr>
        </p:nvSpPr>
        <p:spPr>
          <a:xfrm>
            <a:off x="468000" y="1628775"/>
            <a:ext cx="3672000" cy="4508500"/>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16"/>
          </p:nvPr>
        </p:nvSpPr>
        <p:spPr>
          <a:xfrm>
            <a:off x="468000" y="6525344"/>
            <a:ext cx="8002800" cy="252000"/>
          </a:xfrm>
        </p:spPr>
        <p:txBody>
          <a:bodyPr/>
          <a:lstStyle/>
          <a:p>
            <a:endParaRPr lang="de-DE" dirty="0"/>
          </a:p>
        </p:txBody>
      </p:sp>
      <p:sp>
        <p:nvSpPr>
          <p:cNvPr id="7" name="Titel 6"/>
          <p:cNvSpPr>
            <a:spLocks noGrp="1"/>
          </p:cNvSpPr>
          <p:nvPr>
            <p:ph type="title"/>
          </p:nvPr>
        </p:nvSpPr>
        <p:spPr/>
        <p:txBody>
          <a:bodyPr/>
          <a:lstStyle/>
          <a:p>
            <a:r>
              <a:rPr lang="de-DE"/>
              <a:t>Titelmasterformat durch Klicken bearbeiten</a:t>
            </a:r>
          </a:p>
        </p:txBody>
      </p:sp>
      <p:sp>
        <p:nvSpPr>
          <p:cNvPr id="12" name="Inhaltsplatzhalter 5"/>
          <p:cNvSpPr>
            <a:spLocks noGrp="1"/>
          </p:cNvSpPr>
          <p:nvPr>
            <p:ph sz="quarter" idx="17"/>
          </p:nvPr>
        </p:nvSpPr>
        <p:spPr>
          <a:xfrm>
            <a:off x="4262400" y="1628775"/>
            <a:ext cx="4341850" cy="2339999"/>
          </a:xfrm>
          <a:noFill/>
        </p:spPr>
        <p:txBody>
          <a:bodyPr lIns="90000" tIns="46800" rIns="90000" bIns="46800">
            <a:noAutofit/>
          </a:bodyPr>
          <a:lstStyle>
            <a:lvl1pPr>
              <a:defRPr>
                <a:solidFill>
                  <a:schemeClr val="bg1"/>
                </a:solidFill>
              </a:defRPr>
            </a:lvl1pPr>
            <a:lvl2pPr>
              <a:defRPr>
                <a:solidFill>
                  <a:schemeClr val="bg1"/>
                </a:solidFill>
              </a:defRPr>
            </a:lvl2pPr>
            <a:lvl3pPr>
              <a:defRPr>
                <a:solidFill>
                  <a:schemeClr val="bg1"/>
                </a:solidFill>
              </a:defRPr>
            </a:lvl3pPr>
          </a:lstStyle>
          <a:p>
            <a:pPr lvl="0"/>
            <a:r>
              <a:rPr lang="de-DE"/>
              <a:t>Textmasterformat bearbeiten</a:t>
            </a:r>
          </a:p>
          <a:p>
            <a:pPr lvl="1"/>
            <a:r>
              <a:rPr lang="de-DE"/>
              <a:t>Zweite Ebene</a:t>
            </a:r>
          </a:p>
          <a:p>
            <a:pPr lvl="2"/>
            <a:r>
              <a:rPr lang="de-DE"/>
              <a:t>Dritte Ebene</a:t>
            </a:r>
          </a:p>
        </p:txBody>
      </p:sp>
      <p:sp>
        <p:nvSpPr>
          <p:cNvPr id="13" name="Rechteck 12"/>
          <p:cNvSpPr/>
          <p:nvPr userDrawn="1"/>
        </p:nvSpPr>
        <p:spPr>
          <a:xfrm>
            <a:off x="6480250" y="4121275"/>
            <a:ext cx="2124000" cy="2016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6" name="Inhaltsplatzhalter 15"/>
          <p:cNvSpPr>
            <a:spLocks noGrp="1"/>
          </p:cNvSpPr>
          <p:nvPr>
            <p:ph sz="quarter" idx="18"/>
          </p:nvPr>
        </p:nvSpPr>
        <p:spPr>
          <a:xfrm>
            <a:off x="4262400" y="4121275"/>
            <a:ext cx="2088000" cy="2016000"/>
          </a:xfrm>
        </p:spPr>
        <p:txBody>
          <a:bodyPr/>
          <a:lstStyle>
            <a:lvl1pPr>
              <a:defRPr>
                <a:solidFill>
                  <a:schemeClr val="accent1"/>
                </a:solidFill>
              </a:defRPr>
            </a:lvl1pPr>
            <a:lvl2pPr>
              <a:defRPr>
                <a:solidFill>
                  <a:schemeClr val="accent1"/>
                </a:solidFill>
              </a:defRPr>
            </a:lvl2pPr>
            <a:lvl3pPr>
              <a:defRPr>
                <a:solidFill>
                  <a:schemeClr val="accent1"/>
                </a:solidFill>
              </a:defRPr>
            </a:lvl3pPr>
          </a:lstStyle>
          <a:p>
            <a:pPr lvl="0"/>
            <a:r>
              <a:rPr lang="de-DE"/>
              <a:t>Textmasterformat bearbeiten</a:t>
            </a:r>
          </a:p>
          <a:p>
            <a:pPr lvl="1"/>
            <a:r>
              <a:rPr lang="de-DE"/>
              <a:t>Zweite Ebene</a:t>
            </a:r>
          </a:p>
          <a:p>
            <a:pPr lvl="2"/>
            <a:r>
              <a:rPr lang="de-DE"/>
              <a:t>Dritte Ebene</a:t>
            </a:r>
          </a:p>
        </p:txBody>
      </p:sp>
      <p:sp>
        <p:nvSpPr>
          <p:cNvPr id="17" name="Inhaltsplatzhalter 15"/>
          <p:cNvSpPr>
            <a:spLocks noGrp="1"/>
          </p:cNvSpPr>
          <p:nvPr>
            <p:ph sz="quarter" idx="19"/>
          </p:nvPr>
        </p:nvSpPr>
        <p:spPr>
          <a:xfrm>
            <a:off x="6480250" y="4121275"/>
            <a:ext cx="2124000" cy="2016000"/>
          </a:xfrm>
        </p:spPr>
        <p:txBody>
          <a:bodyPr/>
          <a:lstStyle/>
          <a:p>
            <a:pPr lvl="0"/>
            <a:r>
              <a:rPr lang="de-DE"/>
              <a:t>Textmasterformat bearbeiten</a:t>
            </a:r>
          </a:p>
          <a:p>
            <a:pPr lvl="1"/>
            <a:r>
              <a:rPr lang="de-DE"/>
              <a:t>Zweite Ebene</a:t>
            </a:r>
          </a:p>
          <a:p>
            <a:pPr lvl="2"/>
            <a:r>
              <a:rPr lang="de-DE"/>
              <a:t>Dritte Ebene</a:t>
            </a:r>
          </a:p>
        </p:txBody>
      </p:sp>
    </p:spTree>
    <p:extLst>
      <p:ext uri="{BB962C8B-B14F-4D97-AF65-F5344CB8AC3E}">
        <p14:creationId xmlns:p14="http://schemas.microsoft.com/office/powerpoint/2010/main" val="5457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6453336"/>
            <a:ext cx="8604448" cy="404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8676456" y="6453336"/>
            <a:ext cx="463842" cy="4046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468000" y="90000"/>
            <a:ext cx="8136000" cy="907200"/>
          </a:xfrm>
          <a:prstGeom prst="rect">
            <a:avLst/>
          </a:prstGeom>
        </p:spPr>
        <p:txBody>
          <a:bodyPr vert="horz" lIns="91440" tIns="45720" rIns="91440" bIns="45720" rtlCol="0" anchor="b" anchorCtr="0">
            <a:noAutofit/>
          </a:bodyPr>
          <a:lstStyle/>
          <a:p>
            <a:r>
              <a:rPr lang="de-DE"/>
              <a:t>Titelmasterformat durch Klicken bearbeiten</a:t>
            </a:r>
          </a:p>
        </p:txBody>
      </p:sp>
      <p:sp>
        <p:nvSpPr>
          <p:cNvPr id="3" name="Textplatzhalter 2"/>
          <p:cNvSpPr>
            <a:spLocks noGrp="1"/>
          </p:cNvSpPr>
          <p:nvPr>
            <p:ph type="body" idx="1"/>
          </p:nvPr>
        </p:nvSpPr>
        <p:spPr>
          <a:xfrm>
            <a:off x="468000" y="1628775"/>
            <a:ext cx="8135937" cy="4508500"/>
          </a:xfrm>
          <a:prstGeom prst="rect">
            <a:avLst/>
          </a:prstGeom>
        </p:spPr>
        <p:txBody>
          <a:bodyPr vert="horz" lIns="91440" tIns="45720" rIns="91440" bIns="45720" rtlCol="0">
            <a:noAutofit/>
          </a:bodyPr>
          <a:lstStyle/>
          <a:p>
            <a:pPr lvl="0"/>
            <a:r>
              <a:rPr lang="de-DE"/>
              <a:t>Textmasterformat bearbeiten</a:t>
            </a:r>
          </a:p>
          <a:p>
            <a:pPr lvl="1"/>
            <a:r>
              <a:rPr lang="de-DE"/>
              <a:t>Zweite Ebene</a:t>
            </a:r>
          </a:p>
          <a:p>
            <a:pPr lvl="2"/>
            <a:r>
              <a:rPr lang="de-DE"/>
              <a:t>Dritte Ebene</a:t>
            </a:r>
          </a:p>
        </p:txBody>
      </p:sp>
      <p:sp>
        <p:nvSpPr>
          <p:cNvPr id="5" name="Fußzeilenplatzhalter 4"/>
          <p:cNvSpPr>
            <a:spLocks noGrp="1"/>
          </p:cNvSpPr>
          <p:nvPr>
            <p:ph type="ftr" sz="quarter" idx="3"/>
          </p:nvPr>
        </p:nvSpPr>
        <p:spPr>
          <a:xfrm>
            <a:off x="468000" y="6525344"/>
            <a:ext cx="8002800" cy="252000"/>
          </a:xfrm>
          <a:prstGeom prst="rect">
            <a:avLst/>
          </a:prstGeom>
        </p:spPr>
        <p:txBody>
          <a:bodyPr vert="horz" lIns="91440" tIns="45720" rIns="91440" bIns="45720" rtlCol="0" anchor="ctr"/>
          <a:lstStyle>
            <a:lvl1pPr algn="l">
              <a:defRPr sz="1050">
                <a:solidFill>
                  <a:schemeClr val="bg1"/>
                </a:solidFill>
              </a:defRPr>
            </a:lvl1pPr>
          </a:lstStyle>
          <a:p>
            <a:endParaRPr lang="de-DE" dirty="0"/>
          </a:p>
        </p:txBody>
      </p:sp>
      <p:sp>
        <p:nvSpPr>
          <p:cNvPr id="6" name="Foliennummernplatzhalter 5"/>
          <p:cNvSpPr>
            <a:spLocks noGrp="1"/>
          </p:cNvSpPr>
          <p:nvPr>
            <p:ph type="sldNum" sz="quarter" idx="4"/>
          </p:nvPr>
        </p:nvSpPr>
        <p:spPr>
          <a:xfrm>
            <a:off x="8676000" y="6525344"/>
            <a:ext cx="468000" cy="252000"/>
          </a:xfrm>
          <a:prstGeom prst="rect">
            <a:avLst/>
          </a:prstGeom>
        </p:spPr>
        <p:txBody>
          <a:bodyPr vert="horz" lIns="91440" tIns="45720" rIns="91440" bIns="45720" rtlCol="0" anchor="ctr"/>
          <a:lstStyle>
            <a:lvl1pPr algn="ctr">
              <a:defRPr sz="1050">
                <a:solidFill>
                  <a:schemeClr val="accent1"/>
                </a:solidFill>
              </a:defRPr>
            </a:lvl1pPr>
          </a:lstStyle>
          <a:p>
            <a:fld id="{9564BF1B-7A00-4FDB-9ACC-13A0BEC11AB6}" type="slidenum">
              <a:rPr lang="de-DE" smtClean="0"/>
              <a:pPr/>
              <a:t>‹Nr.›</a:t>
            </a:fld>
            <a:endParaRPr lang="de-DE" dirty="0"/>
          </a:p>
        </p:txBody>
      </p:sp>
      <p:cxnSp>
        <p:nvCxnSpPr>
          <p:cNvPr id="9" name="Gerade Verbindung 8"/>
          <p:cNvCxnSpPr/>
          <p:nvPr/>
        </p:nvCxnSpPr>
        <p:spPr>
          <a:xfrm>
            <a:off x="0" y="1007623"/>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35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71" r:id="rId3"/>
    <p:sldLayoutId id="2147483665" r:id="rId4"/>
    <p:sldLayoutId id="2147483650" r:id="rId5"/>
    <p:sldLayoutId id="2147483652" r:id="rId6"/>
    <p:sldLayoutId id="2147483653" r:id="rId7"/>
    <p:sldLayoutId id="2147483677" r:id="rId8"/>
    <p:sldLayoutId id="2147483675" r:id="rId9"/>
    <p:sldLayoutId id="2147483674" r:id="rId10"/>
    <p:sldLayoutId id="2147483676" r:id="rId11"/>
    <p:sldLayoutId id="2147483680" r:id="rId12"/>
    <p:sldLayoutId id="2147483683" r:id="rId13"/>
    <p:sldLayoutId id="2147483681" r:id="rId14"/>
    <p:sldLayoutId id="2147483682" r:id="rId15"/>
    <p:sldLayoutId id="2147483654" r:id="rId16"/>
    <p:sldLayoutId id="2147483670" r:id="rId17"/>
    <p:sldLayoutId id="2147483655" r:id="rId18"/>
    <p:sldLayoutId id="2147483673" r:id="rId19"/>
    <p:sldLayoutId id="2147483678" r:id="rId20"/>
  </p:sldLayoutIdLst>
  <p:hf hdr="0" dt="0"/>
  <p:txStyles>
    <p:titleStyle>
      <a:lvl1pPr algn="l" defTabSz="914400" rtl="0" eaLnBrk="1" latinLnBrk="0" hangingPunct="1">
        <a:lnSpc>
          <a:spcPts val="3200"/>
        </a:lnSpc>
        <a:spcBef>
          <a:spcPct val="0"/>
        </a:spcBef>
        <a:buNone/>
        <a:defRPr sz="3000" kern="1200">
          <a:solidFill>
            <a:schemeClr val="accent2"/>
          </a:solidFill>
          <a:latin typeface="+mj-lt"/>
          <a:ea typeface="+mj-ea"/>
          <a:cs typeface="+mj-cs"/>
        </a:defRPr>
      </a:lvl1pPr>
    </p:titleStyle>
    <p:body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stock.adobe.com/de/contributor/207188994/velimir?load_type=author&amp;prev_url=detai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stock.adobe.com/de/contributor/207188994/velimir?load_type=author&amp;prev_url=detai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stock.adobe.com/contributor/204664582/cwa?load_type=author&amp;prev_url=deta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Suchtmittel</a:t>
            </a:r>
          </a:p>
        </p:txBody>
      </p:sp>
      <p:sp>
        <p:nvSpPr>
          <p:cNvPr id="6" name="Untertitel 4">
            <a:extLst>
              <a:ext uri="{FF2B5EF4-FFF2-40B4-BE49-F238E27FC236}">
                <a16:creationId xmlns:a16="http://schemas.microsoft.com/office/drawing/2014/main" id="{2E89EF9C-7FCA-43B1-B94F-EDB0654ADAA7}"/>
              </a:ext>
            </a:extLst>
          </p:cNvPr>
          <p:cNvSpPr txBox="1">
            <a:spLocks/>
          </p:cNvSpPr>
          <p:nvPr/>
        </p:nvSpPr>
        <p:spPr>
          <a:xfrm>
            <a:off x="1831276" y="3429000"/>
            <a:ext cx="6844412" cy="413033"/>
          </a:xfrm>
          <a:prstGeom prst="rect">
            <a:avLst/>
          </a:prstGeom>
        </p:spPr>
        <p:txBody>
          <a:bodyPr vert="horz" lIns="91440" tIns="45720" rIns="91440" bIns="45720" rtlCol="0">
            <a:noAutofit/>
          </a:bodyPr>
          <a:lstStyle>
            <a:lvl1pPr marL="0" indent="0" algn="l" defTabSz="914400" rtl="0" eaLnBrk="1" latinLnBrk="0" hangingPunct="1">
              <a:spcBef>
                <a:spcPts val="600"/>
              </a:spcBef>
              <a:buFont typeface="Wingdings" panose="05000000000000000000" pitchFamily="2" charset="2"/>
              <a:buNone/>
              <a:tabLst/>
              <a:defRPr sz="1600" kern="1200" cap="all" baseline="0">
                <a:solidFill>
                  <a:schemeClr val="bg2"/>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0"/>
              </a:spcBef>
              <a:buFont typeface="Symbol" panose="05050102010706020507"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ymbol" panose="05050102010706020507"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3955539" cy="4536529"/>
          </a:xfrm>
        </p:spPr>
        <p:txBody>
          <a:bodyPr/>
          <a:lstStyle/>
          <a:p>
            <a:r>
              <a:rPr lang="de-DE" altLang="de-DE" sz="1800" dirty="0"/>
              <a:t>Alkoholismus ist eine Krankheit.</a:t>
            </a:r>
          </a:p>
          <a:p>
            <a:r>
              <a:rPr lang="de-DE" altLang="de-DE" sz="1800" dirty="0"/>
              <a:t>Sie ist therapierbar, aber die Kranken brauchen Hilfe von außen.</a:t>
            </a:r>
          </a:p>
          <a:p>
            <a:r>
              <a:rPr lang="de-DE" altLang="de-DE" sz="1800" dirty="0"/>
              <a:t>Betroffenen Kollegen Hilfe anbieten.</a:t>
            </a:r>
          </a:p>
          <a:p>
            <a:r>
              <a:rPr lang="de-DE" altLang="de-DE" sz="1800" dirty="0"/>
              <a:t>Betroffene Kollegen auf die möglichen Konsequenzen hinweisen.</a:t>
            </a:r>
          </a:p>
          <a:p>
            <a:r>
              <a:rPr lang="de-DE" altLang="de-DE" sz="1800" dirty="0"/>
              <a:t>Bei akuter Gefahr Betriebsarzt, Betriebsrat oder Vorgesetzten informieren.</a:t>
            </a:r>
            <a:endParaRPr lang="de-DE" altLang="de-DE" sz="1800" dirty="0">
              <a:solidFill>
                <a:srgbClr val="CC0000"/>
              </a:solidFill>
            </a:endParaRPr>
          </a:p>
          <a:p>
            <a:pPr marL="0" indent="0">
              <a:lnSpc>
                <a:spcPct val="90000"/>
              </a:lnSpc>
              <a:buNone/>
            </a:pPr>
            <a:endParaRPr lang="de-DE" altLang="de-DE" sz="1800" dirty="0"/>
          </a:p>
          <a:p>
            <a:pPr marL="0" indent="0" defTabSz="269875">
              <a:buNone/>
            </a:pPr>
            <a:endParaRPr lang="de-DE" alt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10</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Alkoholismus</a:t>
            </a:r>
            <a:endParaRPr lang="de-DE" dirty="0"/>
          </a:p>
        </p:txBody>
      </p:sp>
      <p:sp>
        <p:nvSpPr>
          <p:cNvPr id="6" name="Textfeld 5"/>
          <p:cNvSpPr txBox="1"/>
          <p:nvPr/>
        </p:nvSpPr>
        <p:spPr>
          <a:xfrm>
            <a:off x="683568" y="4869160"/>
            <a:ext cx="3917611" cy="1231106"/>
          </a:xfrm>
          <a:prstGeom prst="rect">
            <a:avLst/>
          </a:prstGeom>
          <a:noFill/>
        </p:spPr>
        <p:txBody>
          <a:bodyPr wrap="none" rtlCol="0">
            <a:spAutoFit/>
          </a:bodyPr>
          <a:lstStyle/>
          <a:p>
            <a:r>
              <a:rPr lang="de-DE" altLang="de-DE" b="1" dirty="0">
                <a:solidFill>
                  <a:srgbClr val="FF0000"/>
                </a:solidFill>
              </a:rPr>
              <a:t>Alkoholiker gefährden sich und andere.</a:t>
            </a:r>
            <a:br>
              <a:rPr lang="de-DE" altLang="de-DE" b="1" dirty="0">
                <a:solidFill>
                  <a:srgbClr val="FF0000"/>
                </a:solidFill>
              </a:rPr>
            </a:br>
            <a:r>
              <a:rPr lang="de-DE" altLang="de-DE" b="1" dirty="0">
                <a:solidFill>
                  <a:srgbClr val="FF0000"/>
                </a:solidFill>
              </a:rPr>
              <a:t>Man darf nicht wegschauen und </a:t>
            </a:r>
          </a:p>
          <a:p>
            <a:r>
              <a:rPr lang="de-DE" altLang="de-DE" b="1" dirty="0">
                <a:solidFill>
                  <a:srgbClr val="FF0000"/>
                </a:solidFill>
              </a:rPr>
              <a:t>die Krankheit decken!</a:t>
            </a:r>
            <a:br>
              <a:rPr lang="de-DE" altLang="de-DE" b="1" dirty="0">
                <a:solidFill>
                  <a:srgbClr val="FF0000"/>
                </a:solidFill>
              </a:rPr>
            </a:br>
            <a:endParaRPr lang="de-DE" sz="2000" dirty="0">
              <a:solidFill>
                <a:schemeClr val="accent1"/>
              </a:solidFill>
            </a:endParaRPr>
          </a:p>
        </p:txBody>
      </p:sp>
      <p:pic>
        <p:nvPicPr>
          <p:cNvPr id="9" name="Grafik 8">
            <a:extLst>
              <a:ext uri="{FF2B5EF4-FFF2-40B4-BE49-F238E27FC236}">
                <a16:creationId xmlns:a16="http://schemas.microsoft.com/office/drawing/2014/main" id="{DD772E67-7430-4FF4-A4B6-9A8DFFE0A7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952" y="1378803"/>
            <a:ext cx="3179130" cy="4759176"/>
          </a:xfrm>
          <a:prstGeom prst="rect">
            <a:avLst/>
          </a:prstGeom>
        </p:spPr>
      </p:pic>
      <p:sp>
        <p:nvSpPr>
          <p:cNvPr id="10" name="Textfeld 9">
            <a:extLst>
              <a:ext uri="{FF2B5EF4-FFF2-40B4-BE49-F238E27FC236}">
                <a16:creationId xmlns:a16="http://schemas.microsoft.com/office/drawing/2014/main" id="{5D55C2FE-70E7-4AF4-BAE5-379BAB81B7FB}"/>
              </a:ext>
            </a:extLst>
          </p:cNvPr>
          <p:cNvSpPr txBox="1"/>
          <p:nvPr/>
        </p:nvSpPr>
        <p:spPr>
          <a:xfrm>
            <a:off x="7910350" y="6100266"/>
            <a:ext cx="1233650" cy="184666"/>
          </a:xfrm>
          <a:prstGeom prst="rect">
            <a:avLst/>
          </a:prstGeom>
          <a:noFill/>
        </p:spPr>
        <p:txBody>
          <a:bodyPr wrap="square" rtlCol="0">
            <a:spAutoFit/>
          </a:bodyPr>
          <a:lstStyle/>
          <a:p>
            <a:r>
              <a:rPr lang="de-DE" sz="600" dirty="0">
                <a:solidFill>
                  <a:schemeClr val="accent1"/>
                </a:solidFill>
              </a:rPr>
              <a:t>© Fotolia - 5750576</a:t>
            </a:r>
          </a:p>
        </p:txBody>
      </p:sp>
    </p:spTree>
    <p:extLst>
      <p:ext uri="{BB962C8B-B14F-4D97-AF65-F5344CB8AC3E}">
        <p14:creationId xmlns:p14="http://schemas.microsoft.com/office/powerpoint/2010/main" val="95916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5184119" cy="4508500"/>
          </a:xfrm>
        </p:spPr>
        <p:txBody>
          <a:bodyPr/>
          <a:lstStyle/>
          <a:p>
            <a:pPr marL="285750" indent="-285750"/>
            <a:r>
              <a:rPr lang="de-DE" altLang="de-DE" sz="1800" dirty="0"/>
              <a:t>Abhängigkeit</a:t>
            </a:r>
          </a:p>
          <a:p>
            <a:pPr marL="285750" indent="-285750"/>
            <a:r>
              <a:rPr lang="de-DE" altLang="de-DE" sz="1800" dirty="0"/>
              <a:t>Veränderung der Wahrnehmung </a:t>
            </a:r>
          </a:p>
          <a:p>
            <a:pPr marL="285750" indent="-285750"/>
            <a:r>
              <a:rPr lang="de-DE" altLang="de-DE" sz="1800" dirty="0"/>
              <a:t>Verlängerung der Reaktionszeit</a:t>
            </a:r>
          </a:p>
          <a:p>
            <a:pPr marL="285750" indent="-285750"/>
            <a:r>
              <a:rPr lang="de-DE" altLang="de-DE" sz="1800" dirty="0"/>
              <a:t>Motivationsverlust</a:t>
            </a:r>
          </a:p>
          <a:p>
            <a:pPr marL="285750" indent="-285750"/>
            <a:r>
              <a:rPr lang="de-DE" altLang="de-DE" sz="1800" dirty="0"/>
              <a:t>psychische Störungen</a:t>
            </a:r>
          </a:p>
          <a:p>
            <a:pPr marL="285750" indent="-285750"/>
            <a:r>
              <a:rPr lang="de-DE" altLang="de-DE" sz="1800" dirty="0"/>
              <a:t>Depressionen</a:t>
            </a:r>
          </a:p>
          <a:p>
            <a:pPr marL="285750" indent="-285750"/>
            <a:r>
              <a:rPr lang="de-DE" altLang="de-DE" sz="1800" dirty="0"/>
              <a:t>Herzinfarkt</a:t>
            </a:r>
          </a:p>
          <a:p>
            <a:pPr marL="285750" indent="-285750">
              <a:spcBef>
                <a:spcPts val="0"/>
              </a:spcBef>
              <a:buFont typeface="Arial" charset="0"/>
              <a:buChar char="•"/>
            </a:pPr>
            <a:endParaRPr lang="de-DE" sz="1800" dirty="0"/>
          </a:p>
          <a:p>
            <a:pPr marL="285750" indent="-285750">
              <a:spcBef>
                <a:spcPts val="0"/>
              </a:spcBef>
              <a:buFont typeface="Arial" charset="0"/>
              <a:buChar char="•"/>
            </a:pPr>
            <a:endParaRPr lang="de-DE" sz="1800" dirty="0"/>
          </a:p>
          <a:p>
            <a:pPr>
              <a:spcBef>
                <a:spcPts val="0"/>
              </a:spcBef>
            </a:pPr>
            <a:endParaRPr lang="de-DE" sz="1800" dirty="0"/>
          </a:p>
          <a:p>
            <a:endParaRPr 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11</a:t>
            </a:fld>
            <a:endParaRPr lang="de-DE" dirty="0"/>
          </a:p>
        </p:txBody>
      </p:sp>
      <p:sp>
        <p:nvSpPr>
          <p:cNvPr id="5" name="Titel 4"/>
          <p:cNvSpPr>
            <a:spLocks noGrp="1"/>
          </p:cNvSpPr>
          <p:nvPr>
            <p:ph type="title"/>
          </p:nvPr>
        </p:nvSpPr>
        <p:spPr>
          <a:xfrm>
            <a:off x="468000" y="260648"/>
            <a:ext cx="8136000" cy="736552"/>
          </a:xfrm>
        </p:spPr>
        <p:txBody>
          <a:bodyPr/>
          <a:lstStyle/>
          <a:p>
            <a:r>
              <a:rPr lang="de-DE" altLang="de-DE" dirty="0"/>
              <a:t>Drogen </a:t>
            </a:r>
            <a:r>
              <a:rPr lang="mr-IN" altLang="de-DE" dirty="0"/>
              <a:t>–</a:t>
            </a:r>
            <a:r>
              <a:rPr lang="de-DE" altLang="de-DE" dirty="0"/>
              <a:t> Folgen für die Gesundheit</a:t>
            </a:r>
            <a:endParaRPr lang="de-DE" dirty="0"/>
          </a:p>
        </p:txBody>
      </p:sp>
      <p:sp>
        <p:nvSpPr>
          <p:cNvPr id="6" name="Textfeld 5"/>
          <p:cNvSpPr txBox="1"/>
          <p:nvPr/>
        </p:nvSpPr>
        <p:spPr>
          <a:xfrm>
            <a:off x="755576" y="5155913"/>
            <a:ext cx="3384376" cy="1200329"/>
          </a:xfrm>
          <a:prstGeom prst="rect">
            <a:avLst/>
          </a:prstGeom>
          <a:noFill/>
        </p:spPr>
        <p:txBody>
          <a:bodyPr wrap="square" rtlCol="0">
            <a:spAutoFit/>
          </a:bodyPr>
          <a:lstStyle/>
          <a:p>
            <a:pPr>
              <a:spcBef>
                <a:spcPct val="60000"/>
              </a:spcBef>
              <a:buClr>
                <a:schemeClr val="tx1"/>
              </a:buClr>
            </a:pPr>
            <a:r>
              <a:rPr lang="de-DE" altLang="de-DE" b="1" dirty="0">
                <a:solidFill>
                  <a:srgbClr val="FF0000"/>
                </a:solidFill>
              </a:rPr>
              <a:t>Drogen sind gesundheitsschädigend und gefährden andere.</a:t>
            </a:r>
            <a:br>
              <a:rPr lang="de-DE" altLang="de-DE" b="1" dirty="0">
                <a:solidFill>
                  <a:srgbClr val="FF0000"/>
                </a:solidFill>
              </a:rPr>
            </a:br>
            <a:r>
              <a:rPr lang="de-DE" altLang="de-DE" b="1" dirty="0">
                <a:solidFill>
                  <a:srgbClr val="FF0000"/>
                </a:solidFill>
              </a:rPr>
              <a:t>Drogen sind illegal!</a:t>
            </a:r>
          </a:p>
        </p:txBody>
      </p:sp>
      <p:pic>
        <p:nvPicPr>
          <p:cNvPr id="9" name="Grafik 8">
            <a:extLst>
              <a:ext uri="{FF2B5EF4-FFF2-40B4-BE49-F238E27FC236}">
                <a16:creationId xmlns:a16="http://schemas.microsoft.com/office/drawing/2014/main" id="{60BFE16E-3EDD-44E1-B1B9-E73649D02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162050"/>
            <a:ext cx="3323450" cy="4975225"/>
          </a:xfrm>
          <a:prstGeom prst="rect">
            <a:avLst/>
          </a:prstGeom>
        </p:spPr>
      </p:pic>
      <p:sp>
        <p:nvSpPr>
          <p:cNvPr id="10" name="Textfeld 9">
            <a:extLst>
              <a:ext uri="{FF2B5EF4-FFF2-40B4-BE49-F238E27FC236}">
                <a16:creationId xmlns:a16="http://schemas.microsoft.com/office/drawing/2014/main" id="{4B4BB47A-063C-4C5E-93A8-3E7EB6F2ADFA}"/>
              </a:ext>
            </a:extLst>
          </p:cNvPr>
          <p:cNvSpPr txBox="1"/>
          <p:nvPr/>
        </p:nvSpPr>
        <p:spPr>
          <a:xfrm>
            <a:off x="7661707" y="6092664"/>
            <a:ext cx="1233650" cy="184666"/>
          </a:xfrm>
          <a:prstGeom prst="rect">
            <a:avLst/>
          </a:prstGeom>
          <a:noFill/>
        </p:spPr>
        <p:txBody>
          <a:bodyPr wrap="square" rtlCol="0">
            <a:spAutoFit/>
          </a:bodyPr>
          <a:lstStyle/>
          <a:p>
            <a:r>
              <a:rPr lang="de-DE" sz="600" dirty="0">
                <a:solidFill>
                  <a:schemeClr val="accent1"/>
                </a:solidFill>
              </a:rPr>
              <a:t>© Fotolia - 117070177</a:t>
            </a:r>
          </a:p>
        </p:txBody>
      </p:sp>
    </p:spTree>
    <p:extLst>
      <p:ext uri="{BB962C8B-B14F-4D97-AF65-F5344CB8AC3E}">
        <p14:creationId xmlns:p14="http://schemas.microsoft.com/office/powerpoint/2010/main" val="99509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4031991" cy="4536529"/>
          </a:xfrm>
        </p:spPr>
        <p:txBody>
          <a:bodyPr/>
          <a:lstStyle/>
          <a:p>
            <a:pPr marL="0" indent="0">
              <a:buNone/>
            </a:pPr>
            <a:r>
              <a:rPr lang="de-DE" altLang="de-DE" sz="1800" b="1" dirty="0"/>
              <a:t>Wirkung</a:t>
            </a:r>
          </a:p>
          <a:p>
            <a:r>
              <a:rPr lang="de-DE" altLang="de-DE" sz="1800" dirty="0"/>
              <a:t>Müdigkeit lässt nach</a:t>
            </a:r>
          </a:p>
          <a:p>
            <a:r>
              <a:rPr lang="de-DE" altLang="de-DE" sz="1800" dirty="0"/>
              <a:t>Aktivitätsdrang steigt</a:t>
            </a:r>
          </a:p>
          <a:p>
            <a:endParaRPr lang="de-DE" altLang="de-DE" sz="1800" dirty="0"/>
          </a:p>
          <a:p>
            <a:pPr>
              <a:buFontTx/>
              <a:buNone/>
            </a:pPr>
            <a:r>
              <a:rPr lang="de-DE" altLang="de-DE" sz="1800" b="1" dirty="0"/>
              <a:t>Folgen eines Kokainrauschs</a:t>
            </a:r>
          </a:p>
          <a:p>
            <a:r>
              <a:rPr lang="de-DE" altLang="de-DE" sz="1800" dirty="0"/>
              <a:t>Niedergeschlagenheit</a:t>
            </a:r>
          </a:p>
          <a:p>
            <a:r>
              <a:rPr lang="de-DE" altLang="de-DE" sz="1800" dirty="0"/>
              <a:t>Depressionen</a:t>
            </a:r>
          </a:p>
          <a:p>
            <a:endParaRPr lang="de-DE" altLang="de-DE" sz="1800" dirty="0"/>
          </a:p>
          <a:p>
            <a:pPr>
              <a:buFontTx/>
              <a:buNone/>
            </a:pPr>
            <a:r>
              <a:rPr lang="de-DE" altLang="de-DE" sz="1800" b="1" dirty="0"/>
              <a:t>Langfristige Folgen</a:t>
            </a:r>
          </a:p>
          <a:p>
            <a:r>
              <a:rPr lang="de-DE" altLang="de-DE" sz="1800" dirty="0"/>
              <a:t>Angstzustände / Psychosen</a:t>
            </a:r>
          </a:p>
          <a:p>
            <a:r>
              <a:rPr lang="de-DE" altLang="de-DE" sz="1800" dirty="0"/>
              <a:t>Krampfanfälle </a:t>
            </a:r>
          </a:p>
          <a:p>
            <a:r>
              <a:rPr lang="de-DE" altLang="de-DE" sz="1800" dirty="0"/>
              <a:t>Herz-Kreislauf-Erkrankungen </a:t>
            </a:r>
          </a:p>
          <a:p>
            <a:pPr marL="0" indent="0">
              <a:lnSpc>
                <a:spcPct val="90000"/>
              </a:lnSpc>
              <a:buNone/>
            </a:pPr>
            <a:endParaRPr lang="de-DE" altLang="de-DE" sz="1800" dirty="0"/>
          </a:p>
          <a:p>
            <a:pPr marL="0" indent="0" defTabSz="269875">
              <a:buNone/>
            </a:pPr>
            <a:endParaRPr lang="de-DE" alt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12</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Kokain</a:t>
            </a:r>
            <a:endParaRPr lang="de-DE" dirty="0"/>
          </a:p>
        </p:txBody>
      </p:sp>
      <p:sp>
        <p:nvSpPr>
          <p:cNvPr id="9" name="Text Box 3"/>
          <p:cNvSpPr txBox="1">
            <a:spLocks noChangeArrowheads="1"/>
          </p:cNvSpPr>
          <p:nvPr/>
        </p:nvSpPr>
        <p:spPr bwMode="auto">
          <a:xfrm>
            <a:off x="4067944" y="5253769"/>
            <a:ext cx="4221460" cy="646331"/>
          </a:xfrm>
          <a:prstGeom prst="rect">
            <a:avLst/>
          </a:prstGeom>
          <a:noFill/>
          <a:ln>
            <a:noFill/>
          </a:ln>
          <a:effectLst/>
          <a:extLst>
            <a:ext uri="{909E8E84-426E-40DD-AFC4-6F175D3DCCD1}">
              <a14:hiddenFill xmlns:a14="http://schemas.microsoft.com/office/drawing/2010/main">
                <a:solidFill>
                  <a:srgbClr val="FF656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60000"/>
              </a:spcBef>
              <a:buClr>
                <a:schemeClr val="tx1"/>
              </a:buClr>
            </a:pPr>
            <a:r>
              <a:rPr lang="de-DE" altLang="de-DE" b="1" dirty="0">
                <a:solidFill>
                  <a:srgbClr val="FF0000"/>
                </a:solidFill>
              </a:rPr>
              <a:t>Bereits der Besitz kleinerer Mengen ist eine Straftat! </a:t>
            </a:r>
          </a:p>
        </p:txBody>
      </p:sp>
      <p:sp>
        <p:nvSpPr>
          <p:cNvPr id="8" name="Textfeld 7">
            <a:extLst>
              <a:ext uri="{FF2B5EF4-FFF2-40B4-BE49-F238E27FC236}">
                <a16:creationId xmlns:a16="http://schemas.microsoft.com/office/drawing/2014/main" id="{6AC3A2F9-C1EB-4068-9E8F-76EDA66B145C}"/>
              </a:ext>
            </a:extLst>
          </p:cNvPr>
          <p:cNvSpPr txBox="1"/>
          <p:nvPr/>
        </p:nvSpPr>
        <p:spPr>
          <a:xfrm>
            <a:off x="7884368" y="4756502"/>
            <a:ext cx="1233650" cy="184666"/>
          </a:xfrm>
          <a:prstGeom prst="rect">
            <a:avLst/>
          </a:prstGeom>
          <a:noFill/>
        </p:spPr>
        <p:txBody>
          <a:bodyPr wrap="square" rtlCol="0">
            <a:spAutoFit/>
          </a:bodyPr>
          <a:lstStyle/>
          <a:p>
            <a:r>
              <a:rPr lang="de-DE" sz="600" dirty="0">
                <a:solidFill>
                  <a:schemeClr val="accent1"/>
                </a:solidFill>
              </a:rPr>
              <a:t>© Fotolia - 5750576</a:t>
            </a:r>
          </a:p>
        </p:txBody>
      </p:sp>
      <p:pic>
        <p:nvPicPr>
          <p:cNvPr id="7" name="Grafik 6">
            <a:extLst>
              <a:ext uri="{FF2B5EF4-FFF2-40B4-BE49-F238E27FC236}">
                <a16:creationId xmlns:a16="http://schemas.microsoft.com/office/drawing/2014/main" id="{DD971F8D-4116-4B43-B6B6-DE8ECDCF9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4299" y="2085299"/>
            <a:ext cx="4659701" cy="2711946"/>
          </a:xfrm>
          <a:prstGeom prst="rect">
            <a:avLst/>
          </a:prstGeom>
        </p:spPr>
      </p:pic>
    </p:spTree>
    <p:extLst>
      <p:ext uri="{BB962C8B-B14F-4D97-AF65-F5344CB8AC3E}">
        <p14:creationId xmlns:p14="http://schemas.microsoft.com/office/powerpoint/2010/main" val="127982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7821403" cy="4536529"/>
          </a:xfrm>
        </p:spPr>
        <p:txBody>
          <a:bodyPr/>
          <a:lstStyle/>
          <a:p>
            <a:pPr marL="0" indent="0">
              <a:buNone/>
            </a:pPr>
            <a:r>
              <a:rPr lang="de-DE" altLang="de-DE" sz="1800" dirty="0"/>
              <a:t>Haschisch oder Marihuana sind ähnlich giftig wie Tabak. Wenn beide zusammen geraucht werden, addieren sich die schädlichen Effekte.</a:t>
            </a:r>
          </a:p>
          <a:p>
            <a:pPr marL="0" indent="0">
              <a:buNone/>
            </a:pPr>
            <a:endParaRPr lang="de-DE" altLang="de-DE" sz="1800" b="1" dirty="0"/>
          </a:p>
          <a:p>
            <a:pPr marL="0" indent="0">
              <a:buNone/>
            </a:pPr>
            <a:r>
              <a:rPr lang="de-DE" altLang="de-DE" sz="1800" b="1" dirty="0"/>
              <a:t>Wirkung</a:t>
            </a:r>
          </a:p>
          <a:p>
            <a:r>
              <a:rPr lang="de-DE" altLang="de-DE" sz="1800" dirty="0"/>
              <a:t>verringert Konzentrationsfähigkeit</a:t>
            </a:r>
          </a:p>
          <a:p>
            <a:r>
              <a:rPr lang="de-DE" altLang="de-DE" sz="1800" dirty="0"/>
              <a:t>verlängert Reaktionszeiten</a:t>
            </a:r>
          </a:p>
          <a:p>
            <a:pPr marL="0" indent="0">
              <a:buNone/>
            </a:pPr>
            <a:endParaRPr lang="de-DE" altLang="de-DE" sz="1800" dirty="0"/>
          </a:p>
          <a:p>
            <a:pPr marL="0" indent="0">
              <a:buNone/>
            </a:pPr>
            <a:r>
              <a:rPr lang="de-DE" altLang="de-DE" sz="1800" b="1" dirty="0"/>
              <a:t>Langfristige Folgen</a:t>
            </a:r>
          </a:p>
          <a:p>
            <a:r>
              <a:rPr lang="de-DE" altLang="de-DE" sz="1800" dirty="0"/>
              <a:t>Motivationsverlust </a:t>
            </a:r>
          </a:p>
          <a:p>
            <a:r>
              <a:rPr lang="de-DE" altLang="de-DE" sz="1800" dirty="0"/>
              <a:t>psychische Störungen</a:t>
            </a:r>
          </a:p>
          <a:p>
            <a:pPr marL="0" indent="0">
              <a:lnSpc>
                <a:spcPct val="90000"/>
              </a:lnSpc>
              <a:buNone/>
            </a:pPr>
            <a:endParaRPr lang="de-DE" altLang="de-DE" sz="1800" dirty="0"/>
          </a:p>
          <a:p>
            <a:pPr marL="0" indent="0" defTabSz="269875">
              <a:buNone/>
            </a:pPr>
            <a:endParaRPr lang="de-DE" alt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13</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Cannabis</a:t>
            </a:r>
            <a:endParaRPr lang="de-DE" dirty="0"/>
          </a:p>
        </p:txBody>
      </p:sp>
      <p:sp>
        <p:nvSpPr>
          <p:cNvPr id="9" name="Text Box 3"/>
          <p:cNvSpPr txBox="1">
            <a:spLocks noChangeArrowheads="1"/>
          </p:cNvSpPr>
          <p:nvPr/>
        </p:nvSpPr>
        <p:spPr bwMode="auto">
          <a:xfrm>
            <a:off x="4067944" y="5253769"/>
            <a:ext cx="4221460" cy="646331"/>
          </a:xfrm>
          <a:prstGeom prst="rect">
            <a:avLst/>
          </a:prstGeom>
          <a:noFill/>
          <a:ln>
            <a:noFill/>
          </a:ln>
          <a:effectLst/>
          <a:extLst>
            <a:ext uri="{909E8E84-426E-40DD-AFC4-6F175D3DCCD1}">
              <a14:hiddenFill xmlns:a14="http://schemas.microsoft.com/office/drawing/2010/main">
                <a:solidFill>
                  <a:srgbClr val="FF656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60000"/>
              </a:spcBef>
              <a:buClr>
                <a:schemeClr val="tx1"/>
              </a:buClr>
            </a:pPr>
            <a:r>
              <a:rPr lang="de-DE" altLang="de-DE" b="1" dirty="0">
                <a:solidFill>
                  <a:srgbClr val="FF0000"/>
                </a:solidFill>
              </a:rPr>
              <a:t>Bereits der Besitz kleinerer Mengen ist eine Straftat! </a:t>
            </a:r>
          </a:p>
        </p:txBody>
      </p:sp>
      <p:pic>
        <p:nvPicPr>
          <p:cNvPr id="8" name="Grafik 7">
            <a:extLst>
              <a:ext uri="{FF2B5EF4-FFF2-40B4-BE49-F238E27FC236}">
                <a16:creationId xmlns:a16="http://schemas.microsoft.com/office/drawing/2014/main" id="{44A08A35-9116-4727-A24B-140007FC1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2167580"/>
            <a:ext cx="4248472" cy="2820985"/>
          </a:xfrm>
          <a:prstGeom prst="rect">
            <a:avLst/>
          </a:prstGeom>
        </p:spPr>
      </p:pic>
      <p:sp>
        <p:nvSpPr>
          <p:cNvPr id="10" name="Textfeld 9">
            <a:extLst>
              <a:ext uri="{FF2B5EF4-FFF2-40B4-BE49-F238E27FC236}">
                <a16:creationId xmlns:a16="http://schemas.microsoft.com/office/drawing/2014/main" id="{D0341389-287B-4C78-ADFB-257BDBA84B66}"/>
              </a:ext>
            </a:extLst>
          </p:cNvPr>
          <p:cNvSpPr txBox="1"/>
          <p:nvPr/>
        </p:nvSpPr>
        <p:spPr>
          <a:xfrm>
            <a:off x="7812360" y="4753316"/>
            <a:ext cx="1233650" cy="184666"/>
          </a:xfrm>
          <a:prstGeom prst="rect">
            <a:avLst/>
          </a:prstGeom>
          <a:noFill/>
        </p:spPr>
        <p:txBody>
          <a:bodyPr wrap="square" rtlCol="0">
            <a:spAutoFit/>
          </a:bodyPr>
          <a:lstStyle/>
          <a:p>
            <a:r>
              <a:rPr lang="de-DE" sz="600" dirty="0">
                <a:solidFill>
                  <a:schemeClr val="accent1"/>
                </a:solidFill>
              </a:rPr>
              <a:t>© Fotolia -45647900</a:t>
            </a:r>
          </a:p>
        </p:txBody>
      </p:sp>
    </p:spTree>
    <p:extLst>
      <p:ext uri="{BB962C8B-B14F-4D97-AF65-F5344CB8AC3E}">
        <p14:creationId xmlns:p14="http://schemas.microsoft.com/office/powerpoint/2010/main" val="421101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7821403" cy="4536529"/>
          </a:xfrm>
        </p:spPr>
        <p:txBody>
          <a:bodyPr/>
          <a:lstStyle/>
          <a:p>
            <a:pPr marL="0" indent="0">
              <a:spcBef>
                <a:spcPts val="0"/>
              </a:spcBef>
              <a:buFont typeface="Wingdings" charset="2"/>
              <a:buNone/>
            </a:pPr>
            <a:r>
              <a:rPr lang="de-DE" altLang="de-DE" sz="1800" dirty="0"/>
              <a:t>Synthetisch hergestellte Drogen in Tablettenform, die meist Symbole wie Vögel, Schmetterlinge, Herzen o. Ä. tragen.</a:t>
            </a:r>
          </a:p>
          <a:p>
            <a:pPr marL="0" indent="0">
              <a:buNone/>
            </a:pPr>
            <a:endParaRPr lang="de-DE" altLang="de-DE" sz="1800" b="1" dirty="0"/>
          </a:p>
          <a:p>
            <a:pPr>
              <a:spcBef>
                <a:spcPct val="25000"/>
              </a:spcBef>
              <a:buFontTx/>
              <a:buNone/>
            </a:pPr>
            <a:r>
              <a:rPr lang="de-DE" altLang="de-DE" sz="1800" b="1" dirty="0"/>
              <a:t>Wirkung</a:t>
            </a:r>
            <a:endParaRPr lang="de-DE" altLang="de-DE" sz="1800" dirty="0"/>
          </a:p>
          <a:p>
            <a:pPr>
              <a:spcBef>
                <a:spcPct val="25000"/>
              </a:spcBef>
            </a:pPr>
            <a:r>
              <a:rPr lang="de-DE" altLang="de-DE" sz="1800" dirty="0"/>
              <a:t>stimulierend und anregend</a:t>
            </a:r>
          </a:p>
          <a:p>
            <a:pPr>
              <a:spcBef>
                <a:spcPct val="25000"/>
              </a:spcBef>
            </a:pPr>
            <a:r>
              <a:rPr lang="de-DE" altLang="de-DE" sz="1800" dirty="0"/>
              <a:t>unterdrückt Hunger, Durst und Schmerzen</a:t>
            </a:r>
          </a:p>
          <a:p>
            <a:pPr>
              <a:spcBef>
                <a:spcPct val="25000"/>
              </a:spcBef>
              <a:buFontTx/>
              <a:buNone/>
            </a:pPr>
            <a:r>
              <a:rPr lang="de-DE" altLang="de-DE" sz="1800" b="1" dirty="0"/>
              <a:t>Kurzfristige Folgen</a:t>
            </a:r>
            <a:endParaRPr lang="de-DE" altLang="de-DE" sz="1800" dirty="0"/>
          </a:p>
          <a:p>
            <a:pPr>
              <a:spcBef>
                <a:spcPct val="25000"/>
              </a:spcBef>
            </a:pPr>
            <a:r>
              <a:rPr lang="de-DE" altLang="de-DE" sz="1800" dirty="0"/>
              <a:t>Dehydrierung </a:t>
            </a:r>
          </a:p>
          <a:p>
            <a:pPr>
              <a:spcBef>
                <a:spcPct val="25000"/>
              </a:spcBef>
            </a:pPr>
            <a:r>
              <a:rPr lang="de-DE" altLang="de-DE" sz="1800" dirty="0"/>
              <a:t>Erschöpfung</a:t>
            </a:r>
          </a:p>
          <a:p>
            <a:pPr>
              <a:spcBef>
                <a:spcPct val="25000"/>
              </a:spcBef>
              <a:buFontTx/>
              <a:buNone/>
            </a:pPr>
            <a:r>
              <a:rPr lang="de-DE" altLang="de-DE" sz="1800" b="1" dirty="0"/>
              <a:t>Langfristige Folgen</a:t>
            </a:r>
            <a:endParaRPr lang="de-DE" altLang="de-DE" sz="1800" dirty="0"/>
          </a:p>
          <a:p>
            <a:pPr>
              <a:spcBef>
                <a:spcPct val="25000"/>
              </a:spcBef>
            </a:pPr>
            <a:r>
              <a:rPr lang="de-DE" altLang="de-DE" sz="1800" dirty="0"/>
              <a:t>Unruhe / Nervosität</a:t>
            </a:r>
          </a:p>
          <a:p>
            <a:pPr>
              <a:spcBef>
                <a:spcPct val="25000"/>
              </a:spcBef>
            </a:pPr>
            <a:r>
              <a:rPr lang="de-DE" altLang="de-DE" sz="1800" dirty="0"/>
              <a:t>Muskelkrämpfe</a:t>
            </a:r>
          </a:p>
          <a:p>
            <a:pPr>
              <a:spcBef>
                <a:spcPct val="25000"/>
              </a:spcBef>
            </a:pPr>
            <a:r>
              <a:rPr lang="de-DE" altLang="de-DE" sz="1800" dirty="0"/>
              <a:t>Depressionen</a:t>
            </a:r>
          </a:p>
          <a:p>
            <a:pPr marL="0" indent="0">
              <a:lnSpc>
                <a:spcPct val="90000"/>
              </a:lnSpc>
              <a:buNone/>
            </a:pPr>
            <a:endParaRPr lang="de-DE" altLang="de-DE" sz="1800" dirty="0"/>
          </a:p>
          <a:p>
            <a:pPr marL="0" indent="0" defTabSz="269875">
              <a:buNone/>
            </a:pPr>
            <a:endParaRPr lang="de-DE" alt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14</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Ecstasy</a:t>
            </a:r>
            <a:endParaRPr lang="de-DE" dirty="0"/>
          </a:p>
        </p:txBody>
      </p:sp>
      <p:sp>
        <p:nvSpPr>
          <p:cNvPr id="9" name="Text Box 3"/>
          <p:cNvSpPr txBox="1">
            <a:spLocks noChangeArrowheads="1"/>
          </p:cNvSpPr>
          <p:nvPr/>
        </p:nvSpPr>
        <p:spPr bwMode="auto">
          <a:xfrm>
            <a:off x="5076056" y="5315695"/>
            <a:ext cx="2880320" cy="646331"/>
          </a:xfrm>
          <a:prstGeom prst="rect">
            <a:avLst/>
          </a:prstGeom>
          <a:noFill/>
          <a:ln>
            <a:noFill/>
          </a:ln>
          <a:effectLst/>
          <a:extLst>
            <a:ext uri="{909E8E84-426E-40DD-AFC4-6F175D3DCCD1}">
              <a14:hiddenFill xmlns:a14="http://schemas.microsoft.com/office/drawing/2010/main">
                <a:solidFill>
                  <a:srgbClr val="FF6565"/>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60000"/>
              </a:spcBef>
              <a:buClr>
                <a:schemeClr val="tx1"/>
              </a:buClr>
            </a:pPr>
            <a:r>
              <a:rPr lang="de-DE" altLang="de-DE" b="1" dirty="0">
                <a:solidFill>
                  <a:srgbClr val="FF0000"/>
                </a:solidFill>
              </a:rPr>
              <a:t>Bereits der Besitz kleinerer Mengen ist eine Straftat! </a:t>
            </a: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594898"/>
            <a:ext cx="2664934" cy="260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72255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3955539" cy="4536529"/>
          </a:xfrm>
        </p:spPr>
        <p:txBody>
          <a:bodyPr/>
          <a:lstStyle/>
          <a:p>
            <a:r>
              <a:rPr lang="de-DE" altLang="de-DE" sz="1800" dirty="0"/>
              <a:t>Verringerung von Sehfähigkeit und Reaktionsvermögen</a:t>
            </a:r>
          </a:p>
          <a:p>
            <a:r>
              <a:rPr lang="de-DE" altLang="de-DE" sz="1800" dirty="0"/>
              <a:t>Fahruntüchtigkeit</a:t>
            </a:r>
          </a:p>
          <a:p>
            <a:r>
              <a:rPr lang="de-DE" altLang="de-DE" sz="1800" dirty="0"/>
              <a:t>verstärkte schädigende Wirkung von Lärm</a:t>
            </a:r>
          </a:p>
          <a:p>
            <a:r>
              <a:rPr lang="de-DE" altLang="de-DE" sz="1800" dirty="0"/>
              <a:t>Wechselwirkungen mit anderen Medikamenten</a:t>
            </a:r>
          </a:p>
          <a:p>
            <a:pPr marL="0" indent="0">
              <a:lnSpc>
                <a:spcPct val="90000"/>
              </a:lnSpc>
              <a:buNone/>
            </a:pPr>
            <a:endParaRPr lang="de-DE" altLang="de-DE" sz="1800" dirty="0"/>
          </a:p>
          <a:p>
            <a:pPr marL="0" indent="0" defTabSz="269875">
              <a:buNone/>
            </a:pPr>
            <a:endParaRPr lang="de-DE" alt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15</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Medikamente </a:t>
            </a:r>
            <a:r>
              <a:rPr lang="mr-IN" sz="3200" dirty="0"/>
              <a:t>–</a:t>
            </a:r>
            <a:r>
              <a:rPr lang="de-DE" sz="3200" dirty="0"/>
              <a:t> Unfallgefahr durch Nebenwirkungen</a:t>
            </a:r>
            <a:endParaRPr lang="de-DE" dirty="0"/>
          </a:p>
        </p:txBody>
      </p:sp>
      <p:sp>
        <p:nvSpPr>
          <p:cNvPr id="6" name="Textfeld 5"/>
          <p:cNvSpPr txBox="1"/>
          <p:nvPr/>
        </p:nvSpPr>
        <p:spPr>
          <a:xfrm>
            <a:off x="683568" y="4869160"/>
            <a:ext cx="3960440" cy="923330"/>
          </a:xfrm>
          <a:prstGeom prst="rect">
            <a:avLst/>
          </a:prstGeom>
          <a:noFill/>
        </p:spPr>
        <p:txBody>
          <a:bodyPr wrap="square" rtlCol="0">
            <a:spAutoFit/>
          </a:bodyPr>
          <a:lstStyle/>
          <a:p>
            <a:pPr>
              <a:spcBef>
                <a:spcPts val="600"/>
              </a:spcBef>
              <a:buClr>
                <a:schemeClr val="tx1"/>
              </a:buClr>
            </a:pPr>
            <a:r>
              <a:rPr lang="de-DE" altLang="de-DE" b="1" dirty="0">
                <a:solidFill>
                  <a:srgbClr val="FF0000"/>
                </a:solidFill>
              </a:rPr>
              <a:t>Keine Medikamente einnehmen, deren Risiken und Nebenwirkungen nicht bekannt sind.</a:t>
            </a:r>
            <a:endParaRPr lang="de-DE" b="1" dirty="0">
              <a:solidFill>
                <a:srgbClr val="FF0000"/>
              </a:solidFill>
            </a:endParaRPr>
          </a:p>
        </p:txBody>
      </p:sp>
      <p:pic>
        <p:nvPicPr>
          <p:cNvPr id="9" name="Grafik 8">
            <a:extLst>
              <a:ext uri="{FF2B5EF4-FFF2-40B4-BE49-F238E27FC236}">
                <a16:creationId xmlns:a16="http://schemas.microsoft.com/office/drawing/2014/main" id="{816A3C2C-A06F-4476-82C8-885B8D1639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0567" y="1196752"/>
            <a:ext cx="3323433" cy="4975200"/>
          </a:xfrm>
          <a:prstGeom prst="rect">
            <a:avLst/>
          </a:prstGeom>
        </p:spPr>
      </p:pic>
      <p:sp>
        <p:nvSpPr>
          <p:cNvPr id="10" name="Textfeld 9">
            <a:extLst>
              <a:ext uri="{FF2B5EF4-FFF2-40B4-BE49-F238E27FC236}">
                <a16:creationId xmlns:a16="http://schemas.microsoft.com/office/drawing/2014/main" id="{5ACE2FD0-138A-498A-AB3B-DF8DDD5AF968}"/>
              </a:ext>
            </a:extLst>
          </p:cNvPr>
          <p:cNvSpPr txBox="1"/>
          <p:nvPr/>
        </p:nvSpPr>
        <p:spPr>
          <a:xfrm>
            <a:off x="7812360" y="5792490"/>
            <a:ext cx="1233650" cy="184666"/>
          </a:xfrm>
          <a:prstGeom prst="rect">
            <a:avLst/>
          </a:prstGeom>
          <a:noFill/>
        </p:spPr>
        <p:txBody>
          <a:bodyPr wrap="square" rtlCol="0">
            <a:spAutoFit/>
          </a:bodyPr>
          <a:lstStyle/>
          <a:p>
            <a:r>
              <a:rPr lang="de-DE" sz="600" dirty="0">
                <a:solidFill>
                  <a:schemeClr val="accent1"/>
                </a:solidFill>
              </a:rPr>
              <a:t>© Fotolia - 151205738</a:t>
            </a:r>
          </a:p>
        </p:txBody>
      </p:sp>
    </p:spTree>
    <p:extLst>
      <p:ext uri="{BB962C8B-B14F-4D97-AF65-F5344CB8AC3E}">
        <p14:creationId xmlns:p14="http://schemas.microsoft.com/office/powerpoint/2010/main" val="35436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3BA2E11-D091-A707-D19F-39564B9F733B}"/>
              </a:ext>
            </a:extLst>
          </p:cNvPr>
          <p:cNvSpPr>
            <a:spLocks noGrp="1"/>
          </p:cNvSpPr>
          <p:nvPr>
            <p:ph idx="1"/>
          </p:nvPr>
        </p:nvSpPr>
        <p:spPr/>
        <p:txBody>
          <a:bodyPr/>
          <a:lstStyle/>
          <a:p>
            <a:pPr algn="l">
              <a:buFont typeface="+mj-lt"/>
              <a:buAutoNum type="arabicPeriod"/>
            </a:pPr>
            <a:r>
              <a:rPr lang="de-DE" sz="1800" b="1" i="0" dirty="0">
                <a:solidFill>
                  <a:srgbClr val="374151"/>
                </a:solidFill>
                <a:effectLst/>
                <a:latin typeface="Söhne"/>
              </a:rPr>
              <a:t>Beobachten Sie genau:</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Achten Sie auf auffälliges Verhalten, ungewöhnliche körperliche Anzeichen oder Leistungsprobleme. Sammeln Sie konkrete Beobachtungen, bevor Sie handeln.</a:t>
            </a:r>
          </a:p>
          <a:p>
            <a:pPr algn="l">
              <a:buFont typeface="+mj-lt"/>
              <a:buAutoNum type="arabicPeriod"/>
            </a:pPr>
            <a:r>
              <a:rPr lang="de-DE" sz="1800" b="1" i="0" dirty="0">
                <a:solidFill>
                  <a:srgbClr val="374151"/>
                </a:solidFill>
                <a:effectLst/>
                <a:latin typeface="Söhne"/>
              </a:rPr>
              <a:t>Ziehen Sie einen Vorgesetzten oder die Personalabteilung hinzu:</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Informieren Sie unverzüglich Ihren Vorgesetzten oder die Personalabteilung über Ihre Beobachtungen. Dies stellt sicher, dass angemessene Maßnahmen ergriffen werden können und Sie nicht allein mit der Situation umgehen müssen.</a:t>
            </a:r>
          </a:p>
          <a:p>
            <a:pPr algn="l">
              <a:buFont typeface="+mj-lt"/>
              <a:buAutoNum type="arabicPeriod"/>
            </a:pPr>
            <a:r>
              <a:rPr lang="de-DE" sz="1800" b="1" i="0" dirty="0">
                <a:solidFill>
                  <a:srgbClr val="374151"/>
                </a:solidFill>
                <a:effectLst/>
                <a:latin typeface="Söhne"/>
              </a:rPr>
              <a:t>Bieten Sie Unterstützung an:</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Wenn möglich und angemessen, bieten Sie dem betroffenen Mitarbeiter Unterstützung an. Das kann beinhalten, ihn auf die firmeninternen Ressourcen für Hilfe oder Programme zur Suchtprävention hinzuweisen.</a:t>
            </a:r>
          </a:p>
          <a:p>
            <a:pPr algn="l">
              <a:buFont typeface="+mj-lt"/>
              <a:buAutoNum type="arabicPeriod"/>
            </a:pPr>
            <a:r>
              <a:rPr lang="de-DE" sz="1800" b="1" i="0" dirty="0">
                <a:solidFill>
                  <a:srgbClr val="374151"/>
                </a:solidFill>
                <a:effectLst/>
                <a:latin typeface="Söhne"/>
              </a:rPr>
              <a:t>Folgen Sie Unternehmensrichtlinien:</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Handeln Sie gemäß den festgelegten Unternehmensrichtlinien und Verfahren. Dies kann das Einleiten eines Gesprächs, das Anbieten von Hilfe oder die Einleitung von Disziplinarmaßnahmen einschließen, je nach den Umständen und der Schwere der Situation.</a:t>
            </a:r>
            <a:endParaRPr lang="de-DE" sz="1800" dirty="0"/>
          </a:p>
        </p:txBody>
      </p:sp>
      <p:sp>
        <p:nvSpPr>
          <p:cNvPr id="3" name="Foliennummernplatzhalter 2">
            <a:extLst>
              <a:ext uri="{FF2B5EF4-FFF2-40B4-BE49-F238E27FC236}">
                <a16:creationId xmlns:a16="http://schemas.microsoft.com/office/drawing/2014/main" id="{9C4B0977-B075-314F-263C-189670E6F6B9}"/>
              </a:ext>
            </a:extLst>
          </p:cNvPr>
          <p:cNvSpPr>
            <a:spLocks noGrp="1"/>
          </p:cNvSpPr>
          <p:nvPr>
            <p:ph type="sldNum" sz="quarter" idx="12"/>
          </p:nvPr>
        </p:nvSpPr>
        <p:spPr/>
        <p:txBody>
          <a:bodyPr/>
          <a:lstStyle/>
          <a:p>
            <a:fld id="{9564BF1B-7A00-4FDB-9ACC-13A0BEC11AB6}" type="slidenum">
              <a:rPr lang="de-DE" smtClean="0"/>
              <a:pPr/>
              <a:t>16</a:t>
            </a:fld>
            <a:endParaRPr lang="de-DE" dirty="0"/>
          </a:p>
        </p:txBody>
      </p:sp>
      <p:sp>
        <p:nvSpPr>
          <p:cNvPr id="5" name="Fußzeilenplatzhalter 4">
            <a:extLst>
              <a:ext uri="{FF2B5EF4-FFF2-40B4-BE49-F238E27FC236}">
                <a16:creationId xmlns:a16="http://schemas.microsoft.com/office/drawing/2014/main" id="{3A83B5BC-3B99-602C-3390-D4D3A948B2C5}"/>
              </a:ext>
            </a:extLst>
          </p:cNvPr>
          <p:cNvSpPr>
            <a:spLocks noGrp="1"/>
          </p:cNvSpPr>
          <p:nvPr>
            <p:ph type="ftr" sz="quarter" idx="14"/>
          </p:nvPr>
        </p:nvSpPr>
        <p:spPr/>
        <p:txBody>
          <a:bodyPr/>
          <a:lstStyle/>
          <a:p>
            <a:endParaRPr lang="de-DE" dirty="0"/>
          </a:p>
        </p:txBody>
      </p:sp>
      <p:sp>
        <p:nvSpPr>
          <p:cNvPr id="6" name="Titel 5">
            <a:extLst>
              <a:ext uri="{FF2B5EF4-FFF2-40B4-BE49-F238E27FC236}">
                <a16:creationId xmlns:a16="http://schemas.microsoft.com/office/drawing/2014/main" id="{E713FD5D-0286-B440-D815-7B78EBAB4640}"/>
              </a:ext>
            </a:extLst>
          </p:cNvPr>
          <p:cNvSpPr>
            <a:spLocks noGrp="1"/>
          </p:cNvSpPr>
          <p:nvPr>
            <p:ph type="title"/>
          </p:nvPr>
        </p:nvSpPr>
        <p:spPr/>
        <p:txBody>
          <a:bodyPr/>
          <a:lstStyle/>
          <a:p>
            <a:r>
              <a:rPr lang="de-DE" dirty="0"/>
              <a:t>Wie Sie bei Verdacht auf Drogenmissbrauch richtig reagieren (1/3)</a:t>
            </a:r>
          </a:p>
        </p:txBody>
      </p:sp>
    </p:spTree>
    <p:extLst>
      <p:ext uri="{BB962C8B-B14F-4D97-AF65-F5344CB8AC3E}">
        <p14:creationId xmlns:p14="http://schemas.microsoft.com/office/powerpoint/2010/main" val="323157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B1A1417-24D4-9240-93C5-65451E682016}"/>
              </a:ext>
            </a:extLst>
          </p:cNvPr>
          <p:cNvSpPr>
            <a:spLocks noGrp="1"/>
          </p:cNvSpPr>
          <p:nvPr>
            <p:ph idx="1"/>
          </p:nvPr>
        </p:nvSpPr>
        <p:spPr/>
        <p:txBody>
          <a:bodyPr/>
          <a:lstStyle/>
          <a:p>
            <a:pPr marL="0" indent="0" algn="l">
              <a:buNone/>
            </a:pPr>
            <a:r>
              <a:rPr lang="de-DE" sz="1800" b="1" i="0" dirty="0">
                <a:solidFill>
                  <a:srgbClr val="374151"/>
                </a:solidFill>
                <a:effectLst/>
                <a:latin typeface="Söhne"/>
              </a:rPr>
              <a:t>5. Bewahren Sie die Privatsphäre:</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Respektieren Sie die Privatsphäre des betroffenen Mitarbeiters. Diskutieren Sie die Angelegenheit nur mit Personen, die direkt involviert sind oder ein berechtigtes Interesse haben.</a:t>
            </a:r>
          </a:p>
          <a:p>
            <a:pPr marL="0" indent="0" algn="l">
              <a:buNone/>
            </a:pPr>
            <a:r>
              <a:rPr lang="de-DE" sz="1800" b="1" i="0" dirty="0">
                <a:solidFill>
                  <a:srgbClr val="374151"/>
                </a:solidFill>
                <a:effectLst/>
                <a:latin typeface="Söhne"/>
              </a:rPr>
              <a:t>6. Berücksichtigen Sie rechtliche Aspekte:</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Beachten Sie die geltenden Datenschutzbestimmungen und andere rechtliche Aspekte. In einigen Ländern und Regionen gibt es spezielle Gesetze zum Umgang mit Suchterkrankungen am Arbeitsplatz.</a:t>
            </a:r>
          </a:p>
          <a:p>
            <a:pPr marL="0" indent="0" algn="l">
              <a:buNone/>
            </a:pPr>
            <a:r>
              <a:rPr lang="de-DE" sz="1800" b="1" i="0" dirty="0">
                <a:solidFill>
                  <a:srgbClr val="374151"/>
                </a:solidFill>
                <a:effectLst/>
                <a:latin typeface="Söhne"/>
              </a:rPr>
              <a:t>7. Bieten Sie Schulungen an:</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Implementieren Sie Schulungen für Mitarbeiter und Vorgesetzte, um sie für die Anzeichen von Drogenmissbrauch zu sensibilisieren und ihnen zu zeigen, wie sie angemessen darauf reagieren können.</a:t>
            </a:r>
          </a:p>
          <a:p>
            <a:endParaRPr lang="de-DE" dirty="0"/>
          </a:p>
        </p:txBody>
      </p:sp>
      <p:sp>
        <p:nvSpPr>
          <p:cNvPr id="3" name="Foliennummernplatzhalter 2">
            <a:extLst>
              <a:ext uri="{FF2B5EF4-FFF2-40B4-BE49-F238E27FC236}">
                <a16:creationId xmlns:a16="http://schemas.microsoft.com/office/drawing/2014/main" id="{0C9E2EA1-597D-7806-E0E2-1E137C54CEFA}"/>
              </a:ext>
            </a:extLst>
          </p:cNvPr>
          <p:cNvSpPr>
            <a:spLocks noGrp="1"/>
          </p:cNvSpPr>
          <p:nvPr>
            <p:ph type="sldNum" sz="quarter" idx="12"/>
          </p:nvPr>
        </p:nvSpPr>
        <p:spPr/>
        <p:txBody>
          <a:bodyPr/>
          <a:lstStyle/>
          <a:p>
            <a:fld id="{9564BF1B-7A00-4FDB-9ACC-13A0BEC11AB6}" type="slidenum">
              <a:rPr lang="de-DE" smtClean="0"/>
              <a:pPr/>
              <a:t>17</a:t>
            </a:fld>
            <a:endParaRPr lang="de-DE" dirty="0"/>
          </a:p>
        </p:txBody>
      </p:sp>
      <p:sp>
        <p:nvSpPr>
          <p:cNvPr id="4" name="Textplatzhalter 3">
            <a:extLst>
              <a:ext uri="{FF2B5EF4-FFF2-40B4-BE49-F238E27FC236}">
                <a16:creationId xmlns:a16="http://schemas.microsoft.com/office/drawing/2014/main" id="{D0FB403A-C4E9-0933-9E5F-92AB93D56458}"/>
              </a:ext>
            </a:extLst>
          </p:cNvPr>
          <p:cNvSpPr>
            <a:spLocks noGrp="1"/>
          </p:cNvSpPr>
          <p:nvPr>
            <p:ph type="body" sz="quarter" idx="13"/>
          </p:nvPr>
        </p:nvSpPr>
        <p:spPr/>
        <p:txBody>
          <a:bodyPr/>
          <a:lstStyle/>
          <a:p>
            <a:endParaRPr lang="de-DE"/>
          </a:p>
        </p:txBody>
      </p:sp>
      <p:sp>
        <p:nvSpPr>
          <p:cNvPr id="5" name="Fußzeilenplatzhalter 4">
            <a:extLst>
              <a:ext uri="{FF2B5EF4-FFF2-40B4-BE49-F238E27FC236}">
                <a16:creationId xmlns:a16="http://schemas.microsoft.com/office/drawing/2014/main" id="{0FD698F2-A6DF-F543-52EB-E4548A6BB586}"/>
              </a:ext>
            </a:extLst>
          </p:cNvPr>
          <p:cNvSpPr>
            <a:spLocks noGrp="1"/>
          </p:cNvSpPr>
          <p:nvPr>
            <p:ph type="ftr" sz="quarter" idx="14"/>
          </p:nvPr>
        </p:nvSpPr>
        <p:spPr/>
        <p:txBody>
          <a:bodyPr/>
          <a:lstStyle/>
          <a:p>
            <a:endParaRPr lang="de-DE" dirty="0"/>
          </a:p>
        </p:txBody>
      </p:sp>
      <p:sp>
        <p:nvSpPr>
          <p:cNvPr id="6" name="Titel 5">
            <a:extLst>
              <a:ext uri="{FF2B5EF4-FFF2-40B4-BE49-F238E27FC236}">
                <a16:creationId xmlns:a16="http://schemas.microsoft.com/office/drawing/2014/main" id="{D6FB7918-2DCF-C975-AD91-69B1565BD53A}"/>
              </a:ext>
            </a:extLst>
          </p:cNvPr>
          <p:cNvSpPr>
            <a:spLocks noGrp="1"/>
          </p:cNvSpPr>
          <p:nvPr>
            <p:ph type="title"/>
          </p:nvPr>
        </p:nvSpPr>
        <p:spPr/>
        <p:txBody>
          <a:bodyPr/>
          <a:lstStyle/>
          <a:p>
            <a:r>
              <a:rPr lang="de-DE" dirty="0"/>
              <a:t>Wie Sie bei Verdacht auf Drogenmissbrauch richtig reagieren (2/3)</a:t>
            </a:r>
          </a:p>
        </p:txBody>
      </p:sp>
    </p:spTree>
    <p:extLst>
      <p:ext uri="{BB962C8B-B14F-4D97-AF65-F5344CB8AC3E}">
        <p14:creationId xmlns:p14="http://schemas.microsoft.com/office/powerpoint/2010/main" val="408812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B1A1417-24D4-9240-93C5-65451E682016}"/>
              </a:ext>
            </a:extLst>
          </p:cNvPr>
          <p:cNvSpPr>
            <a:spLocks noGrp="1"/>
          </p:cNvSpPr>
          <p:nvPr>
            <p:ph idx="1"/>
          </p:nvPr>
        </p:nvSpPr>
        <p:spPr/>
        <p:txBody>
          <a:bodyPr/>
          <a:lstStyle/>
          <a:p>
            <a:pPr marL="0" indent="0" algn="l">
              <a:buNone/>
            </a:pPr>
            <a:r>
              <a:rPr lang="de-DE" sz="1800" b="1" i="0" dirty="0">
                <a:solidFill>
                  <a:srgbClr val="374151"/>
                </a:solidFill>
                <a:effectLst/>
                <a:latin typeface="Söhne"/>
              </a:rPr>
              <a:t>8. Professionelle Hilfe anbieten:</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Ermutigen Sie den betroffenen Mitarbeiter dazu, professionelle Hilfe in Anspruch zu nehmen, sei es durch das </a:t>
            </a:r>
            <a:r>
              <a:rPr lang="de-DE" sz="1800" b="0" i="0" dirty="0" err="1">
                <a:solidFill>
                  <a:srgbClr val="374151"/>
                </a:solidFill>
                <a:effectLst/>
                <a:latin typeface="Söhne"/>
              </a:rPr>
              <a:t>Employee</a:t>
            </a:r>
            <a:r>
              <a:rPr lang="de-DE" sz="1800" b="0" i="0" dirty="0">
                <a:solidFill>
                  <a:srgbClr val="374151"/>
                </a:solidFill>
                <a:effectLst/>
                <a:latin typeface="Söhne"/>
              </a:rPr>
              <a:t> Assistance </a:t>
            </a:r>
            <a:r>
              <a:rPr lang="de-DE" sz="1800" b="0" i="0" dirty="0" err="1">
                <a:solidFill>
                  <a:srgbClr val="374151"/>
                </a:solidFill>
                <a:effectLst/>
                <a:latin typeface="Söhne"/>
              </a:rPr>
              <a:t>Program</a:t>
            </a:r>
            <a:r>
              <a:rPr lang="de-DE" sz="1800" b="0" i="0" dirty="0">
                <a:solidFill>
                  <a:srgbClr val="374151"/>
                </a:solidFill>
                <a:effectLst/>
                <a:latin typeface="Söhne"/>
              </a:rPr>
              <a:t> (EAP) des Unternehmens oder externe Ressourcen.</a:t>
            </a:r>
          </a:p>
          <a:p>
            <a:pPr marL="0" indent="0" algn="l">
              <a:buNone/>
            </a:pPr>
            <a:endParaRPr lang="de-DE" sz="1800" b="0" i="0" dirty="0">
              <a:solidFill>
                <a:srgbClr val="374151"/>
              </a:solidFill>
              <a:effectLst/>
              <a:latin typeface="Söhne"/>
            </a:endParaRPr>
          </a:p>
          <a:p>
            <a:endParaRPr lang="de-DE" dirty="0"/>
          </a:p>
        </p:txBody>
      </p:sp>
      <p:sp>
        <p:nvSpPr>
          <p:cNvPr id="3" name="Foliennummernplatzhalter 2">
            <a:extLst>
              <a:ext uri="{FF2B5EF4-FFF2-40B4-BE49-F238E27FC236}">
                <a16:creationId xmlns:a16="http://schemas.microsoft.com/office/drawing/2014/main" id="{0C9E2EA1-597D-7806-E0E2-1E137C54CEFA}"/>
              </a:ext>
            </a:extLst>
          </p:cNvPr>
          <p:cNvSpPr>
            <a:spLocks noGrp="1"/>
          </p:cNvSpPr>
          <p:nvPr>
            <p:ph type="sldNum" sz="quarter" idx="12"/>
          </p:nvPr>
        </p:nvSpPr>
        <p:spPr/>
        <p:txBody>
          <a:bodyPr/>
          <a:lstStyle/>
          <a:p>
            <a:fld id="{9564BF1B-7A00-4FDB-9ACC-13A0BEC11AB6}" type="slidenum">
              <a:rPr lang="de-DE" smtClean="0"/>
              <a:pPr/>
              <a:t>18</a:t>
            </a:fld>
            <a:endParaRPr lang="de-DE" dirty="0"/>
          </a:p>
        </p:txBody>
      </p:sp>
      <p:sp>
        <p:nvSpPr>
          <p:cNvPr id="5" name="Fußzeilenplatzhalter 4">
            <a:extLst>
              <a:ext uri="{FF2B5EF4-FFF2-40B4-BE49-F238E27FC236}">
                <a16:creationId xmlns:a16="http://schemas.microsoft.com/office/drawing/2014/main" id="{0FD698F2-A6DF-F543-52EB-E4548A6BB586}"/>
              </a:ext>
            </a:extLst>
          </p:cNvPr>
          <p:cNvSpPr>
            <a:spLocks noGrp="1"/>
          </p:cNvSpPr>
          <p:nvPr>
            <p:ph type="ftr" sz="quarter" idx="14"/>
          </p:nvPr>
        </p:nvSpPr>
        <p:spPr/>
        <p:txBody>
          <a:bodyPr/>
          <a:lstStyle/>
          <a:p>
            <a:endParaRPr lang="de-DE" dirty="0"/>
          </a:p>
        </p:txBody>
      </p:sp>
      <p:sp>
        <p:nvSpPr>
          <p:cNvPr id="6" name="Titel 5">
            <a:extLst>
              <a:ext uri="{FF2B5EF4-FFF2-40B4-BE49-F238E27FC236}">
                <a16:creationId xmlns:a16="http://schemas.microsoft.com/office/drawing/2014/main" id="{D6FB7918-2DCF-C975-AD91-69B1565BD53A}"/>
              </a:ext>
            </a:extLst>
          </p:cNvPr>
          <p:cNvSpPr>
            <a:spLocks noGrp="1"/>
          </p:cNvSpPr>
          <p:nvPr>
            <p:ph type="title"/>
          </p:nvPr>
        </p:nvSpPr>
        <p:spPr/>
        <p:txBody>
          <a:bodyPr/>
          <a:lstStyle/>
          <a:p>
            <a:r>
              <a:rPr lang="de-DE" dirty="0"/>
              <a:t>Wie Sie bei Verdacht auf Drogenmissbrauch richtig reagieren (3/3)</a:t>
            </a:r>
          </a:p>
        </p:txBody>
      </p:sp>
      <p:sp>
        <p:nvSpPr>
          <p:cNvPr id="7" name="Textfeld 6">
            <a:extLst>
              <a:ext uri="{FF2B5EF4-FFF2-40B4-BE49-F238E27FC236}">
                <a16:creationId xmlns:a16="http://schemas.microsoft.com/office/drawing/2014/main" id="{258171D4-E51D-3B6A-0D56-0A52B1725821}"/>
              </a:ext>
            </a:extLst>
          </p:cNvPr>
          <p:cNvSpPr txBox="1"/>
          <p:nvPr/>
        </p:nvSpPr>
        <p:spPr>
          <a:xfrm>
            <a:off x="468000" y="3212976"/>
            <a:ext cx="8136000" cy="1368152"/>
          </a:xfrm>
          <a:prstGeom prst="rect">
            <a:avLst/>
          </a:prstGeom>
          <a:solidFill>
            <a:schemeClr val="accent2"/>
          </a:solidFill>
        </p:spPr>
        <p:txBody>
          <a:bodyPr vert="horz" lIns="108000" tIns="45720" rIns="108000" bIns="45720" rtlCol="0" anchor="ctr">
            <a:normAutofit/>
          </a:bodyPr>
          <a:lstStyle/>
          <a:p>
            <a:pPr marL="0" indent="0" algn="l">
              <a:buNone/>
            </a:pPr>
            <a:r>
              <a:rPr lang="de-DE" b="0" i="0" dirty="0">
                <a:solidFill>
                  <a:schemeClr val="bg1"/>
                </a:solidFill>
                <a:effectLst/>
                <a:latin typeface="Söhne"/>
              </a:rPr>
              <a:t>Es ist wichtig zu betonen, dass der Umgang mit Mitarbeitern, die unter Drogeneinfluss stehen, eine sensible Angelegenheit ist. Die Anwendung von Mitgefühl und Verständnis kann dazu beitragen, die Situation zu verbessern und dem Mitarbeiter die Möglichkeit zu geben, Hilfe anzunehmen.</a:t>
            </a:r>
          </a:p>
          <a:p>
            <a:endParaRPr lang="de-DE" dirty="0">
              <a:solidFill>
                <a:schemeClr val="bg1"/>
              </a:solidFill>
            </a:endParaRPr>
          </a:p>
        </p:txBody>
      </p:sp>
    </p:spTree>
    <p:extLst>
      <p:ext uri="{BB962C8B-B14F-4D97-AF65-F5344CB8AC3E}">
        <p14:creationId xmlns:p14="http://schemas.microsoft.com/office/powerpoint/2010/main" val="802034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8135999" cy="4536529"/>
          </a:xfrm>
        </p:spPr>
        <p:txBody>
          <a:bodyPr/>
          <a:lstStyle/>
          <a:p>
            <a:pPr marL="266700" indent="-266700" eaLnBrk="0" hangingPunct="0"/>
            <a:r>
              <a:rPr lang="de-DE" altLang="de-DE" sz="1800" dirty="0"/>
              <a:t>Rauchen ist nur in bestimmten Bereichen erlaubt.</a:t>
            </a:r>
          </a:p>
          <a:p>
            <a:pPr marL="266700" indent="-266700" eaLnBrk="0" hangingPunct="0"/>
            <a:r>
              <a:rPr lang="de-DE" altLang="de-DE" sz="1800" dirty="0"/>
              <a:t>Alkohol- und Drogenkonsum sind im Betrieb verboten.</a:t>
            </a:r>
          </a:p>
          <a:p>
            <a:pPr marL="0" indent="0" eaLnBrk="0" hangingPunct="0">
              <a:buNone/>
            </a:pPr>
            <a:r>
              <a:rPr lang="de-DE" altLang="de-DE" sz="1800" dirty="0"/>
              <a:t>	Sichern Sie sich rechtlich ab mit einer Unterweisung und der Unterschrift 	Ihrer Mitarbeiter</a:t>
            </a:r>
          </a:p>
          <a:p>
            <a:pPr marL="266700" indent="-266700" eaLnBrk="0" hangingPunct="0"/>
            <a:r>
              <a:rPr lang="de-DE" altLang="de-DE" sz="1800" dirty="0"/>
              <a:t>Medikamente sind nur erlaubt, wenn sie keine Gefährdung bewirken.</a:t>
            </a:r>
          </a:p>
          <a:p>
            <a:pPr marL="266700" indent="-266700" eaLnBrk="0" hangingPunct="0"/>
            <a:r>
              <a:rPr lang="de-DE" altLang="de-DE" sz="1800" dirty="0"/>
              <a:t>Missachtung der Verbote kann zur Kündigung führen.</a:t>
            </a:r>
          </a:p>
          <a:p>
            <a:pPr marL="266700" indent="-266700" eaLnBrk="0" hangingPunct="0"/>
            <a:r>
              <a:rPr lang="de-DE" altLang="de-DE" sz="1800" dirty="0"/>
              <a:t>Ignorieren Sie Alkoholismus, Medikamenten- oder Drogensucht nicht.</a:t>
            </a:r>
          </a:p>
          <a:p>
            <a:pPr marL="266700" indent="-266700" eaLnBrk="0" hangingPunct="0"/>
            <a:r>
              <a:rPr lang="de-DE" altLang="de-DE" sz="1800" dirty="0"/>
              <a:t>In akuten Fällen Betriebsarzt, Betriebsrat oder Vorgesetzten informieren!</a:t>
            </a:r>
          </a:p>
          <a:p>
            <a:pPr marL="266700" indent="-266700" eaLnBrk="0" hangingPunct="0"/>
            <a:r>
              <a:rPr lang="de-DE" altLang="de-DE" sz="1800" dirty="0"/>
              <a:t>Alkohol-, Medikamenten- und Drogenkonsum: Führerschein in Gefahr! </a:t>
            </a:r>
          </a:p>
          <a:p>
            <a:pPr marL="266700" indent="-266700" eaLnBrk="0" hangingPunct="0"/>
            <a:r>
              <a:rPr lang="de-DE" altLang="de-DE" sz="1800" dirty="0"/>
              <a:t>Je nach Drogenart und -menge drohen strafrechtliche Folgen.</a:t>
            </a:r>
          </a:p>
          <a:p>
            <a:pPr marL="0" indent="0">
              <a:lnSpc>
                <a:spcPct val="90000"/>
              </a:lnSpc>
              <a:buNone/>
            </a:pPr>
            <a:endParaRPr lang="de-DE" altLang="de-DE" sz="1800" dirty="0"/>
          </a:p>
          <a:p>
            <a:pPr marL="0" indent="0" defTabSz="269875">
              <a:buNone/>
            </a:pPr>
            <a:endParaRPr lang="de-DE" alt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19</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Zusammenfassung</a:t>
            </a:r>
            <a:endParaRPr lang="de-DE" dirty="0"/>
          </a:p>
        </p:txBody>
      </p:sp>
      <p:sp>
        <p:nvSpPr>
          <p:cNvPr id="6" name="Textfeld 5"/>
          <p:cNvSpPr txBox="1"/>
          <p:nvPr/>
        </p:nvSpPr>
        <p:spPr>
          <a:xfrm>
            <a:off x="994760" y="5791326"/>
            <a:ext cx="6949280" cy="369332"/>
          </a:xfrm>
          <a:prstGeom prst="rect">
            <a:avLst/>
          </a:prstGeom>
          <a:noFill/>
        </p:spPr>
        <p:txBody>
          <a:bodyPr wrap="square" rtlCol="0">
            <a:spAutoFit/>
          </a:bodyPr>
          <a:lstStyle/>
          <a:p>
            <a:pPr>
              <a:spcBef>
                <a:spcPct val="60000"/>
              </a:spcBef>
              <a:buClr>
                <a:schemeClr val="tx1"/>
              </a:buClr>
            </a:pPr>
            <a:r>
              <a:rPr lang="de-DE" altLang="de-DE" b="1" dirty="0">
                <a:solidFill>
                  <a:srgbClr val="FF0000"/>
                </a:solidFill>
              </a:rPr>
              <a:t>Schützen Sie Ihre Gesundheit, die Ihrer Kollegen und Ihren Arbeitsplatz!</a:t>
            </a:r>
          </a:p>
        </p:txBody>
      </p:sp>
    </p:spTree>
    <p:extLst>
      <p:ext uri="{BB962C8B-B14F-4D97-AF65-F5344CB8AC3E}">
        <p14:creationId xmlns:p14="http://schemas.microsoft.com/office/powerpoint/2010/main" val="65906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4067999" cy="4508500"/>
          </a:xfrm>
        </p:spPr>
        <p:txBody>
          <a:bodyPr/>
          <a:lstStyle/>
          <a:p>
            <a:pPr marL="0" indent="0">
              <a:spcBef>
                <a:spcPts val="0"/>
              </a:spcBef>
              <a:buNone/>
            </a:pPr>
            <a:r>
              <a:rPr lang="de-DE" altLang="de-DE" sz="1800" b="1" dirty="0"/>
              <a:t>Berufsgenossenschaftliche Vorschrift „Grundsätze der Prävention“ (</a:t>
            </a:r>
            <a:r>
              <a:rPr lang="en-US" altLang="de-DE" sz="1800" b="1" dirty="0"/>
              <a:t>§</a:t>
            </a:r>
            <a:r>
              <a:rPr lang="de-DE" altLang="de-DE" sz="1800" b="1" dirty="0"/>
              <a:t> 15 Abs. 2 DGUV-Vorschrift 1)</a:t>
            </a:r>
          </a:p>
          <a:p>
            <a:pPr>
              <a:buFont typeface="Wingdings" charset="2"/>
              <a:buNone/>
            </a:pPr>
            <a:endParaRPr lang="de-DE" altLang="de-DE" sz="1800" dirty="0"/>
          </a:p>
          <a:p>
            <a:r>
              <a:rPr lang="de-DE" sz="1800" dirty="0"/>
              <a:t>Versicherte dürfen sich oder andere durch jegliche Art von Drogen nicht gefährden.</a:t>
            </a:r>
            <a:br>
              <a:rPr lang="de-DE" sz="1800" dirty="0"/>
            </a:br>
            <a:endParaRPr lang="de-DE" sz="1800" dirty="0"/>
          </a:p>
          <a:p>
            <a:r>
              <a:rPr lang="de-DE" altLang="de-DE" sz="1800" dirty="0"/>
              <a:t>Das gilt auch für die Einnahme von Medikamenten.</a:t>
            </a:r>
          </a:p>
          <a:p>
            <a:pPr marL="0" indent="0">
              <a:buNone/>
            </a:pPr>
            <a:endParaRPr lang="de-DE" alt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2</a:t>
            </a:fld>
            <a:endParaRPr lang="de-DE" dirty="0"/>
          </a:p>
        </p:txBody>
      </p:sp>
      <p:sp>
        <p:nvSpPr>
          <p:cNvPr id="5" name="Titel 4"/>
          <p:cNvSpPr>
            <a:spLocks noGrp="1"/>
          </p:cNvSpPr>
          <p:nvPr>
            <p:ph type="title"/>
          </p:nvPr>
        </p:nvSpPr>
        <p:spPr>
          <a:xfrm>
            <a:off x="468000" y="260648"/>
            <a:ext cx="8136000" cy="736552"/>
          </a:xfrm>
        </p:spPr>
        <p:txBody>
          <a:bodyPr/>
          <a:lstStyle/>
          <a:p>
            <a:r>
              <a:rPr lang="de-DE" dirty="0"/>
              <a:t>Sucht am Arbeitsplatz aus arbeitsrechtlicher Sicht </a:t>
            </a:r>
          </a:p>
        </p:txBody>
      </p:sp>
      <p:pic>
        <p:nvPicPr>
          <p:cNvPr id="13" name="Grafik 12">
            <a:extLst>
              <a:ext uri="{FF2B5EF4-FFF2-40B4-BE49-F238E27FC236}">
                <a16:creationId xmlns:a16="http://schemas.microsoft.com/office/drawing/2014/main" id="{00452CE4-8A1B-4CDE-BE97-C8EF50AA2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2420888"/>
            <a:ext cx="4207513" cy="2810619"/>
          </a:xfrm>
          <a:prstGeom prst="rect">
            <a:avLst/>
          </a:prstGeom>
        </p:spPr>
      </p:pic>
      <p:sp>
        <p:nvSpPr>
          <p:cNvPr id="14" name="Textfeld 13">
            <a:extLst>
              <a:ext uri="{FF2B5EF4-FFF2-40B4-BE49-F238E27FC236}">
                <a16:creationId xmlns:a16="http://schemas.microsoft.com/office/drawing/2014/main" id="{C11319F3-85C6-4406-95E9-58F901541227}"/>
              </a:ext>
            </a:extLst>
          </p:cNvPr>
          <p:cNvSpPr txBox="1"/>
          <p:nvPr/>
        </p:nvSpPr>
        <p:spPr>
          <a:xfrm>
            <a:off x="8059631" y="5196207"/>
            <a:ext cx="1233650" cy="184666"/>
          </a:xfrm>
          <a:prstGeom prst="rect">
            <a:avLst/>
          </a:prstGeom>
          <a:noFill/>
        </p:spPr>
        <p:txBody>
          <a:bodyPr wrap="square" rtlCol="0">
            <a:spAutoFit/>
          </a:bodyPr>
          <a:lstStyle/>
          <a:p>
            <a:r>
              <a:rPr lang="de-DE" sz="600" dirty="0">
                <a:solidFill>
                  <a:schemeClr val="accent1"/>
                </a:solidFill>
              </a:rPr>
              <a:t>© Fotolia -  81732136</a:t>
            </a:r>
          </a:p>
        </p:txBody>
      </p:sp>
    </p:spTree>
    <p:extLst>
      <p:ext uri="{BB962C8B-B14F-4D97-AF65-F5344CB8AC3E}">
        <p14:creationId xmlns:p14="http://schemas.microsoft.com/office/powerpoint/2010/main" val="82131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endParaRPr lang="de-DE" dirty="0"/>
          </a:p>
        </p:txBody>
      </p:sp>
      <p:sp>
        <p:nvSpPr>
          <p:cNvPr id="3" name="Untertitel 6">
            <a:extLst>
              <a:ext uri="{FF2B5EF4-FFF2-40B4-BE49-F238E27FC236}">
                <a16:creationId xmlns:a16="http://schemas.microsoft.com/office/drawing/2014/main" id="{14AD00C6-BE35-4160-84D0-B0D03A004D9E}"/>
              </a:ext>
            </a:extLst>
          </p:cNvPr>
          <p:cNvSpPr>
            <a:spLocks noGrp="1"/>
          </p:cNvSpPr>
          <p:nvPr/>
        </p:nvSpPr>
        <p:spPr>
          <a:xfrm>
            <a:off x="469148" y="4731359"/>
            <a:ext cx="4248472" cy="360040"/>
          </a:xfrm>
          <a:prstGeom prst="rect">
            <a:avLst/>
          </a:prstGeom>
        </p:spPr>
        <p:txBody>
          <a:bodyPr vert="horz" lIns="91440" tIns="45720" rIns="91440" bIns="45720" rtlCol="0">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800" b="1" dirty="0">
                <a:solidFill>
                  <a:schemeClr val="tx1">
                    <a:lumMod val="65000"/>
                    <a:lumOff val="35000"/>
                  </a:schemeClr>
                </a:solidFill>
              </a:rPr>
              <a:t>Trage hier deinen Namen ein</a:t>
            </a:r>
          </a:p>
        </p:txBody>
      </p:sp>
      <p:pic>
        <p:nvPicPr>
          <p:cNvPr id="4" name="Grafik 3">
            <a:extLst>
              <a:ext uri="{FF2B5EF4-FFF2-40B4-BE49-F238E27FC236}">
                <a16:creationId xmlns:a16="http://schemas.microsoft.com/office/drawing/2014/main" id="{A0D3CEF0-53FB-478B-B242-2DD482089A85}"/>
              </a:ext>
            </a:extLst>
          </p:cNvPr>
          <p:cNvPicPr>
            <a:picLocks noChangeAspect="1"/>
          </p:cNvPicPr>
          <p:nvPr/>
        </p:nvPicPr>
        <p:blipFill>
          <a:blip r:embed="rId3" cstate="print"/>
          <a:stretch>
            <a:fillRect/>
          </a:stretch>
        </p:blipFill>
        <p:spPr>
          <a:xfrm>
            <a:off x="7322878" y="5977497"/>
            <a:ext cx="1539595" cy="493740"/>
          </a:xfrm>
          <a:prstGeom prst="rect">
            <a:avLst/>
          </a:prstGeom>
        </p:spPr>
      </p:pic>
      <p:sp>
        <p:nvSpPr>
          <p:cNvPr id="7" name="Textfeld 8">
            <a:extLst>
              <a:ext uri="{FF2B5EF4-FFF2-40B4-BE49-F238E27FC236}">
                <a16:creationId xmlns:a16="http://schemas.microsoft.com/office/drawing/2014/main" id="{DABCF6B7-A259-4767-B176-0AD94C3D5E70}"/>
              </a:ext>
            </a:extLst>
          </p:cNvPr>
          <p:cNvSpPr txBox="1"/>
          <p:nvPr/>
        </p:nvSpPr>
        <p:spPr>
          <a:xfrm>
            <a:off x="467544" y="5085184"/>
            <a:ext cx="2952040" cy="126188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00" dirty="0">
                <a:solidFill>
                  <a:schemeClr val="accent1"/>
                </a:solidFill>
                <a:cs typeface="Arial" charset="0"/>
              </a:rPr>
              <a:t>Unternehmen</a:t>
            </a:r>
          </a:p>
          <a:p>
            <a:r>
              <a:rPr lang="de-DE" sz="1600" dirty="0">
                <a:solidFill>
                  <a:schemeClr val="accent1"/>
                </a:solidFill>
                <a:cs typeface="Arial" charset="0"/>
              </a:rPr>
              <a:t>Straße / Hausnummer</a:t>
            </a:r>
          </a:p>
          <a:p>
            <a:r>
              <a:rPr lang="de-DE" sz="1600" dirty="0">
                <a:solidFill>
                  <a:schemeClr val="accent1"/>
                </a:solidFill>
                <a:cs typeface="Arial" charset="0"/>
              </a:rPr>
              <a:t>PLZ / Stadt </a:t>
            </a:r>
          </a:p>
          <a:p>
            <a:r>
              <a:rPr lang="de-DE" sz="1600" dirty="0">
                <a:solidFill>
                  <a:schemeClr val="accent1"/>
                </a:solidFill>
                <a:cs typeface="Arial" charset="0"/>
              </a:rPr>
              <a:t>Telefon</a:t>
            </a:r>
          </a:p>
          <a:p>
            <a:endParaRPr lang="de-DE" sz="1200" dirty="0">
              <a:solidFill>
                <a:schemeClr val="tx2"/>
              </a:solidFill>
            </a:endParaRPr>
          </a:p>
        </p:txBody>
      </p:sp>
    </p:spTree>
    <p:extLst>
      <p:ext uri="{BB962C8B-B14F-4D97-AF65-F5344CB8AC3E}">
        <p14:creationId xmlns:p14="http://schemas.microsoft.com/office/powerpoint/2010/main" val="3224146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D64644B-0D12-4251-C50B-716B35632F03}"/>
              </a:ext>
            </a:extLst>
          </p:cNvPr>
          <p:cNvSpPr>
            <a:spLocks noGrp="1"/>
          </p:cNvSpPr>
          <p:nvPr>
            <p:ph idx="1"/>
          </p:nvPr>
        </p:nvSpPr>
        <p:spPr/>
        <p:txBody>
          <a:bodyPr/>
          <a:lstStyle/>
          <a:p>
            <a:pPr marL="457200" indent="-457200" algn="l">
              <a:buFont typeface="+mj-lt"/>
              <a:buAutoNum type="arabicPeriod"/>
            </a:pPr>
            <a:r>
              <a:rPr lang="de-DE" sz="1800" b="1" i="0" dirty="0">
                <a:solidFill>
                  <a:srgbClr val="374151"/>
                </a:solidFill>
                <a:effectLst/>
                <a:latin typeface="Söhne"/>
              </a:rPr>
              <a:t>Verändertes Verhalten:</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Plötzliche Veränderungen im Verhalten, wie Aggressivität, Reizbarkeit oder extreme Stimmungsschwankungen.</a:t>
            </a:r>
          </a:p>
          <a:p>
            <a:pPr marL="457200" indent="-457200" algn="l">
              <a:buFont typeface="+mj-lt"/>
              <a:buAutoNum type="arabicPeriod"/>
            </a:pPr>
            <a:r>
              <a:rPr lang="de-DE" sz="1800" b="1" i="0" dirty="0">
                <a:solidFill>
                  <a:srgbClr val="374151"/>
                </a:solidFill>
                <a:effectLst/>
                <a:latin typeface="Söhne"/>
              </a:rPr>
              <a:t>Körperliche Anzeichen:</a:t>
            </a:r>
            <a:endParaRPr lang="de-DE" sz="1800" b="0" i="0" dirty="0">
              <a:solidFill>
                <a:srgbClr val="374151"/>
              </a:solidFill>
              <a:effectLst/>
              <a:latin typeface="Söhne"/>
            </a:endParaRPr>
          </a:p>
          <a:p>
            <a:pPr marL="742950" lvl="1" indent="-285750" algn="l">
              <a:buFont typeface="+mj-lt"/>
              <a:buAutoNum type="arabicPeriod"/>
            </a:pPr>
            <a:r>
              <a:rPr lang="de-DE" sz="1800" b="0" i="0" dirty="0" err="1">
                <a:solidFill>
                  <a:srgbClr val="374151"/>
                </a:solidFill>
                <a:effectLst/>
                <a:latin typeface="Söhne"/>
              </a:rPr>
              <a:t>Blutshot</a:t>
            </a:r>
            <a:r>
              <a:rPr lang="de-DE" sz="1800" b="0" i="0" dirty="0">
                <a:solidFill>
                  <a:srgbClr val="374151"/>
                </a:solidFill>
                <a:effectLst/>
                <a:latin typeface="Söhne"/>
              </a:rPr>
              <a:t> Augen</a:t>
            </a:r>
          </a:p>
          <a:p>
            <a:pPr marL="742950" lvl="1" indent="-285750" algn="l">
              <a:buFont typeface="+mj-lt"/>
              <a:buAutoNum type="arabicPeriod"/>
            </a:pPr>
            <a:r>
              <a:rPr lang="de-DE" sz="1800" b="0" i="0" dirty="0">
                <a:solidFill>
                  <a:srgbClr val="374151"/>
                </a:solidFill>
                <a:effectLst/>
                <a:latin typeface="Söhne"/>
              </a:rPr>
              <a:t>Veränderte Pupillen (vergrößert oder verengt)</a:t>
            </a:r>
          </a:p>
          <a:p>
            <a:pPr marL="742950" lvl="1" indent="-285750" algn="l">
              <a:buFont typeface="+mj-lt"/>
              <a:buAutoNum type="arabicPeriod"/>
            </a:pPr>
            <a:r>
              <a:rPr lang="de-DE" sz="1800" b="0" i="0" dirty="0">
                <a:solidFill>
                  <a:srgbClr val="374151"/>
                </a:solidFill>
                <a:effectLst/>
                <a:latin typeface="Söhne"/>
              </a:rPr>
              <a:t>Zittern, Koordinationsprobleme oder unkontrollierte Bewegungen</a:t>
            </a:r>
          </a:p>
          <a:p>
            <a:pPr marL="457200" indent="-457200" algn="l">
              <a:buFont typeface="+mj-lt"/>
              <a:buAutoNum type="arabicPeriod"/>
            </a:pPr>
            <a:r>
              <a:rPr lang="de-DE" sz="1800" b="1" i="0" dirty="0">
                <a:solidFill>
                  <a:srgbClr val="374151"/>
                </a:solidFill>
                <a:effectLst/>
                <a:latin typeface="Söhne"/>
              </a:rPr>
              <a:t>Mangelnde Konzentration:</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Schwierigkeiten, sich auf Aufgaben zu konzentrieren oder Informationen zu behalten.</a:t>
            </a:r>
          </a:p>
          <a:p>
            <a:pPr marL="457200" indent="-457200" algn="l">
              <a:buFont typeface="+mj-lt"/>
              <a:buAutoNum type="arabicPeriod"/>
            </a:pPr>
            <a:r>
              <a:rPr lang="de-DE" sz="1800" b="1" i="0" dirty="0">
                <a:solidFill>
                  <a:srgbClr val="374151"/>
                </a:solidFill>
                <a:effectLst/>
                <a:latin typeface="Söhne"/>
              </a:rPr>
              <a:t>Häufige Auszeiten oder Pausen: </a:t>
            </a:r>
            <a:endParaRPr lang="de-DE" sz="1800" b="0" i="0" dirty="0">
              <a:solidFill>
                <a:srgbClr val="374151"/>
              </a:solidFill>
              <a:effectLst/>
              <a:latin typeface="Söhne"/>
            </a:endParaRPr>
          </a:p>
          <a:p>
            <a:pPr marL="457200" lvl="1" indent="0" algn="l">
              <a:buNone/>
            </a:pPr>
            <a:r>
              <a:rPr lang="de-DE" sz="1800" b="0" i="0" dirty="0">
                <a:solidFill>
                  <a:srgbClr val="374151"/>
                </a:solidFill>
                <a:effectLst/>
                <a:latin typeface="Söhne"/>
              </a:rPr>
              <a:t>Übermäßige oder unerklärliche Abwesenheiten vom Arbeitsplatz.</a:t>
            </a:r>
          </a:p>
          <a:p>
            <a:pPr marL="0" indent="0">
              <a:buNone/>
            </a:pPr>
            <a:endParaRPr lang="de-DE" sz="1800" dirty="0"/>
          </a:p>
        </p:txBody>
      </p:sp>
      <p:sp>
        <p:nvSpPr>
          <p:cNvPr id="3" name="Foliennummernplatzhalter 2">
            <a:extLst>
              <a:ext uri="{FF2B5EF4-FFF2-40B4-BE49-F238E27FC236}">
                <a16:creationId xmlns:a16="http://schemas.microsoft.com/office/drawing/2014/main" id="{D13D9E0D-17C2-9F8A-9C46-BB53C0307FD9}"/>
              </a:ext>
            </a:extLst>
          </p:cNvPr>
          <p:cNvSpPr>
            <a:spLocks noGrp="1"/>
          </p:cNvSpPr>
          <p:nvPr>
            <p:ph type="sldNum" sz="quarter" idx="12"/>
          </p:nvPr>
        </p:nvSpPr>
        <p:spPr/>
        <p:txBody>
          <a:bodyPr/>
          <a:lstStyle/>
          <a:p>
            <a:fld id="{9564BF1B-7A00-4FDB-9ACC-13A0BEC11AB6}" type="slidenum">
              <a:rPr lang="de-DE" smtClean="0"/>
              <a:pPr/>
              <a:t>3</a:t>
            </a:fld>
            <a:endParaRPr lang="de-DE" dirty="0"/>
          </a:p>
        </p:txBody>
      </p:sp>
      <p:sp>
        <p:nvSpPr>
          <p:cNvPr id="4" name="Titel 3">
            <a:extLst>
              <a:ext uri="{FF2B5EF4-FFF2-40B4-BE49-F238E27FC236}">
                <a16:creationId xmlns:a16="http://schemas.microsoft.com/office/drawing/2014/main" id="{D56B7715-6E82-2549-86EA-E03092707E17}"/>
              </a:ext>
            </a:extLst>
          </p:cNvPr>
          <p:cNvSpPr>
            <a:spLocks noGrp="1"/>
          </p:cNvSpPr>
          <p:nvPr>
            <p:ph type="title"/>
          </p:nvPr>
        </p:nvSpPr>
        <p:spPr/>
        <p:txBody>
          <a:bodyPr/>
          <a:lstStyle/>
          <a:p>
            <a:r>
              <a:rPr lang="de-DE" dirty="0"/>
              <a:t>Woran Sie erkennen können, dass Mitarbeiter unter Drogeneinfluss stehen (1/2)</a:t>
            </a:r>
          </a:p>
        </p:txBody>
      </p:sp>
    </p:spTree>
    <p:extLst>
      <p:ext uri="{BB962C8B-B14F-4D97-AF65-F5344CB8AC3E}">
        <p14:creationId xmlns:p14="http://schemas.microsoft.com/office/powerpoint/2010/main" val="70514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FBD4EC5-2363-6ABB-3CD5-4B342CEC5395}"/>
              </a:ext>
            </a:extLst>
          </p:cNvPr>
          <p:cNvSpPr>
            <a:spLocks noGrp="1"/>
          </p:cNvSpPr>
          <p:nvPr>
            <p:ph idx="1"/>
          </p:nvPr>
        </p:nvSpPr>
        <p:spPr/>
        <p:txBody>
          <a:bodyPr/>
          <a:lstStyle/>
          <a:p>
            <a:pPr marL="0" indent="0" algn="l">
              <a:buNone/>
            </a:pPr>
            <a:r>
              <a:rPr lang="de-DE" sz="2000" b="1" i="0" dirty="0">
                <a:solidFill>
                  <a:srgbClr val="374151"/>
                </a:solidFill>
                <a:effectLst/>
                <a:latin typeface="Söhne"/>
              </a:rPr>
              <a:t>5. Unpünktlichkeit:</a:t>
            </a:r>
            <a:r>
              <a:rPr lang="de-DE" sz="2000" dirty="0">
                <a:solidFill>
                  <a:srgbClr val="374151"/>
                </a:solidFill>
                <a:latin typeface="Söhne"/>
              </a:rPr>
              <a:t> </a:t>
            </a:r>
            <a:r>
              <a:rPr lang="de-DE" sz="2000" b="0" i="0" dirty="0">
                <a:solidFill>
                  <a:srgbClr val="374151"/>
                </a:solidFill>
                <a:effectLst/>
                <a:latin typeface="Söhne"/>
              </a:rPr>
              <a:t>Häufige Verspätungen ohne erkennbaren Grund.</a:t>
            </a:r>
          </a:p>
          <a:p>
            <a:pPr marL="0" indent="0" algn="l">
              <a:buNone/>
            </a:pPr>
            <a:r>
              <a:rPr lang="de-DE" sz="2000" b="1" i="0" dirty="0">
                <a:solidFill>
                  <a:srgbClr val="374151"/>
                </a:solidFill>
                <a:effectLst/>
                <a:latin typeface="Söhne"/>
              </a:rPr>
              <a:t>6. Leistungsabfall: </a:t>
            </a:r>
            <a:r>
              <a:rPr lang="de-DE" sz="2000" b="0" i="0" dirty="0">
                <a:solidFill>
                  <a:srgbClr val="374151"/>
                </a:solidFill>
                <a:effectLst/>
                <a:latin typeface="Söhne"/>
              </a:rPr>
              <a:t>Verschlechterte Arbeitsleistung oder nachlassende Produktivität.</a:t>
            </a:r>
          </a:p>
          <a:p>
            <a:pPr marL="0" indent="0" algn="l">
              <a:buNone/>
            </a:pPr>
            <a:r>
              <a:rPr lang="de-DE" sz="2000" b="1" i="0" dirty="0">
                <a:solidFill>
                  <a:srgbClr val="374151"/>
                </a:solidFill>
                <a:effectLst/>
                <a:latin typeface="Söhne"/>
              </a:rPr>
              <a:t>7. Soziale Isolation: </a:t>
            </a:r>
            <a:r>
              <a:rPr lang="de-DE" sz="2000" b="0" i="0" dirty="0">
                <a:solidFill>
                  <a:srgbClr val="374151"/>
                </a:solidFill>
                <a:effectLst/>
                <a:latin typeface="Söhne"/>
              </a:rPr>
              <a:t>Rückzug von Kollegen, mangelnde Interaktion oder soziale Isolation.</a:t>
            </a:r>
          </a:p>
          <a:p>
            <a:endParaRPr lang="de-DE" dirty="0"/>
          </a:p>
        </p:txBody>
      </p:sp>
      <p:sp>
        <p:nvSpPr>
          <p:cNvPr id="3" name="Foliennummernplatzhalter 2">
            <a:extLst>
              <a:ext uri="{FF2B5EF4-FFF2-40B4-BE49-F238E27FC236}">
                <a16:creationId xmlns:a16="http://schemas.microsoft.com/office/drawing/2014/main" id="{02393C47-ACBD-77F5-6033-18E5BA1210E0}"/>
              </a:ext>
            </a:extLst>
          </p:cNvPr>
          <p:cNvSpPr>
            <a:spLocks noGrp="1"/>
          </p:cNvSpPr>
          <p:nvPr>
            <p:ph type="sldNum" sz="quarter" idx="12"/>
          </p:nvPr>
        </p:nvSpPr>
        <p:spPr/>
        <p:txBody>
          <a:bodyPr/>
          <a:lstStyle/>
          <a:p>
            <a:fld id="{9564BF1B-7A00-4FDB-9ACC-13A0BEC11AB6}" type="slidenum">
              <a:rPr lang="de-DE" smtClean="0"/>
              <a:pPr/>
              <a:t>4</a:t>
            </a:fld>
            <a:endParaRPr lang="de-DE" dirty="0"/>
          </a:p>
        </p:txBody>
      </p:sp>
      <p:sp>
        <p:nvSpPr>
          <p:cNvPr id="5" name="Fußzeilenplatzhalter 4">
            <a:extLst>
              <a:ext uri="{FF2B5EF4-FFF2-40B4-BE49-F238E27FC236}">
                <a16:creationId xmlns:a16="http://schemas.microsoft.com/office/drawing/2014/main" id="{405707A3-13FC-833C-BD9D-38461462FA37}"/>
              </a:ext>
            </a:extLst>
          </p:cNvPr>
          <p:cNvSpPr>
            <a:spLocks noGrp="1"/>
          </p:cNvSpPr>
          <p:nvPr>
            <p:ph type="ftr" sz="quarter" idx="14"/>
          </p:nvPr>
        </p:nvSpPr>
        <p:spPr/>
        <p:txBody>
          <a:bodyPr/>
          <a:lstStyle/>
          <a:p>
            <a:endParaRPr lang="de-DE" dirty="0"/>
          </a:p>
        </p:txBody>
      </p:sp>
      <p:sp>
        <p:nvSpPr>
          <p:cNvPr id="6" name="Titel 5">
            <a:extLst>
              <a:ext uri="{FF2B5EF4-FFF2-40B4-BE49-F238E27FC236}">
                <a16:creationId xmlns:a16="http://schemas.microsoft.com/office/drawing/2014/main" id="{439E84FE-EFD1-B88B-EBED-1F0ABAEEA188}"/>
              </a:ext>
            </a:extLst>
          </p:cNvPr>
          <p:cNvSpPr>
            <a:spLocks noGrp="1"/>
          </p:cNvSpPr>
          <p:nvPr>
            <p:ph type="title"/>
          </p:nvPr>
        </p:nvSpPr>
        <p:spPr/>
        <p:txBody>
          <a:bodyPr/>
          <a:lstStyle/>
          <a:p>
            <a:r>
              <a:rPr lang="de-DE" dirty="0"/>
              <a:t>Woran Sie erkennen können, dass Mitarbeiter unter Drogeneinfluss stehen (2/2)</a:t>
            </a:r>
          </a:p>
        </p:txBody>
      </p:sp>
      <p:sp>
        <p:nvSpPr>
          <p:cNvPr id="7" name="Textfeld 6">
            <a:extLst>
              <a:ext uri="{FF2B5EF4-FFF2-40B4-BE49-F238E27FC236}">
                <a16:creationId xmlns:a16="http://schemas.microsoft.com/office/drawing/2014/main" id="{293B5F6D-8554-4F32-4C14-B2881E8450BD}"/>
              </a:ext>
            </a:extLst>
          </p:cNvPr>
          <p:cNvSpPr txBox="1"/>
          <p:nvPr/>
        </p:nvSpPr>
        <p:spPr>
          <a:xfrm>
            <a:off x="468000" y="3587850"/>
            <a:ext cx="8136000" cy="2742810"/>
          </a:xfrm>
          <a:prstGeom prst="rect">
            <a:avLst/>
          </a:prstGeom>
          <a:solidFill>
            <a:schemeClr val="accent2"/>
          </a:solidFill>
        </p:spPr>
        <p:txBody>
          <a:bodyPr vert="horz" lIns="108000" tIns="45720" rIns="108000" bIns="45720" rtlCol="0" anchor="ctr">
            <a:normAutofit fontScale="92500" lnSpcReduction="10000"/>
          </a:bodyPr>
          <a:lstStyle/>
          <a:p>
            <a:pPr>
              <a:lnSpc>
                <a:spcPct val="90000"/>
              </a:lnSpc>
              <a:spcBef>
                <a:spcPts val="600"/>
              </a:spcBef>
            </a:pPr>
            <a:r>
              <a:rPr lang="de-DE" sz="2000" b="0" i="0" dirty="0">
                <a:solidFill>
                  <a:schemeClr val="bg1"/>
                </a:solidFill>
                <a:effectLst/>
                <a:latin typeface="Söhne"/>
              </a:rPr>
              <a:t>Es ist wichtig zu beachten, dass diese Anzeichen auch andere Ursachen haben können, wie persönliche Probleme, Stress oder gesundheitliche Herausforderungen. </a:t>
            </a:r>
          </a:p>
          <a:p>
            <a:pPr>
              <a:lnSpc>
                <a:spcPct val="90000"/>
              </a:lnSpc>
              <a:spcBef>
                <a:spcPts val="600"/>
              </a:spcBef>
            </a:pPr>
            <a:endParaRPr lang="de-DE" sz="2000" b="0" i="0" dirty="0">
              <a:solidFill>
                <a:schemeClr val="bg1"/>
              </a:solidFill>
              <a:effectLst/>
              <a:latin typeface="Söhne"/>
            </a:endParaRPr>
          </a:p>
          <a:p>
            <a:pPr>
              <a:lnSpc>
                <a:spcPct val="90000"/>
              </a:lnSpc>
              <a:spcBef>
                <a:spcPts val="600"/>
              </a:spcBef>
            </a:pPr>
            <a:r>
              <a:rPr lang="de-DE" sz="2000" b="0" i="0" dirty="0">
                <a:solidFill>
                  <a:schemeClr val="bg1"/>
                </a:solidFill>
                <a:effectLst/>
                <a:latin typeface="Söhne"/>
              </a:rPr>
              <a:t>Falls Sie den Verdacht haben, dass ein Mitarbeiter unter Drogeneinfluss stehen könnte, ist es ratsam, das Problem mit einem Vorgesetzten oder der Personalabteilung zu besprechen. Unternehmen sollten eine unterstützende Umgebung schaffen und professionelle Hilfe anbieten, wenn dies notwendig ist.</a:t>
            </a:r>
          </a:p>
          <a:p>
            <a:pPr>
              <a:lnSpc>
                <a:spcPct val="90000"/>
              </a:lnSpc>
              <a:spcBef>
                <a:spcPts val="600"/>
              </a:spcBef>
            </a:pPr>
            <a:r>
              <a:rPr lang="de-DE" sz="2000" b="0" i="0" dirty="0">
                <a:solidFill>
                  <a:schemeClr val="bg1"/>
                </a:solidFill>
                <a:effectLst/>
                <a:latin typeface="Söhne"/>
              </a:rPr>
              <a:t>Es ist immer wichtig, dabei die Privatsphäre und die Rechte der betroffenen Person zu respektieren.</a:t>
            </a:r>
          </a:p>
        </p:txBody>
      </p:sp>
    </p:spTree>
    <p:extLst>
      <p:ext uri="{BB962C8B-B14F-4D97-AF65-F5344CB8AC3E}">
        <p14:creationId xmlns:p14="http://schemas.microsoft.com/office/powerpoint/2010/main" val="69943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3671951" cy="4508500"/>
          </a:xfrm>
        </p:spPr>
        <p:txBody>
          <a:bodyPr/>
          <a:lstStyle/>
          <a:p>
            <a:pPr marL="285750" indent="-285750">
              <a:spcBef>
                <a:spcPct val="25000"/>
              </a:spcBef>
            </a:pPr>
            <a:r>
              <a:rPr lang="de-DE" altLang="de-DE" sz="1800" dirty="0"/>
              <a:t>Abhängigkeit </a:t>
            </a:r>
          </a:p>
          <a:p>
            <a:pPr marL="285750" indent="-285750">
              <a:spcBef>
                <a:spcPct val="25000"/>
              </a:spcBef>
            </a:pPr>
            <a:r>
              <a:rPr lang="de-DE" altLang="de-DE" sz="1800" dirty="0"/>
              <a:t>Vorzeitige Hautalterung </a:t>
            </a:r>
          </a:p>
          <a:p>
            <a:pPr marL="285750" indent="-285750">
              <a:spcBef>
                <a:spcPct val="25000"/>
              </a:spcBef>
            </a:pPr>
            <a:r>
              <a:rPr lang="de-DE" altLang="de-DE" sz="1800" dirty="0"/>
              <a:t>Durchblutungsstörungen </a:t>
            </a:r>
          </a:p>
          <a:p>
            <a:pPr marL="285750" indent="-285750">
              <a:spcBef>
                <a:spcPct val="25000"/>
              </a:spcBef>
            </a:pPr>
            <a:r>
              <a:rPr lang="de-DE" altLang="de-DE" sz="1800" dirty="0"/>
              <a:t>Verstopfung der Arterien</a:t>
            </a:r>
          </a:p>
          <a:p>
            <a:pPr marL="285750" indent="-285750">
              <a:spcBef>
                <a:spcPct val="25000"/>
              </a:spcBef>
            </a:pPr>
            <a:r>
              <a:rPr lang="de-DE" altLang="de-DE" sz="1800" dirty="0"/>
              <a:t>Herzinfarkte und Schlaganfälle</a:t>
            </a:r>
          </a:p>
          <a:p>
            <a:pPr marL="285750" indent="-285750">
              <a:spcBef>
                <a:spcPct val="25000"/>
              </a:spcBef>
            </a:pPr>
            <a:r>
              <a:rPr lang="de-DE" altLang="de-DE" sz="1800" dirty="0"/>
              <a:t>Lungenkrebs</a:t>
            </a:r>
          </a:p>
          <a:p>
            <a:pPr marL="285750" indent="-285750">
              <a:spcBef>
                <a:spcPct val="25000"/>
              </a:spcBef>
            </a:pPr>
            <a:r>
              <a:rPr lang="de-DE" altLang="de-DE" sz="1800" dirty="0"/>
              <a:t>Schädigung der Spermien</a:t>
            </a:r>
          </a:p>
          <a:p>
            <a:pPr marL="285750" indent="-285750">
              <a:spcBef>
                <a:spcPct val="25000"/>
              </a:spcBef>
            </a:pPr>
            <a:r>
              <a:rPr lang="de-DE" altLang="de-DE" sz="1800" dirty="0"/>
              <a:t>Einschränkung der Fruchtbarkeit</a:t>
            </a:r>
          </a:p>
          <a:p>
            <a:pPr marL="285750" indent="-285750">
              <a:spcBef>
                <a:spcPct val="25000"/>
              </a:spcBef>
            </a:pPr>
            <a:r>
              <a:rPr lang="de-DE" altLang="de-DE" sz="1800" dirty="0"/>
              <a:t>Impotenz</a:t>
            </a:r>
          </a:p>
          <a:p>
            <a:pPr marL="285750" indent="-285750">
              <a:spcBef>
                <a:spcPct val="25000"/>
              </a:spcBef>
            </a:pPr>
            <a:r>
              <a:rPr lang="de-DE" altLang="de-DE" sz="1800" dirty="0"/>
              <a:t>Schädigung des Kindes in der Schwangerschaft</a:t>
            </a:r>
          </a:p>
          <a:p>
            <a:pPr marL="285750" indent="-285750">
              <a:spcBef>
                <a:spcPct val="25000"/>
              </a:spcBef>
            </a:pPr>
            <a:endParaRPr lang="de-DE" altLang="de-DE" sz="1800" dirty="0"/>
          </a:p>
          <a:p>
            <a:pPr marL="0" indent="0" algn="ctr">
              <a:spcBef>
                <a:spcPct val="25000"/>
              </a:spcBef>
              <a:buNone/>
            </a:pPr>
            <a:endParaRPr lang="de-DE" altLang="de-DE" sz="1800" b="1" dirty="0"/>
          </a:p>
          <a:p>
            <a:pPr marL="285750" indent="-285750">
              <a:spcBef>
                <a:spcPct val="25000"/>
              </a:spcBef>
            </a:pPr>
            <a:endParaRPr lang="de-DE" altLang="de-DE" sz="1800" dirty="0"/>
          </a:p>
          <a:p>
            <a:pPr marL="0" indent="0">
              <a:buNone/>
            </a:pPr>
            <a:endParaRPr lang="de-DE" alt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5</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Rauchen </a:t>
            </a:r>
            <a:r>
              <a:rPr lang="mr-IN" sz="3200" dirty="0"/>
              <a:t>–</a:t>
            </a:r>
            <a:r>
              <a:rPr lang="de-DE" sz="3200" dirty="0"/>
              <a:t> Folgen für die Gesundheit</a:t>
            </a:r>
          </a:p>
        </p:txBody>
      </p:sp>
      <p:sp>
        <p:nvSpPr>
          <p:cNvPr id="7" name="Textfeld 6"/>
          <p:cNvSpPr txBox="1"/>
          <p:nvPr/>
        </p:nvSpPr>
        <p:spPr>
          <a:xfrm>
            <a:off x="1269432" y="5661248"/>
            <a:ext cx="5950540" cy="677108"/>
          </a:xfrm>
          <a:prstGeom prst="rect">
            <a:avLst/>
          </a:prstGeom>
          <a:noFill/>
        </p:spPr>
        <p:txBody>
          <a:bodyPr wrap="none" rtlCol="0">
            <a:spAutoFit/>
          </a:bodyPr>
          <a:lstStyle/>
          <a:p>
            <a:r>
              <a:rPr lang="de-DE" altLang="de-DE" b="1" dirty="0">
                <a:solidFill>
                  <a:srgbClr val="FF0000"/>
                </a:solidFill>
              </a:rPr>
              <a:t>Rauchen schadet Ihrer Gesundheit – und der Ihrer Kollegen! </a:t>
            </a:r>
          </a:p>
          <a:p>
            <a:endParaRPr lang="de-DE" sz="2000" dirty="0">
              <a:solidFill>
                <a:schemeClr val="accent1"/>
              </a:solidFill>
            </a:endParaRPr>
          </a:p>
        </p:txBody>
      </p:sp>
      <p:sp>
        <p:nvSpPr>
          <p:cNvPr id="8" name="Textfeld 7">
            <a:extLst>
              <a:ext uri="{FF2B5EF4-FFF2-40B4-BE49-F238E27FC236}">
                <a16:creationId xmlns:a16="http://schemas.microsoft.com/office/drawing/2014/main" id="{B6B06047-9BD9-4AA1-85A3-3EC190A5FFDF}"/>
              </a:ext>
            </a:extLst>
          </p:cNvPr>
          <p:cNvSpPr txBox="1"/>
          <p:nvPr/>
        </p:nvSpPr>
        <p:spPr>
          <a:xfrm>
            <a:off x="8059631" y="5196207"/>
            <a:ext cx="1233650" cy="184666"/>
          </a:xfrm>
          <a:prstGeom prst="rect">
            <a:avLst/>
          </a:prstGeom>
          <a:noFill/>
        </p:spPr>
        <p:txBody>
          <a:bodyPr wrap="square" rtlCol="0">
            <a:spAutoFit/>
          </a:bodyPr>
          <a:lstStyle/>
          <a:p>
            <a:r>
              <a:rPr lang="de-DE" sz="600" dirty="0">
                <a:solidFill>
                  <a:schemeClr val="accent1"/>
                </a:solidFill>
              </a:rPr>
              <a:t>© Fotolia - 122035640</a:t>
            </a:r>
          </a:p>
        </p:txBody>
      </p:sp>
      <p:pic>
        <p:nvPicPr>
          <p:cNvPr id="10" name="Grafik 9">
            <a:extLst>
              <a:ext uri="{FF2B5EF4-FFF2-40B4-BE49-F238E27FC236}">
                <a16:creationId xmlns:a16="http://schemas.microsoft.com/office/drawing/2014/main" id="{2A322436-0044-461A-BC99-E37803B3B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2244204"/>
            <a:ext cx="4468557" cy="2984996"/>
          </a:xfrm>
          <a:prstGeom prst="rect">
            <a:avLst/>
          </a:prstGeom>
        </p:spPr>
      </p:pic>
    </p:spTree>
    <p:extLst>
      <p:ext uri="{BB962C8B-B14F-4D97-AF65-F5344CB8AC3E}">
        <p14:creationId xmlns:p14="http://schemas.microsoft.com/office/powerpoint/2010/main" val="1276673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468001" y="1628775"/>
            <a:ext cx="4968095" cy="2448297"/>
          </a:xfrm>
        </p:spPr>
        <p:txBody>
          <a:bodyPr/>
          <a:lstStyle/>
          <a:p>
            <a:pPr>
              <a:spcBef>
                <a:spcPct val="50000"/>
              </a:spcBef>
              <a:buFont typeface="Wingdings" charset="2"/>
              <a:buChar char="§"/>
            </a:pPr>
            <a:r>
              <a:rPr lang="de-DE" altLang="de-DE" sz="1800" b="1" dirty="0"/>
              <a:t>Passives Rauchen </a:t>
            </a:r>
            <a:r>
              <a:rPr lang="de-DE" altLang="de-DE" sz="1800" dirty="0"/>
              <a:t>gefährdet </a:t>
            </a:r>
            <a:r>
              <a:rPr lang="de-DE" altLang="de-DE" sz="1800" b="1" dirty="0"/>
              <a:t>ebenfalls </a:t>
            </a:r>
            <a:r>
              <a:rPr lang="de-DE" altLang="de-DE" sz="1800" dirty="0"/>
              <a:t>die Gesundheit.</a:t>
            </a:r>
          </a:p>
          <a:p>
            <a:pPr>
              <a:spcBef>
                <a:spcPct val="50000"/>
              </a:spcBef>
              <a:buFont typeface="Wingdings" charset="2"/>
              <a:buChar char="§"/>
            </a:pPr>
            <a:r>
              <a:rPr lang="de-DE" altLang="de-DE" sz="1800" dirty="0"/>
              <a:t>Verpflichtung für den Arbeitgeber (§ 5 Arbeitsstättenverordnung):</a:t>
            </a:r>
            <a:br>
              <a:rPr lang="de-DE" altLang="de-DE" sz="1800" dirty="0"/>
            </a:br>
            <a:r>
              <a:rPr lang="de-DE" altLang="de-DE" sz="1800" dirty="0"/>
              <a:t>„Der Arbeitgeber hat die erforderlichen Maßnahmen zu treffen, damit die nicht rauchenden Beschäftigten in Arbeitsstätten wirksam vor den Gesundheitsgefahren durch Tabakrauch geschützt sind.“</a:t>
            </a:r>
          </a:p>
          <a:p>
            <a:pPr>
              <a:spcBef>
                <a:spcPct val="50000"/>
              </a:spcBef>
              <a:buFont typeface="Wingdings" charset="2"/>
              <a:buChar char="§"/>
            </a:pPr>
            <a:r>
              <a:rPr lang="de-DE" altLang="de-DE" sz="1800" dirty="0"/>
              <a:t>Verpflichtung für die Beschäftigten:</a:t>
            </a:r>
            <a:br>
              <a:rPr lang="de-DE" altLang="de-DE" sz="1800" dirty="0"/>
            </a:br>
            <a:r>
              <a:rPr lang="de-DE" altLang="de-DE" sz="1800" dirty="0"/>
              <a:t>Die vom Arbeitgeber getroffenen Maßnahmen befolgen.</a:t>
            </a:r>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6</a:t>
            </a:fld>
            <a:endParaRPr lang="de-DE" dirty="0"/>
          </a:p>
        </p:txBody>
      </p:sp>
      <p:sp>
        <p:nvSpPr>
          <p:cNvPr id="5" name="Titel 4"/>
          <p:cNvSpPr>
            <a:spLocks noGrp="1"/>
          </p:cNvSpPr>
          <p:nvPr>
            <p:ph type="title"/>
          </p:nvPr>
        </p:nvSpPr>
        <p:spPr>
          <a:xfrm>
            <a:off x="468000" y="260648"/>
            <a:ext cx="8136000" cy="736552"/>
          </a:xfrm>
        </p:spPr>
        <p:txBody>
          <a:bodyPr/>
          <a:lstStyle/>
          <a:p>
            <a:r>
              <a:rPr lang="de-DE" sz="3200" dirty="0"/>
              <a:t>Nichtraucherschutz</a:t>
            </a:r>
          </a:p>
        </p:txBody>
      </p:sp>
      <p:sp>
        <p:nvSpPr>
          <p:cNvPr id="6" name="Textfeld 5"/>
          <p:cNvSpPr txBox="1"/>
          <p:nvPr/>
        </p:nvSpPr>
        <p:spPr>
          <a:xfrm>
            <a:off x="647568" y="5517232"/>
            <a:ext cx="7776864" cy="646331"/>
          </a:xfrm>
          <a:prstGeom prst="rect">
            <a:avLst/>
          </a:prstGeom>
          <a:noFill/>
        </p:spPr>
        <p:txBody>
          <a:bodyPr wrap="square" rtlCol="0">
            <a:spAutoFit/>
          </a:bodyPr>
          <a:lstStyle/>
          <a:p>
            <a:r>
              <a:rPr lang="de-DE" altLang="de-DE" b="1" dirty="0">
                <a:solidFill>
                  <a:srgbClr val="FF0000"/>
                </a:solidFill>
              </a:rPr>
              <a:t>Rücksicht auf eigene Kollegen nehmen. Tabakrauch ist für Nichtraucher nicht nur gefährlich, sondern auch lästig und unangenehm.</a:t>
            </a:r>
          </a:p>
        </p:txBody>
      </p:sp>
      <p:pic>
        <p:nvPicPr>
          <p:cNvPr id="10" name="Bild 9"/>
          <p:cNvPicPr>
            <a:picLocks noChangeAspect="1"/>
          </p:cNvPicPr>
          <p:nvPr/>
        </p:nvPicPr>
        <p:blipFill>
          <a:blip r:embed="rId3" cstate="print"/>
          <a:stretch>
            <a:fillRect/>
          </a:stretch>
        </p:blipFill>
        <p:spPr>
          <a:xfrm>
            <a:off x="5318224" y="1628775"/>
            <a:ext cx="3358232" cy="3358232"/>
          </a:xfrm>
          <a:prstGeom prst="rect">
            <a:avLst/>
          </a:prstGeom>
        </p:spPr>
      </p:pic>
    </p:spTree>
    <p:extLst>
      <p:ext uri="{BB962C8B-B14F-4D97-AF65-F5344CB8AC3E}">
        <p14:creationId xmlns:p14="http://schemas.microsoft.com/office/powerpoint/2010/main" val="601385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Inhaltsplatzhalter 1"/>
          <p:cNvSpPr>
            <a:spLocks noGrp="1"/>
          </p:cNvSpPr>
          <p:nvPr>
            <p:ph idx="1"/>
          </p:nvPr>
        </p:nvSpPr>
        <p:spPr>
          <a:xfrm>
            <a:off x="30068" y="1522080"/>
            <a:ext cx="5184119" cy="4508500"/>
          </a:xfrm>
        </p:spPr>
        <p:txBody>
          <a:bodyPr/>
          <a:lstStyle/>
          <a:p>
            <a:pPr marL="285750" indent="-285750"/>
            <a:endParaRPr lang="de-DE" altLang="de-DE" sz="1800" dirty="0"/>
          </a:p>
          <a:p>
            <a:pPr marL="285750" indent="-285750"/>
            <a:endParaRPr lang="de-DE" altLang="de-DE" sz="1800" dirty="0"/>
          </a:p>
          <a:p>
            <a:pPr marL="285750" indent="-285750"/>
            <a:r>
              <a:rPr lang="de-DE" altLang="de-DE" sz="1800" dirty="0"/>
              <a:t>Veränderung der Wahrnehmung </a:t>
            </a:r>
          </a:p>
          <a:p>
            <a:pPr marL="285750" indent="-285750"/>
            <a:r>
              <a:rPr lang="de-DE" altLang="de-DE" sz="1800" dirty="0"/>
              <a:t>Verlängerung der Reaktionszeit</a:t>
            </a:r>
          </a:p>
          <a:p>
            <a:pPr marL="285750" indent="-285750"/>
            <a:r>
              <a:rPr lang="de-DE" altLang="de-DE" sz="1800" dirty="0"/>
              <a:t>Gedächtnislücken</a:t>
            </a:r>
          </a:p>
          <a:p>
            <a:pPr marL="285750" indent="-285750"/>
            <a:r>
              <a:rPr lang="de-DE" altLang="de-DE" sz="1800" dirty="0"/>
              <a:t>Schädigung der Leber</a:t>
            </a:r>
          </a:p>
          <a:p>
            <a:pPr marL="285750" indent="-285750"/>
            <a:r>
              <a:rPr lang="de-DE" altLang="de-DE" sz="1800" dirty="0"/>
              <a:t>Schädigung der Bauchspeicheldrüse</a:t>
            </a:r>
          </a:p>
          <a:p>
            <a:pPr marL="285750" indent="-285750"/>
            <a:r>
              <a:rPr lang="de-DE" altLang="de-DE" sz="1800" dirty="0"/>
              <a:t>Schädigung des Gehirns</a:t>
            </a:r>
          </a:p>
          <a:p>
            <a:pPr marL="285750" indent="-285750">
              <a:spcBef>
                <a:spcPts val="0"/>
              </a:spcBef>
              <a:buFont typeface="Arial" charset="0"/>
              <a:buChar char="•"/>
            </a:pPr>
            <a:endParaRPr lang="de-DE" sz="1800" dirty="0"/>
          </a:p>
          <a:p>
            <a:pPr marL="285750" indent="-285750">
              <a:spcBef>
                <a:spcPts val="0"/>
              </a:spcBef>
              <a:buFont typeface="Arial" charset="0"/>
              <a:buChar char="•"/>
            </a:pPr>
            <a:endParaRPr lang="de-DE" sz="1800" dirty="0"/>
          </a:p>
          <a:p>
            <a:pPr>
              <a:spcBef>
                <a:spcPts val="0"/>
              </a:spcBef>
            </a:pPr>
            <a:endParaRPr lang="de-DE" sz="1800" dirty="0"/>
          </a:p>
          <a:p>
            <a:endParaRPr lang="de-DE" sz="1800" dirty="0"/>
          </a:p>
          <a:p>
            <a:endParaRPr lang="de-DE" sz="1800" dirty="0"/>
          </a:p>
        </p:txBody>
      </p:sp>
      <p:sp>
        <p:nvSpPr>
          <p:cNvPr id="3" name="Foliennummernplatzhalter 2"/>
          <p:cNvSpPr>
            <a:spLocks noGrp="1"/>
          </p:cNvSpPr>
          <p:nvPr>
            <p:ph type="sldNum" sz="quarter" idx="12"/>
          </p:nvPr>
        </p:nvSpPr>
        <p:spPr/>
        <p:txBody>
          <a:bodyPr/>
          <a:lstStyle/>
          <a:p>
            <a:fld id="{9564BF1B-7A00-4FDB-9ACC-13A0BEC11AB6}" type="slidenum">
              <a:rPr lang="de-DE" smtClean="0"/>
              <a:pPr/>
              <a:t>7</a:t>
            </a:fld>
            <a:endParaRPr lang="de-DE" dirty="0"/>
          </a:p>
        </p:txBody>
      </p:sp>
      <p:sp>
        <p:nvSpPr>
          <p:cNvPr id="5" name="Titel 4"/>
          <p:cNvSpPr>
            <a:spLocks noGrp="1"/>
          </p:cNvSpPr>
          <p:nvPr>
            <p:ph type="title"/>
          </p:nvPr>
        </p:nvSpPr>
        <p:spPr>
          <a:xfrm>
            <a:off x="468000" y="260648"/>
            <a:ext cx="8136000" cy="736552"/>
          </a:xfrm>
        </p:spPr>
        <p:txBody>
          <a:bodyPr/>
          <a:lstStyle/>
          <a:p>
            <a:r>
              <a:rPr lang="de-DE" altLang="de-DE" dirty="0"/>
              <a:t>Alkohol </a:t>
            </a:r>
            <a:r>
              <a:rPr lang="mr-IN" altLang="de-DE" dirty="0"/>
              <a:t>–</a:t>
            </a:r>
            <a:r>
              <a:rPr lang="de-DE" altLang="de-DE" dirty="0"/>
              <a:t> Folgen für die Gesundheit</a:t>
            </a:r>
            <a:endParaRPr lang="de-DE" dirty="0"/>
          </a:p>
        </p:txBody>
      </p:sp>
      <p:sp>
        <p:nvSpPr>
          <p:cNvPr id="6" name="Textfeld 5"/>
          <p:cNvSpPr txBox="1"/>
          <p:nvPr/>
        </p:nvSpPr>
        <p:spPr>
          <a:xfrm>
            <a:off x="1710932" y="5661248"/>
            <a:ext cx="5650136" cy="369332"/>
          </a:xfrm>
          <a:prstGeom prst="rect">
            <a:avLst/>
          </a:prstGeom>
          <a:noFill/>
        </p:spPr>
        <p:txBody>
          <a:bodyPr wrap="none" rtlCol="0">
            <a:spAutoFit/>
          </a:bodyPr>
          <a:lstStyle/>
          <a:p>
            <a:r>
              <a:rPr lang="de-DE" altLang="de-DE" b="1" dirty="0">
                <a:solidFill>
                  <a:srgbClr val="FF0000"/>
                </a:solidFill>
              </a:rPr>
              <a:t>Alkohol schadet Ihrer Gesundheit und gefährdet andere! </a:t>
            </a:r>
          </a:p>
        </p:txBody>
      </p:sp>
      <p:pic>
        <p:nvPicPr>
          <p:cNvPr id="7" name="Grafik 6">
            <a:extLst>
              <a:ext uri="{FF2B5EF4-FFF2-40B4-BE49-F238E27FC236}">
                <a16:creationId xmlns:a16="http://schemas.microsoft.com/office/drawing/2014/main" id="{96A81922-04E0-0DD3-D89D-D57FCA8B016E}"/>
              </a:ext>
            </a:extLst>
          </p:cNvPr>
          <p:cNvPicPr>
            <a:picLocks noChangeAspect="1"/>
          </p:cNvPicPr>
          <p:nvPr/>
        </p:nvPicPr>
        <p:blipFill>
          <a:blip r:embed="rId3"/>
          <a:stretch>
            <a:fillRect/>
          </a:stretch>
        </p:blipFill>
        <p:spPr>
          <a:xfrm>
            <a:off x="4107970" y="2075359"/>
            <a:ext cx="4496030" cy="2937817"/>
          </a:xfrm>
          <a:prstGeom prst="rect">
            <a:avLst/>
          </a:prstGeom>
        </p:spPr>
      </p:pic>
      <p:sp>
        <p:nvSpPr>
          <p:cNvPr id="9" name="Textfeld 8">
            <a:extLst>
              <a:ext uri="{FF2B5EF4-FFF2-40B4-BE49-F238E27FC236}">
                <a16:creationId xmlns:a16="http://schemas.microsoft.com/office/drawing/2014/main" id="{EDA98795-F853-1FE8-AE4A-8B45350AD437}"/>
              </a:ext>
            </a:extLst>
          </p:cNvPr>
          <p:cNvSpPr txBox="1"/>
          <p:nvPr/>
        </p:nvSpPr>
        <p:spPr>
          <a:xfrm>
            <a:off x="7676143" y="5013176"/>
            <a:ext cx="1224136" cy="215444"/>
          </a:xfrm>
          <a:prstGeom prst="rect">
            <a:avLst/>
          </a:prstGeom>
          <a:noFill/>
        </p:spPr>
        <p:txBody>
          <a:bodyPr wrap="square" rtlCol="0">
            <a:spAutoFit/>
          </a:bodyPr>
          <a:lstStyle/>
          <a:p>
            <a:r>
              <a:rPr lang="de-DE" sz="800" b="0" i="0" u="none" strike="noStrike" dirty="0">
                <a:solidFill>
                  <a:srgbClr val="0D66D0"/>
                </a:solidFill>
                <a:effectLst/>
                <a:latin typeface="adobe-clean"/>
                <a:hlinkClick r:id="rId4"/>
              </a:rPr>
              <a:t>Velimir</a:t>
            </a:r>
            <a:r>
              <a:rPr lang="de-DE" sz="800" dirty="0">
                <a:solidFill>
                  <a:srgbClr val="0D66D0"/>
                </a:solidFill>
                <a:latin typeface="adobe-clean"/>
              </a:rPr>
              <a:t>, Adobe Stock</a:t>
            </a:r>
            <a:endParaRPr lang="de-DE" sz="800" dirty="0">
              <a:solidFill>
                <a:schemeClr val="accent1"/>
              </a:solidFill>
            </a:endParaRPr>
          </a:p>
        </p:txBody>
      </p:sp>
    </p:spTree>
    <p:extLst>
      <p:ext uri="{BB962C8B-B14F-4D97-AF65-F5344CB8AC3E}">
        <p14:creationId xmlns:p14="http://schemas.microsoft.com/office/powerpoint/2010/main" val="110562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C9EB6B02-000F-4401-B8B0-4B1B2BB7E50E}"/>
              </a:ext>
            </a:extLst>
          </p:cNvPr>
          <p:cNvSpPr txBox="1"/>
          <p:nvPr/>
        </p:nvSpPr>
        <p:spPr>
          <a:xfrm>
            <a:off x="4715766" y="5640475"/>
            <a:ext cx="3888000" cy="496800"/>
          </a:xfrm>
          <a:prstGeom prst="rect">
            <a:avLst/>
          </a:prstGeom>
          <a:solidFill>
            <a:schemeClr val="accent2"/>
          </a:solidFill>
        </p:spPr>
        <p:txBody>
          <a:bodyPr vert="horz" lIns="108000" tIns="45720" rIns="108000" bIns="45720" rtlCol="0" anchor="ctr">
            <a:normAutofit fontScale="55000" lnSpcReduction="20000"/>
          </a:bodyPr>
          <a:lstStyle/>
          <a:p>
            <a:pPr>
              <a:lnSpc>
                <a:spcPct val="90000"/>
              </a:lnSpc>
              <a:spcBef>
                <a:spcPts val="600"/>
              </a:spcBef>
            </a:pPr>
            <a:r>
              <a:rPr lang="de-DE" sz="2000" b="0" kern="1200" cap="all" baseline="0" dirty="0">
                <a:solidFill>
                  <a:schemeClr val="bg1"/>
                </a:solidFill>
                <a:latin typeface="+mn-lt"/>
                <a:ea typeface="+mn-ea"/>
                <a:cs typeface="+mn-cs"/>
              </a:rPr>
              <a:t>Beschäftigte dürfen sich nicht in einen Zustand versetzen, durch den sie sich selbst oder andere gefährden.</a:t>
            </a:r>
          </a:p>
        </p:txBody>
      </p:sp>
      <p:sp>
        <p:nvSpPr>
          <p:cNvPr id="3" name="Foliennummernplatzhalter 2"/>
          <p:cNvSpPr>
            <a:spLocks noGrp="1"/>
          </p:cNvSpPr>
          <p:nvPr>
            <p:ph type="sldNum" sz="quarter" idx="12"/>
          </p:nvPr>
        </p:nvSpPr>
        <p:spPr>
          <a:xfrm>
            <a:off x="8676000" y="6525344"/>
            <a:ext cx="468000" cy="252000"/>
          </a:xfrm>
        </p:spPr>
        <p:txBody>
          <a:bodyPr vert="horz" lIns="91440" tIns="45720" rIns="91440" bIns="45720" rtlCol="0" anchor="ctr">
            <a:normAutofit/>
          </a:bodyPr>
          <a:lstStyle/>
          <a:p>
            <a:pPr>
              <a:spcAft>
                <a:spcPts val="600"/>
              </a:spcAft>
            </a:pPr>
            <a:fld id="{9564BF1B-7A00-4FDB-9ACC-13A0BEC11AB6}" type="slidenum">
              <a:rPr lang="de-DE" smtClean="0"/>
              <a:pPr>
                <a:spcAft>
                  <a:spcPts val="600"/>
                </a:spcAft>
              </a:pPr>
              <a:t>8</a:t>
            </a:fld>
            <a:endParaRPr lang="de-DE"/>
          </a:p>
        </p:txBody>
      </p:sp>
      <p:sp>
        <p:nvSpPr>
          <p:cNvPr id="2" name="Inhaltsplatzhalter 1"/>
          <p:cNvSpPr>
            <a:spLocks noGrp="1"/>
          </p:cNvSpPr>
          <p:nvPr>
            <p:ph sz="quarter" idx="13"/>
          </p:nvPr>
        </p:nvSpPr>
        <p:spPr>
          <a:xfrm>
            <a:off x="468000" y="1644475"/>
            <a:ext cx="3887663" cy="4492800"/>
          </a:xfrm>
        </p:spPr>
        <p:txBody>
          <a:bodyPr vert="horz" lIns="108000" tIns="144000" rIns="108000" bIns="144000" rtlCol="0">
            <a:normAutofit/>
          </a:bodyPr>
          <a:lstStyle/>
          <a:p>
            <a:pPr>
              <a:lnSpc>
                <a:spcPct val="90000"/>
              </a:lnSpc>
              <a:buFont typeface="Wingdings" charset="2"/>
              <a:buChar char="§"/>
            </a:pPr>
            <a:r>
              <a:rPr lang="de-DE" altLang="de-DE" dirty="0"/>
              <a:t>Restalkohol</a:t>
            </a:r>
          </a:p>
          <a:p>
            <a:pPr>
              <a:lnSpc>
                <a:spcPct val="90000"/>
              </a:lnSpc>
            </a:pPr>
            <a:r>
              <a:rPr lang="de-DE" altLang="de-DE" dirty="0"/>
              <a:t>Bedienen von Maschinen</a:t>
            </a:r>
          </a:p>
          <a:p>
            <a:pPr>
              <a:lnSpc>
                <a:spcPct val="90000"/>
              </a:lnSpc>
            </a:pPr>
            <a:r>
              <a:rPr lang="de-DE" altLang="de-DE" dirty="0"/>
              <a:t>Führen von Maschinen und Fahrzeugen</a:t>
            </a:r>
          </a:p>
          <a:p>
            <a:pPr>
              <a:lnSpc>
                <a:spcPct val="90000"/>
              </a:lnSpc>
            </a:pPr>
            <a:endParaRPr lang="de-DE" altLang="de-DE" b="1" dirty="0"/>
          </a:p>
          <a:p>
            <a:pPr>
              <a:lnSpc>
                <a:spcPct val="90000"/>
              </a:lnSpc>
            </a:pPr>
            <a:r>
              <a:rPr lang="de-DE" altLang="de-DE" b="1" dirty="0"/>
              <a:t>Pro Stunde </a:t>
            </a:r>
            <a:r>
              <a:rPr lang="de-DE" altLang="de-DE" dirty="0"/>
              <a:t>baut die Leber etwa</a:t>
            </a:r>
            <a:r>
              <a:rPr lang="de-DE" altLang="de-DE" b="1" dirty="0"/>
              <a:t> </a:t>
            </a:r>
            <a:r>
              <a:rPr lang="de-DE" altLang="de-DE" dirty="0"/>
              <a:t>150 mg Alkohol</a:t>
            </a:r>
            <a:r>
              <a:rPr lang="de-DE" altLang="de-DE" b="1" dirty="0"/>
              <a:t> </a:t>
            </a:r>
            <a:r>
              <a:rPr lang="de-DE" altLang="de-DE" dirty="0"/>
              <a:t>ab</a:t>
            </a:r>
            <a:r>
              <a:rPr lang="de-DE" altLang="de-DE" b="1" dirty="0"/>
              <a:t> = 0,15 Promille</a:t>
            </a:r>
            <a:r>
              <a:rPr lang="de-DE" altLang="de-DE" dirty="0"/>
              <a:t>.</a:t>
            </a:r>
          </a:p>
          <a:p>
            <a:pPr marL="266700">
              <a:lnSpc>
                <a:spcPct val="90000"/>
              </a:lnSpc>
            </a:pPr>
            <a:r>
              <a:rPr lang="de-DE" altLang="de-DE" dirty="0"/>
              <a:t>Kaffee, Medikamente, Saft etc. beschleunigen den Prozess </a:t>
            </a:r>
            <a:r>
              <a:rPr lang="de-DE" altLang="de-DE" b="1" dirty="0"/>
              <a:t>nicht</a:t>
            </a:r>
            <a:r>
              <a:rPr lang="de-DE" altLang="de-DE" dirty="0"/>
              <a:t>. </a:t>
            </a:r>
          </a:p>
          <a:p>
            <a:pPr marL="0">
              <a:lnSpc>
                <a:spcPct val="90000"/>
              </a:lnSpc>
              <a:buNone/>
            </a:pPr>
            <a:endParaRPr lang="de-DE" altLang="de-DE" dirty="0"/>
          </a:p>
          <a:p>
            <a:pPr>
              <a:lnSpc>
                <a:spcPct val="90000"/>
              </a:lnSpc>
            </a:pPr>
            <a:endParaRPr lang="de-DE" dirty="0"/>
          </a:p>
        </p:txBody>
      </p:sp>
      <p:pic>
        <p:nvPicPr>
          <p:cNvPr id="6" name="Grafik 5">
            <a:extLst>
              <a:ext uri="{FF2B5EF4-FFF2-40B4-BE49-F238E27FC236}">
                <a16:creationId xmlns:a16="http://schemas.microsoft.com/office/drawing/2014/main" id="{D272C100-35E0-4E3B-9751-BAE9DCB0D190}"/>
              </a:ext>
            </a:extLst>
          </p:cNvPr>
          <p:cNvPicPr>
            <a:picLocks noChangeAspect="1"/>
          </p:cNvPicPr>
          <p:nvPr/>
        </p:nvPicPr>
        <p:blipFill rotWithShape="1">
          <a:blip r:embed="rId3"/>
          <a:srcRect l="12328" r="827" b="-2"/>
          <a:stretch/>
        </p:blipFill>
        <p:spPr>
          <a:xfrm>
            <a:off x="4715766" y="1628775"/>
            <a:ext cx="3888234" cy="3996000"/>
          </a:xfrm>
          <a:prstGeom prst="rect">
            <a:avLst/>
          </a:prstGeom>
          <a:noFill/>
        </p:spPr>
      </p:pic>
      <p:sp>
        <p:nvSpPr>
          <p:cNvPr id="20" name="Footer Placeholder 6">
            <a:extLst>
              <a:ext uri="{FF2B5EF4-FFF2-40B4-BE49-F238E27FC236}">
                <a16:creationId xmlns:a16="http://schemas.microsoft.com/office/drawing/2014/main" id="{982E6714-C0F3-15A9-22D6-852D60439B69}"/>
              </a:ext>
            </a:extLst>
          </p:cNvPr>
          <p:cNvSpPr>
            <a:spLocks noGrp="1"/>
          </p:cNvSpPr>
          <p:nvPr>
            <p:ph type="ftr" sz="quarter" idx="15"/>
          </p:nvPr>
        </p:nvSpPr>
        <p:spPr>
          <a:xfrm>
            <a:off x="468000" y="6525344"/>
            <a:ext cx="8002800" cy="252000"/>
          </a:xfrm>
        </p:spPr>
        <p:txBody>
          <a:bodyPr/>
          <a:lstStyle/>
          <a:p>
            <a:endParaRPr lang="de-DE"/>
          </a:p>
        </p:txBody>
      </p:sp>
      <p:sp>
        <p:nvSpPr>
          <p:cNvPr id="5" name="Titel 4"/>
          <p:cNvSpPr>
            <a:spLocks noGrp="1"/>
          </p:cNvSpPr>
          <p:nvPr>
            <p:ph type="title"/>
          </p:nvPr>
        </p:nvSpPr>
        <p:spPr>
          <a:xfrm>
            <a:off x="468000" y="90000"/>
            <a:ext cx="8136000" cy="907200"/>
          </a:xfrm>
        </p:spPr>
        <p:txBody>
          <a:bodyPr vert="horz" lIns="91440" tIns="45720" rIns="91440" bIns="45720" rtlCol="0" anchor="b" anchorCtr="0">
            <a:normAutofit/>
          </a:bodyPr>
          <a:lstStyle/>
          <a:p>
            <a:r>
              <a:rPr lang="de-DE" kern="1200" dirty="0">
                <a:latin typeface="+mj-lt"/>
                <a:ea typeface="+mj-ea"/>
                <a:cs typeface="+mj-cs"/>
              </a:rPr>
              <a:t>Gefahrenpotenzial am Arbeitsplatz</a:t>
            </a:r>
          </a:p>
        </p:txBody>
      </p:sp>
      <p:sp>
        <p:nvSpPr>
          <p:cNvPr id="7" name="Textfeld 6">
            <a:extLst>
              <a:ext uri="{FF2B5EF4-FFF2-40B4-BE49-F238E27FC236}">
                <a16:creationId xmlns:a16="http://schemas.microsoft.com/office/drawing/2014/main" id="{E0E47A99-9960-F5C4-57A3-8FF6328DFD28}"/>
              </a:ext>
            </a:extLst>
          </p:cNvPr>
          <p:cNvSpPr txBox="1"/>
          <p:nvPr/>
        </p:nvSpPr>
        <p:spPr>
          <a:xfrm>
            <a:off x="7596336" y="6148628"/>
            <a:ext cx="1224136" cy="215444"/>
          </a:xfrm>
          <a:prstGeom prst="rect">
            <a:avLst/>
          </a:prstGeom>
          <a:noFill/>
        </p:spPr>
        <p:txBody>
          <a:bodyPr wrap="square" rtlCol="0">
            <a:spAutoFit/>
          </a:bodyPr>
          <a:lstStyle/>
          <a:p>
            <a:r>
              <a:rPr lang="de-DE" sz="800" b="0" i="0" u="none" strike="noStrike" dirty="0">
                <a:solidFill>
                  <a:srgbClr val="0D66D0"/>
                </a:solidFill>
                <a:effectLst/>
                <a:latin typeface="adobe-clean"/>
                <a:hlinkClick r:id="rId4"/>
              </a:rPr>
              <a:t>Velimir</a:t>
            </a:r>
            <a:r>
              <a:rPr lang="de-DE" sz="800" dirty="0">
                <a:solidFill>
                  <a:srgbClr val="0D66D0"/>
                </a:solidFill>
                <a:latin typeface="adobe-clean"/>
              </a:rPr>
              <a:t>, Adobe Stock</a:t>
            </a:r>
            <a:endParaRPr lang="de-DE" sz="800" dirty="0">
              <a:solidFill>
                <a:schemeClr val="accent1"/>
              </a:solidFill>
            </a:endParaRPr>
          </a:p>
        </p:txBody>
      </p:sp>
    </p:spTree>
    <p:extLst>
      <p:ext uri="{BB962C8B-B14F-4D97-AF65-F5344CB8AC3E}">
        <p14:creationId xmlns:p14="http://schemas.microsoft.com/office/powerpoint/2010/main" val="70788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3EA5B98-777F-41D8-95AE-4D6F63D1AEC0}"/>
              </a:ext>
            </a:extLst>
          </p:cNvPr>
          <p:cNvSpPr txBox="1"/>
          <p:nvPr/>
        </p:nvSpPr>
        <p:spPr>
          <a:xfrm>
            <a:off x="4715766" y="5640475"/>
            <a:ext cx="3888000" cy="496800"/>
          </a:xfrm>
          <a:prstGeom prst="rect">
            <a:avLst/>
          </a:prstGeom>
          <a:solidFill>
            <a:schemeClr val="accent2"/>
          </a:solidFill>
        </p:spPr>
        <p:txBody>
          <a:bodyPr vert="horz" lIns="108000" tIns="45720" rIns="108000" bIns="45720" rtlCol="0" anchor="ctr">
            <a:normAutofit fontScale="70000" lnSpcReduction="20000"/>
          </a:bodyPr>
          <a:lstStyle/>
          <a:p>
            <a:pPr>
              <a:spcBef>
                <a:spcPts val="600"/>
              </a:spcBef>
            </a:pPr>
            <a:r>
              <a:rPr lang="de-DE" sz="2000" cap="all" dirty="0">
                <a:solidFill>
                  <a:schemeClr val="bg1"/>
                </a:solidFill>
              </a:rPr>
              <a:t>Übernehmen sie als </a:t>
            </a:r>
            <a:r>
              <a:rPr lang="de-DE" sz="2000" cap="all" dirty="0" err="1">
                <a:solidFill>
                  <a:schemeClr val="bg1"/>
                </a:solidFill>
              </a:rPr>
              <a:t>arbeitgeber</a:t>
            </a:r>
            <a:r>
              <a:rPr lang="de-DE" sz="2000" cap="all" dirty="0">
                <a:solidFill>
                  <a:schemeClr val="bg1"/>
                </a:solidFill>
              </a:rPr>
              <a:t> und </a:t>
            </a:r>
            <a:r>
              <a:rPr lang="de-DE" sz="2000" cap="all" dirty="0" err="1">
                <a:solidFill>
                  <a:schemeClr val="bg1"/>
                </a:solidFill>
              </a:rPr>
              <a:t>führungskraft</a:t>
            </a:r>
            <a:r>
              <a:rPr lang="de-DE" sz="2000" cap="all" dirty="0">
                <a:solidFill>
                  <a:schemeClr val="bg1"/>
                </a:solidFill>
              </a:rPr>
              <a:t> an ihre </a:t>
            </a:r>
            <a:r>
              <a:rPr lang="de-DE" sz="2000" cap="all" dirty="0" err="1">
                <a:solidFill>
                  <a:schemeClr val="bg1"/>
                </a:solidFill>
              </a:rPr>
              <a:t>verantwortung</a:t>
            </a:r>
            <a:endParaRPr lang="de-DE" sz="2000" b="0" kern="1200" cap="all" baseline="0" dirty="0">
              <a:solidFill>
                <a:schemeClr val="bg1"/>
              </a:solidFill>
              <a:latin typeface="+mn-lt"/>
              <a:ea typeface="+mn-ea"/>
              <a:cs typeface="+mn-cs"/>
            </a:endParaRPr>
          </a:p>
        </p:txBody>
      </p:sp>
      <p:sp>
        <p:nvSpPr>
          <p:cNvPr id="3" name="Foliennummernplatzhalter 2"/>
          <p:cNvSpPr>
            <a:spLocks noGrp="1"/>
          </p:cNvSpPr>
          <p:nvPr>
            <p:ph type="sldNum" sz="quarter" idx="12"/>
          </p:nvPr>
        </p:nvSpPr>
        <p:spPr>
          <a:xfrm>
            <a:off x="8676000" y="6525344"/>
            <a:ext cx="468000" cy="252000"/>
          </a:xfrm>
        </p:spPr>
        <p:txBody>
          <a:bodyPr vert="horz" lIns="91440" tIns="45720" rIns="91440" bIns="45720" rtlCol="0" anchor="ctr">
            <a:normAutofit/>
          </a:bodyPr>
          <a:lstStyle/>
          <a:p>
            <a:pPr>
              <a:spcAft>
                <a:spcPts val="600"/>
              </a:spcAft>
            </a:pPr>
            <a:fld id="{9564BF1B-7A00-4FDB-9ACC-13A0BEC11AB6}" type="slidenum">
              <a:rPr lang="de-DE" smtClean="0"/>
              <a:pPr>
                <a:spcAft>
                  <a:spcPts val="600"/>
                </a:spcAft>
              </a:pPr>
              <a:t>9</a:t>
            </a:fld>
            <a:endParaRPr lang="de-DE"/>
          </a:p>
        </p:txBody>
      </p:sp>
      <p:sp>
        <p:nvSpPr>
          <p:cNvPr id="2" name="Inhaltsplatzhalter 1"/>
          <p:cNvSpPr>
            <a:spLocks noGrp="1"/>
          </p:cNvSpPr>
          <p:nvPr>
            <p:ph sz="quarter" idx="13"/>
          </p:nvPr>
        </p:nvSpPr>
        <p:spPr>
          <a:xfrm>
            <a:off x="468313" y="1556792"/>
            <a:ext cx="3887663" cy="4580483"/>
          </a:xfrm>
        </p:spPr>
        <p:txBody>
          <a:bodyPr vert="horz" lIns="108000" tIns="144000" rIns="108000" bIns="144000" rtlCol="0">
            <a:normAutofit/>
          </a:bodyPr>
          <a:lstStyle/>
          <a:p>
            <a:pPr marL="0">
              <a:lnSpc>
                <a:spcPct val="90000"/>
              </a:lnSpc>
              <a:buNone/>
            </a:pPr>
            <a:r>
              <a:rPr lang="de-DE" altLang="de-DE" sz="1700" b="1" u="sng"/>
              <a:t>Sofortmaßnahmen</a:t>
            </a:r>
          </a:p>
          <a:p>
            <a:pPr>
              <a:lnSpc>
                <a:spcPct val="90000"/>
              </a:lnSpc>
              <a:buFont typeface="Wingdings" charset="2"/>
              <a:buChar char="§"/>
            </a:pPr>
            <a:r>
              <a:rPr lang="de-DE" altLang="de-DE" sz="1700"/>
              <a:t>Der Arbeitgeber darf betrunkene Mitarbeiter, die aufgrund des eigenen Zustandes für sich oder andere Kollegen eine Gefahr darstellen, nicht weiter beschäftigen.</a:t>
            </a:r>
          </a:p>
          <a:p>
            <a:pPr>
              <a:lnSpc>
                <a:spcPct val="90000"/>
              </a:lnSpc>
              <a:buFont typeface="Wingdings" charset="2"/>
              <a:buChar char="§"/>
            </a:pPr>
            <a:r>
              <a:rPr lang="de-DE" altLang="de-DE" sz="1700"/>
              <a:t>Sie müssen sicher nach Hause gebracht werden.</a:t>
            </a:r>
          </a:p>
          <a:p>
            <a:pPr marL="0">
              <a:lnSpc>
                <a:spcPct val="90000"/>
              </a:lnSpc>
              <a:buNone/>
            </a:pPr>
            <a:endParaRPr lang="de-DE" altLang="de-DE" sz="1700"/>
          </a:p>
          <a:p>
            <a:pPr marL="0">
              <a:lnSpc>
                <a:spcPct val="90000"/>
              </a:lnSpc>
              <a:buNone/>
            </a:pPr>
            <a:r>
              <a:rPr lang="de-DE" altLang="de-DE" sz="1700" b="1" u="sng"/>
              <a:t>Folgen für das Arbeitsverhältnis</a:t>
            </a:r>
          </a:p>
          <a:p>
            <a:pPr marL="216000" lvl="1">
              <a:lnSpc>
                <a:spcPct val="90000"/>
              </a:lnSpc>
              <a:spcBef>
                <a:spcPts val="600"/>
              </a:spcBef>
              <a:buFont typeface="Wingdings" charset="2"/>
              <a:buChar char="§"/>
            </a:pPr>
            <a:r>
              <a:rPr lang="de-DE" altLang="de-DE" sz="1700"/>
              <a:t>Verweis</a:t>
            </a:r>
          </a:p>
          <a:p>
            <a:pPr marL="216000" lvl="1">
              <a:lnSpc>
                <a:spcPct val="90000"/>
              </a:lnSpc>
              <a:spcBef>
                <a:spcPts val="600"/>
              </a:spcBef>
              <a:buFont typeface="Wingdings" charset="2"/>
              <a:buChar char="§"/>
            </a:pPr>
            <a:r>
              <a:rPr lang="de-DE" altLang="de-DE" sz="1700"/>
              <a:t>Abmahnung und </a:t>
            </a:r>
          </a:p>
          <a:p>
            <a:pPr marL="216000" lvl="1">
              <a:lnSpc>
                <a:spcPct val="90000"/>
              </a:lnSpc>
              <a:spcBef>
                <a:spcPts val="600"/>
              </a:spcBef>
              <a:buFont typeface="Wingdings" charset="2"/>
              <a:buChar char="§"/>
            </a:pPr>
            <a:r>
              <a:rPr lang="de-DE" altLang="de-DE" sz="1700"/>
              <a:t>als letzte Konsequenz: Kündigung!</a:t>
            </a:r>
          </a:p>
          <a:p>
            <a:pPr marL="0">
              <a:lnSpc>
                <a:spcPct val="90000"/>
              </a:lnSpc>
              <a:buNone/>
            </a:pPr>
            <a:endParaRPr lang="de-DE" altLang="de-DE" sz="1700"/>
          </a:p>
          <a:p>
            <a:pPr>
              <a:lnSpc>
                <a:spcPct val="90000"/>
              </a:lnSpc>
            </a:pPr>
            <a:endParaRPr lang="de-DE" sz="1700"/>
          </a:p>
        </p:txBody>
      </p:sp>
      <p:pic>
        <p:nvPicPr>
          <p:cNvPr id="6" name="Grafik 5">
            <a:extLst>
              <a:ext uri="{FF2B5EF4-FFF2-40B4-BE49-F238E27FC236}">
                <a16:creationId xmlns:a16="http://schemas.microsoft.com/office/drawing/2014/main" id="{5A46590E-65C9-06AF-DA87-767B85203423}"/>
              </a:ext>
            </a:extLst>
          </p:cNvPr>
          <p:cNvPicPr>
            <a:picLocks noChangeAspect="1"/>
          </p:cNvPicPr>
          <p:nvPr/>
        </p:nvPicPr>
        <p:blipFill rotWithShape="1">
          <a:blip r:embed="rId3"/>
          <a:srcRect l="18460" r="17319" b="-2"/>
          <a:stretch/>
        </p:blipFill>
        <p:spPr>
          <a:xfrm>
            <a:off x="4715766" y="1556792"/>
            <a:ext cx="3888234" cy="3996000"/>
          </a:xfrm>
          <a:prstGeom prst="rect">
            <a:avLst/>
          </a:prstGeom>
          <a:noFill/>
        </p:spPr>
      </p:pic>
      <p:sp>
        <p:nvSpPr>
          <p:cNvPr id="17" name="Footer Placeholder 6">
            <a:extLst>
              <a:ext uri="{FF2B5EF4-FFF2-40B4-BE49-F238E27FC236}">
                <a16:creationId xmlns:a16="http://schemas.microsoft.com/office/drawing/2014/main" id="{150E59DF-48BB-58F7-BA81-778E759BD401}"/>
              </a:ext>
            </a:extLst>
          </p:cNvPr>
          <p:cNvSpPr>
            <a:spLocks noGrp="1"/>
          </p:cNvSpPr>
          <p:nvPr>
            <p:ph type="ftr" sz="quarter" idx="15"/>
          </p:nvPr>
        </p:nvSpPr>
        <p:spPr>
          <a:xfrm>
            <a:off x="468000" y="6525344"/>
            <a:ext cx="8002800" cy="252000"/>
          </a:xfrm>
        </p:spPr>
        <p:txBody>
          <a:bodyPr/>
          <a:lstStyle/>
          <a:p>
            <a:endParaRPr lang="de-DE"/>
          </a:p>
        </p:txBody>
      </p:sp>
      <p:sp>
        <p:nvSpPr>
          <p:cNvPr id="5" name="Titel 4"/>
          <p:cNvSpPr>
            <a:spLocks noGrp="1"/>
          </p:cNvSpPr>
          <p:nvPr>
            <p:ph type="title"/>
          </p:nvPr>
        </p:nvSpPr>
        <p:spPr>
          <a:xfrm>
            <a:off x="468000" y="90000"/>
            <a:ext cx="8136000" cy="907200"/>
          </a:xfrm>
        </p:spPr>
        <p:txBody>
          <a:bodyPr vert="horz" lIns="91440" tIns="45720" rIns="91440" bIns="45720" rtlCol="0" anchor="b" anchorCtr="0">
            <a:normAutofit/>
          </a:bodyPr>
          <a:lstStyle/>
          <a:p>
            <a:r>
              <a:rPr lang="de-DE" kern="1200">
                <a:latin typeface="+mj-lt"/>
                <a:ea typeface="+mj-ea"/>
                <a:cs typeface="+mj-cs"/>
              </a:rPr>
              <a:t>Betrunken im Dienst</a:t>
            </a:r>
          </a:p>
        </p:txBody>
      </p:sp>
      <p:sp>
        <p:nvSpPr>
          <p:cNvPr id="12" name="Textfeld 11">
            <a:extLst>
              <a:ext uri="{FF2B5EF4-FFF2-40B4-BE49-F238E27FC236}">
                <a16:creationId xmlns:a16="http://schemas.microsoft.com/office/drawing/2014/main" id="{E735BE84-166B-0FDA-ED52-11427096598F}"/>
              </a:ext>
            </a:extLst>
          </p:cNvPr>
          <p:cNvSpPr txBox="1"/>
          <p:nvPr/>
        </p:nvSpPr>
        <p:spPr>
          <a:xfrm>
            <a:off x="7678974" y="6137275"/>
            <a:ext cx="1008112" cy="215444"/>
          </a:xfrm>
          <a:prstGeom prst="rect">
            <a:avLst/>
          </a:prstGeom>
          <a:noFill/>
        </p:spPr>
        <p:txBody>
          <a:bodyPr wrap="square">
            <a:spAutoFit/>
          </a:bodyPr>
          <a:lstStyle/>
          <a:p>
            <a:r>
              <a:rPr lang="de-DE" sz="800" b="0" i="0" u="none" strike="noStrike" dirty="0" err="1">
                <a:solidFill>
                  <a:srgbClr val="0D66D0"/>
                </a:solidFill>
                <a:effectLst/>
                <a:latin typeface="adobe-clean"/>
                <a:hlinkClick r:id="rId4"/>
              </a:rPr>
              <a:t>Cwa</a:t>
            </a:r>
            <a:r>
              <a:rPr lang="de-DE" sz="800" b="0" i="0" u="none" strike="noStrike" dirty="0">
                <a:solidFill>
                  <a:srgbClr val="0D66D0"/>
                </a:solidFill>
                <a:effectLst/>
                <a:latin typeface="adobe-clean"/>
              </a:rPr>
              <a:t>, Adobe Stock</a:t>
            </a:r>
            <a:endParaRPr lang="de-DE" sz="800" dirty="0"/>
          </a:p>
        </p:txBody>
      </p:sp>
    </p:spTree>
    <p:extLst>
      <p:ext uri="{BB962C8B-B14F-4D97-AF65-F5344CB8AC3E}">
        <p14:creationId xmlns:p14="http://schemas.microsoft.com/office/powerpoint/2010/main" val="1316953165"/>
      </p:ext>
    </p:extLst>
  </p:cSld>
  <p:clrMapOvr>
    <a:masterClrMapping/>
  </p:clrMapOvr>
</p:sld>
</file>

<file path=ppt/theme/theme1.xml><?xml version="1.0" encoding="utf-8"?>
<a:theme xmlns:a="http://schemas.openxmlformats.org/drawingml/2006/main" name="VNR">
  <a:themeElements>
    <a:clrScheme name="Benutzerdefiniert 11">
      <a:dk1>
        <a:sysClr val="windowText" lastClr="000000"/>
      </a:dk1>
      <a:lt1>
        <a:sysClr val="window" lastClr="FFFFFF"/>
      </a:lt1>
      <a:dk2>
        <a:srgbClr val="44546A"/>
      </a:dk2>
      <a:lt2>
        <a:srgbClr val="A5A5A5"/>
      </a:lt2>
      <a:accent1>
        <a:srgbClr val="5F5F5F"/>
      </a:accent1>
      <a:accent2>
        <a:srgbClr val="FF5F1F"/>
      </a:accent2>
      <a:accent3>
        <a:srgbClr val="44546A"/>
      </a:accent3>
      <a:accent4>
        <a:srgbClr val="000000"/>
      </a:accent4>
      <a:accent5>
        <a:srgbClr val="44546A"/>
      </a:accent5>
      <a:accent6>
        <a:srgbClr val="954F72"/>
      </a:accent6>
      <a:hlink>
        <a:srgbClr val="0563C1"/>
      </a:hlink>
      <a:folHlink>
        <a:srgbClr val="954F72"/>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defRPr sz="2000"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smtClean="0">
            <a:solidFill>
              <a:schemeClr val="accent1"/>
            </a:solidFill>
          </a:defRPr>
        </a:defPPr>
      </a:lstStyle>
    </a:txDef>
  </a:objectDefaults>
  <a:extraClrScheme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VNR_Vorlage</Template>
  <TotalTime>0</TotalTime>
  <Words>1306</Words>
  <Application>Microsoft Office PowerPoint</Application>
  <PresentationFormat>Bildschirmpräsentation (4:3)</PresentationFormat>
  <Paragraphs>226</Paragraphs>
  <Slides>20</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adobe-clean</vt:lpstr>
      <vt:lpstr>Arial</vt:lpstr>
      <vt:lpstr>Calibri</vt:lpstr>
      <vt:lpstr>Söhne</vt:lpstr>
      <vt:lpstr>Symbol</vt:lpstr>
      <vt:lpstr>Wingdings</vt:lpstr>
      <vt:lpstr>VNR</vt:lpstr>
      <vt:lpstr>Suchtmittel</vt:lpstr>
      <vt:lpstr>Sucht am Arbeitsplatz aus arbeitsrechtlicher Sicht </vt:lpstr>
      <vt:lpstr>Woran Sie erkennen können, dass Mitarbeiter unter Drogeneinfluss stehen (1/2)</vt:lpstr>
      <vt:lpstr>Woran Sie erkennen können, dass Mitarbeiter unter Drogeneinfluss stehen (2/2)</vt:lpstr>
      <vt:lpstr>Rauchen – Folgen für die Gesundheit</vt:lpstr>
      <vt:lpstr>Nichtraucherschutz</vt:lpstr>
      <vt:lpstr>Alkohol – Folgen für die Gesundheit</vt:lpstr>
      <vt:lpstr>Gefahrenpotenzial am Arbeitsplatz</vt:lpstr>
      <vt:lpstr>Betrunken im Dienst</vt:lpstr>
      <vt:lpstr>Alkoholismus</vt:lpstr>
      <vt:lpstr>Drogen – Folgen für die Gesundheit</vt:lpstr>
      <vt:lpstr>Kokain</vt:lpstr>
      <vt:lpstr>Cannabis</vt:lpstr>
      <vt:lpstr>Ecstasy</vt:lpstr>
      <vt:lpstr>Medikamente – Unfallgefahr durch Nebenwirkungen</vt:lpstr>
      <vt:lpstr>Wie Sie bei Verdacht auf Drogenmissbrauch richtig reagieren (1/3)</vt:lpstr>
      <vt:lpstr>Wie Sie bei Verdacht auf Drogenmissbrauch richtig reagieren (2/3)</vt:lpstr>
      <vt:lpstr>Wie Sie bei Verdacht auf Drogenmissbrauch richtig reagieren (3/3)</vt:lpstr>
      <vt:lpstr>Zusammenfassung</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Biberdorf</dc:creator>
  <cp:lastModifiedBy>SP - Sonja Heynen-Pianka</cp:lastModifiedBy>
  <cp:revision>141</cp:revision>
  <dcterms:created xsi:type="dcterms:W3CDTF">2015-01-22T00:01:03Z</dcterms:created>
  <dcterms:modified xsi:type="dcterms:W3CDTF">2024-01-30T08:58:30Z</dcterms:modified>
</cp:coreProperties>
</file>